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1007" r:id="rId5"/>
    <p:sldId id="1024" r:id="rId6"/>
    <p:sldId id="630" r:id="rId7"/>
    <p:sldId id="589" r:id="rId8"/>
    <p:sldId id="650" r:id="rId9"/>
    <p:sldId id="644" r:id="rId10"/>
    <p:sldId id="260" r:id="rId11"/>
    <p:sldId id="978" r:id="rId12"/>
    <p:sldId id="1008" r:id="rId13"/>
    <p:sldId id="976" r:id="rId14"/>
    <p:sldId id="525" r:id="rId15"/>
    <p:sldId id="1025" r:id="rId16"/>
    <p:sldId id="613" r:id="rId17"/>
    <p:sldId id="618" r:id="rId18"/>
    <p:sldId id="1022" r:id="rId19"/>
    <p:sldId id="1011" r:id="rId20"/>
  </p:sldIdLst>
  <p:sldSz cx="12192000" cy="6858000"/>
  <p:notesSz cx="7104063" cy="10234613"/>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BE5"/>
    <a:srgbClr val="4C2764"/>
    <a:srgbClr val="298FCF"/>
    <a:srgbClr val="8AC6F0"/>
    <a:srgbClr val="ABA5A0"/>
    <a:srgbClr val="929292"/>
    <a:srgbClr val="4A6D96"/>
    <a:srgbClr val="9E6DCF"/>
    <a:srgbClr val="B6A7CE"/>
    <a:srgbClr val="866C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A4CDB0-4F21-4F20-AF3F-0521EBAB2FE3}" v="3" dt="2023-01-24T12:27:23.5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6327"/>
  </p:normalViewPr>
  <p:slideViewPr>
    <p:cSldViewPr snapToGrid="0" snapToObjects="1">
      <p:cViewPr>
        <p:scale>
          <a:sx n="100" d="100"/>
          <a:sy n="100" d="100"/>
        </p:scale>
        <p:origin x="264" y="72"/>
      </p:cViewPr>
      <p:guideLst/>
    </p:cSldViewPr>
  </p:slideViewPr>
  <p:notesTextViewPr>
    <p:cViewPr>
      <p:scale>
        <a:sx n="1" d="1"/>
        <a:sy n="1" d="1"/>
      </p:scale>
      <p:origin x="0" y="0"/>
    </p:cViewPr>
  </p:notesTextViewPr>
  <p:sorterViewPr>
    <p:cViewPr>
      <p:scale>
        <a:sx n="100" d="100"/>
        <a:sy n="100" d="100"/>
      </p:scale>
      <p:origin x="0" y="-4776"/>
    </p:cViewPr>
  </p:sorterViewPr>
  <p:notesViewPr>
    <p:cSldViewPr snapToGrid="0" snapToObjects="1">
      <p:cViewPr varScale="1">
        <p:scale>
          <a:sx n="61" d="100"/>
          <a:sy n="61" d="100"/>
        </p:scale>
        <p:origin x="3168"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am Hassidov" userId="fab2ebd1-a0d6-4355-977f-f280723676cc" providerId="ADAL" clId="{B6A4CDB0-4F21-4F20-AF3F-0521EBAB2FE3}"/>
    <pc:docChg chg="custSel modSld sldOrd modNotesMaster modHandout">
      <pc:chgData name="Noam Hassidov" userId="fab2ebd1-a0d6-4355-977f-f280723676cc" providerId="ADAL" clId="{B6A4CDB0-4F21-4F20-AF3F-0521EBAB2FE3}" dt="2023-01-24T12:27:00.985" v="33"/>
      <pc:docMkLst>
        <pc:docMk/>
      </pc:docMkLst>
      <pc:sldChg chg="modSp mod modClrScheme chgLayout">
        <pc:chgData name="Noam Hassidov" userId="fab2ebd1-a0d6-4355-977f-f280723676cc" providerId="ADAL" clId="{B6A4CDB0-4F21-4F20-AF3F-0521EBAB2FE3}" dt="2023-01-24T12:26:14.764" v="31" actId="700"/>
        <pc:sldMkLst>
          <pc:docMk/>
          <pc:sldMk cId="3573885276" sldId="589"/>
        </pc:sldMkLst>
        <pc:spChg chg="mod ord">
          <ac:chgData name="Noam Hassidov" userId="fab2ebd1-a0d6-4355-977f-f280723676cc" providerId="ADAL" clId="{B6A4CDB0-4F21-4F20-AF3F-0521EBAB2FE3}" dt="2023-01-24T12:26:14.764" v="31" actId="700"/>
          <ac:spMkLst>
            <pc:docMk/>
            <pc:sldMk cId="3573885276" sldId="589"/>
            <ac:spMk id="2" creationId="{0A247C93-B721-4B73-AF10-D573A0A12CFA}"/>
          </ac:spMkLst>
        </pc:spChg>
      </pc:sldChg>
      <pc:sldChg chg="delSp mod">
        <pc:chgData name="Noam Hassidov" userId="fab2ebd1-a0d6-4355-977f-f280723676cc" providerId="ADAL" clId="{B6A4CDB0-4F21-4F20-AF3F-0521EBAB2FE3}" dt="2023-01-24T12:25:16.661" v="29" actId="478"/>
        <pc:sldMkLst>
          <pc:docMk/>
          <pc:sldMk cId="743646658" sldId="630"/>
        </pc:sldMkLst>
        <pc:spChg chg="del">
          <ac:chgData name="Noam Hassidov" userId="fab2ebd1-a0d6-4355-977f-f280723676cc" providerId="ADAL" clId="{B6A4CDB0-4F21-4F20-AF3F-0521EBAB2FE3}" dt="2023-01-24T12:25:16.661" v="29" actId="478"/>
          <ac:spMkLst>
            <pc:docMk/>
            <pc:sldMk cId="743646658" sldId="630"/>
            <ac:spMk id="13" creationId="{885A9EE3-0E15-CA41-AFB1-AF0D8C273854}"/>
          </ac:spMkLst>
        </pc:spChg>
      </pc:sldChg>
      <pc:sldChg chg="modSp mod">
        <pc:chgData name="Noam Hassidov" userId="fab2ebd1-a0d6-4355-977f-f280723676cc" providerId="ADAL" clId="{B6A4CDB0-4F21-4F20-AF3F-0521EBAB2FE3}" dt="2023-01-24T12:24:55.678" v="26" actId="6549"/>
        <pc:sldMkLst>
          <pc:docMk/>
          <pc:sldMk cId="3441002865" sldId="1022"/>
        </pc:sldMkLst>
        <pc:spChg chg="mod">
          <ac:chgData name="Noam Hassidov" userId="fab2ebd1-a0d6-4355-977f-f280723676cc" providerId="ADAL" clId="{B6A4CDB0-4F21-4F20-AF3F-0521EBAB2FE3}" dt="2023-01-24T12:24:55.678" v="26" actId="6549"/>
          <ac:spMkLst>
            <pc:docMk/>
            <pc:sldMk cId="3441002865" sldId="1022"/>
            <ac:spMk id="4" creationId="{3947CB7A-53DE-F70C-232E-7C7B109911C6}"/>
          </ac:spMkLst>
        </pc:spChg>
      </pc:sldChg>
      <pc:sldChg chg="ord">
        <pc:chgData name="Noam Hassidov" userId="fab2ebd1-a0d6-4355-977f-f280723676cc" providerId="ADAL" clId="{B6A4CDB0-4F21-4F20-AF3F-0521EBAB2FE3}" dt="2023-01-24T12:25:04.921" v="28"/>
        <pc:sldMkLst>
          <pc:docMk/>
          <pc:sldMk cId="634836266" sldId="1024"/>
        </pc:sldMkLst>
      </pc:sldChg>
    </pc:docChg>
  </pc:docChgLst>
  <pc:docChgLst>
    <pc:chgData name="Noam Hassidov" userId="fab2ebd1-a0d6-4355-977f-f280723676cc" providerId="ADAL" clId="{BC292311-CE66-45E7-B6BB-6079F8A7663C}"/>
    <pc:docChg chg="undo custSel modSld">
      <pc:chgData name="Noam Hassidov" userId="fab2ebd1-a0d6-4355-977f-f280723676cc" providerId="ADAL" clId="{BC292311-CE66-45E7-B6BB-6079F8A7663C}" dt="2023-01-24T12:30:43.718" v="46" actId="14861"/>
      <pc:docMkLst>
        <pc:docMk/>
      </pc:docMkLst>
      <pc:sldChg chg="addSp modSp mod">
        <pc:chgData name="Noam Hassidov" userId="fab2ebd1-a0d6-4355-977f-f280723676cc" providerId="ADAL" clId="{BC292311-CE66-45E7-B6BB-6079F8A7663C}" dt="2023-01-24T12:30:43.718" v="46" actId="14861"/>
        <pc:sldMkLst>
          <pc:docMk/>
          <pc:sldMk cId="743646658" sldId="630"/>
        </pc:sldMkLst>
        <pc:spChg chg="add mod">
          <ac:chgData name="Noam Hassidov" userId="fab2ebd1-a0d6-4355-977f-f280723676cc" providerId="ADAL" clId="{BC292311-CE66-45E7-B6BB-6079F8A7663C}" dt="2023-01-24T12:30:43.718" v="46" actId="14861"/>
          <ac:spMkLst>
            <pc:docMk/>
            <pc:sldMk cId="743646658" sldId="630"/>
            <ac:spMk id="6" creationId="{96DC279E-F60C-B749-EDE8-2B9B7449EA4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746E3EF-8EE9-AA49-3D9F-13E51EBCB9EC}"/>
              </a:ext>
            </a:extLst>
          </p:cNvPr>
          <p:cNvSpPr>
            <a:spLocks noGrp="1"/>
          </p:cNvSpPr>
          <p:nvPr>
            <p:ph type="hdr" sz="quarter"/>
          </p:nvPr>
        </p:nvSpPr>
        <p:spPr>
          <a:xfrm>
            <a:off x="0" y="0"/>
            <a:ext cx="3078427" cy="513508"/>
          </a:xfrm>
          <a:prstGeom prst="rect">
            <a:avLst/>
          </a:prstGeom>
        </p:spPr>
        <p:txBody>
          <a:bodyPr vert="horz" lIns="99048" tIns="49524" rIns="99048" bIns="49524" rtlCol="0"/>
          <a:lstStyle>
            <a:lvl1pPr algn="l">
              <a:defRPr sz="1300"/>
            </a:lvl1pPr>
          </a:lstStyle>
          <a:p>
            <a:endParaRPr lang="en-US"/>
          </a:p>
        </p:txBody>
      </p:sp>
      <p:sp>
        <p:nvSpPr>
          <p:cNvPr id="3" name="Date Placeholder 2">
            <a:extLst>
              <a:ext uri="{FF2B5EF4-FFF2-40B4-BE49-F238E27FC236}">
                <a16:creationId xmlns:a16="http://schemas.microsoft.com/office/drawing/2014/main" id="{5569DE16-A2C7-0D68-212C-713FE2C4F865}"/>
              </a:ext>
            </a:extLst>
          </p:cNvPr>
          <p:cNvSpPr>
            <a:spLocks noGrp="1"/>
          </p:cNvSpPr>
          <p:nvPr>
            <p:ph type="dt" sz="quarter" idx="1"/>
          </p:nvPr>
        </p:nvSpPr>
        <p:spPr>
          <a:xfrm>
            <a:off x="4023992" y="0"/>
            <a:ext cx="3078427" cy="513508"/>
          </a:xfrm>
          <a:prstGeom prst="rect">
            <a:avLst/>
          </a:prstGeom>
        </p:spPr>
        <p:txBody>
          <a:bodyPr vert="horz" lIns="99048" tIns="49524" rIns="99048" bIns="49524" rtlCol="0"/>
          <a:lstStyle>
            <a:lvl1pPr algn="r">
              <a:defRPr sz="1300"/>
            </a:lvl1pPr>
          </a:lstStyle>
          <a:p>
            <a:fld id="{449A5F6F-2251-4742-9AD0-66872A97D330}" type="datetimeFigureOut">
              <a:rPr lang="en-US" smtClean="0"/>
              <a:t>1/24/2023</a:t>
            </a:fld>
            <a:endParaRPr lang="en-US"/>
          </a:p>
        </p:txBody>
      </p:sp>
      <p:sp>
        <p:nvSpPr>
          <p:cNvPr id="4" name="Footer Placeholder 3">
            <a:extLst>
              <a:ext uri="{FF2B5EF4-FFF2-40B4-BE49-F238E27FC236}">
                <a16:creationId xmlns:a16="http://schemas.microsoft.com/office/drawing/2014/main" id="{7468EBE0-A3E6-F709-5030-870ADB88960F}"/>
              </a:ext>
            </a:extLst>
          </p:cNvPr>
          <p:cNvSpPr>
            <a:spLocks noGrp="1"/>
          </p:cNvSpPr>
          <p:nvPr>
            <p:ph type="ftr" sz="quarter" idx="2"/>
          </p:nvPr>
        </p:nvSpPr>
        <p:spPr>
          <a:xfrm>
            <a:off x="0" y="9721108"/>
            <a:ext cx="3078427" cy="513507"/>
          </a:xfrm>
          <a:prstGeom prst="rect">
            <a:avLst/>
          </a:prstGeom>
        </p:spPr>
        <p:txBody>
          <a:bodyPr vert="horz" lIns="99048" tIns="49524" rIns="99048" bIns="49524"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5FA327A2-551D-A275-DF20-1C0220841AEE}"/>
              </a:ext>
            </a:extLst>
          </p:cNvPr>
          <p:cNvSpPr>
            <a:spLocks noGrp="1"/>
          </p:cNvSpPr>
          <p:nvPr>
            <p:ph type="sldNum" sz="quarter" idx="3"/>
          </p:nvPr>
        </p:nvSpPr>
        <p:spPr>
          <a:xfrm>
            <a:off x="4023992" y="9721108"/>
            <a:ext cx="3078427" cy="513507"/>
          </a:xfrm>
          <a:prstGeom prst="rect">
            <a:avLst/>
          </a:prstGeom>
        </p:spPr>
        <p:txBody>
          <a:bodyPr vert="horz" lIns="99048" tIns="49524" rIns="99048" bIns="49524" rtlCol="0" anchor="b"/>
          <a:lstStyle>
            <a:lvl1pPr algn="r">
              <a:defRPr sz="1300"/>
            </a:lvl1pPr>
          </a:lstStyle>
          <a:p>
            <a:fld id="{5C0818DF-C4AE-4CE3-836F-66C3EB9C37E2}" type="slidenum">
              <a:rPr lang="en-US" smtClean="0"/>
              <a:t>‹#›</a:t>
            </a:fld>
            <a:endParaRPr lang="en-US"/>
          </a:p>
        </p:txBody>
      </p:sp>
    </p:spTree>
    <p:extLst>
      <p:ext uri="{BB962C8B-B14F-4D97-AF65-F5344CB8AC3E}">
        <p14:creationId xmlns:p14="http://schemas.microsoft.com/office/powerpoint/2010/main" val="177849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48" tIns="49524" rIns="99048" bIns="49524" rtlCol="0"/>
          <a:lstStyle>
            <a:lvl1pPr algn="r">
              <a:defRPr sz="1300"/>
            </a:lvl1pPr>
          </a:lstStyle>
          <a:p>
            <a:fld id="{5BEE5195-858D-4663-A597-3CFB3C5838B6}" type="datetimeFigureOut">
              <a:rPr lang="en-US" smtClean="0"/>
              <a:t>1/24/2023</a:t>
            </a:fld>
            <a:endParaRPr lang="en-US"/>
          </a:p>
        </p:txBody>
      </p:sp>
      <p:sp>
        <p:nvSpPr>
          <p:cNvPr id="4" name="Slide Image Placeholder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10407" y="4925408"/>
            <a:ext cx="568325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8"/>
            <a:ext cx="3078427" cy="513507"/>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8"/>
            <a:ext cx="3078427" cy="513507"/>
          </a:xfrm>
          <a:prstGeom prst="rect">
            <a:avLst/>
          </a:prstGeom>
        </p:spPr>
        <p:txBody>
          <a:bodyPr vert="horz" lIns="99048" tIns="49524" rIns="99048" bIns="49524" rtlCol="0" anchor="b"/>
          <a:lstStyle>
            <a:lvl1pPr algn="r">
              <a:defRPr sz="1300"/>
            </a:lvl1pPr>
          </a:lstStyle>
          <a:p>
            <a:fld id="{7A561E8C-24B1-4A81-8503-89600EF8A549}" type="slidenum">
              <a:rPr lang="en-US" smtClean="0"/>
              <a:t>‹#›</a:t>
            </a:fld>
            <a:endParaRPr lang="en-US"/>
          </a:p>
        </p:txBody>
      </p:sp>
    </p:spTree>
    <p:extLst>
      <p:ext uri="{BB962C8B-B14F-4D97-AF65-F5344CB8AC3E}">
        <p14:creationId xmlns:p14="http://schemas.microsoft.com/office/powerpoint/2010/main" val="3703477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GB" sz="1300" dirty="0">
                <a:latin typeface="Calibri" panose="020F0502020204030204" pitchFamily="34" charset="0"/>
                <a:ea typeface="Calibri" panose="020F0502020204030204" pitchFamily="34" charset="0"/>
                <a:cs typeface="Arial" panose="020B0604020202020204" pitchFamily="34" charset="0"/>
              </a:rPr>
              <a:t>I would like to thank you for the opportunity to </a:t>
            </a:r>
          </a:p>
          <a:p>
            <a:pPr defTabSz="990478">
              <a:defRPr/>
            </a:pPr>
            <a:endParaRPr lang="en-GB" sz="1300" dirty="0">
              <a:latin typeface="Calibri" panose="020F0502020204030204" pitchFamily="34" charset="0"/>
              <a:ea typeface="Calibri" panose="020F0502020204030204" pitchFamily="34" charset="0"/>
              <a:cs typeface="Arial" panose="020B0604020202020204" pitchFamily="34" charset="0"/>
            </a:endParaRPr>
          </a:p>
          <a:p>
            <a:pPr defTabSz="990478">
              <a:defRPr/>
            </a:pPr>
            <a:r>
              <a:rPr lang="en-GB" sz="1300" dirty="0">
                <a:latin typeface="Calibri" panose="020F0502020204030204" pitchFamily="34" charset="0"/>
                <a:ea typeface="Calibri" panose="020F0502020204030204" pitchFamily="34" charset="0"/>
                <a:cs typeface="Arial" panose="020B0604020202020204" pitchFamily="34" charset="0"/>
              </a:rPr>
              <a:t>present Tamar robotics.</a:t>
            </a:r>
            <a:endParaRPr lang="en-IL" sz="1300" dirty="0">
              <a:latin typeface="Calibri" panose="020F0502020204030204" pitchFamily="34" charset="0"/>
              <a:ea typeface="Calibri" panose="020F0502020204030204" pitchFamily="34" charset="0"/>
              <a:cs typeface="Arial" panose="020B0604020202020204" pitchFamily="34" charset="0"/>
            </a:endParaRPr>
          </a:p>
          <a:p>
            <a:endParaRPr lang="en-IL" dirty="0"/>
          </a:p>
          <a:p>
            <a:endParaRPr lang="en-IL" dirty="0"/>
          </a:p>
        </p:txBody>
      </p:sp>
      <p:sp>
        <p:nvSpPr>
          <p:cNvPr id="4" name="Slide Number Placeholder 3"/>
          <p:cNvSpPr>
            <a:spLocks noGrp="1"/>
          </p:cNvSpPr>
          <p:nvPr>
            <p:ph type="sldNum" sz="quarter" idx="5"/>
          </p:nvPr>
        </p:nvSpPr>
        <p:spPr/>
        <p:txBody>
          <a:bodyPr/>
          <a:lstStyle/>
          <a:p>
            <a:fld id="{7A561E8C-24B1-4A81-8503-89600EF8A549}" type="slidenum">
              <a:rPr lang="en-US" smtClean="0"/>
              <a:t>16</a:t>
            </a:fld>
            <a:endParaRPr lang="en-US"/>
          </a:p>
        </p:txBody>
      </p:sp>
    </p:spTree>
    <p:extLst>
      <p:ext uri="{BB962C8B-B14F-4D97-AF65-F5344CB8AC3E}">
        <p14:creationId xmlns:p14="http://schemas.microsoft.com/office/powerpoint/2010/main" val="4240469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59B17-2060-3842-989D-6E26391AAC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L"/>
          </a:p>
        </p:txBody>
      </p:sp>
      <p:sp>
        <p:nvSpPr>
          <p:cNvPr id="3" name="Subtitle 2">
            <a:extLst>
              <a:ext uri="{FF2B5EF4-FFF2-40B4-BE49-F238E27FC236}">
                <a16:creationId xmlns:a16="http://schemas.microsoft.com/office/drawing/2014/main" id="{9B8F989B-DC28-3840-A6AF-EA9F454408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L"/>
          </a:p>
        </p:txBody>
      </p:sp>
    </p:spTree>
    <p:extLst>
      <p:ext uri="{BB962C8B-B14F-4D97-AF65-F5344CB8AC3E}">
        <p14:creationId xmlns:p14="http://schemas.microsoft.com/office/powerpoint/2010/main" val="1295116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4AF61-DCC1-7844-8F53-964ACCC3D088}"/>
              </a:ext>
            </a:extLst>
          </p:cNvPr>
          <p:cNvSpPr>
            <a:spLocks noGrp="1"/>
          </p:cNvSpPr>
          <p:nvPr>
            <p:ph type="title"/>
          </p:nvPr>
        </p:nvSpPr>
        <p:spPr>
          <a:xfrm>
            <a:off x="390617" y="204185"/>
            <a:ext cx="11425562" cy="452763"/>
          </a:xfrm>
        </p:spPr>
        <p:txBody>
          <a:bodyPr/>
          <a:lstStyle/>
          <a:p>
            <a:r>
              <a:rPr lang="en-US" dirty="0"/>
              <a:t>Click to edit Master title style</a:t>
            </a:r>
            <a:endParaRPr lang="en-IL" dirty="0"/>
          </a:p>
        </p:txBody>
      </p:sp>
      <p:sp>
        <p:nvSpPr>
          <p:cNvPr id="3" name="Content Placeholder 2">
            <a:extLst>
              <a:ext uri="{FF2B5EF4-FFF2-40B4-BE49-F238E27FC236}">
                <a16:creationId xmlns:a16="http://schemas.microsoft.com/office/drawing/2014/main" id="{9D43DE54-6588-C147-A0A6-A68BABFDAE4A}"/>
              </a:ext>
            </a:extLst>
          </p:cNvPr>
          <p:cNvSpPr>
            <a:spLocks noGrp="1"/>
          </p:cNvSpPr>
          <p:nvPr>
            <p:ph idx="1"/>
          </p:nvPr>
        </p:nvSpPr>
        <p:spPr>
          <a:xfrm>
            <a:off x="399495" y="896645"/>
            <a:ext cx="11434439" cy="53798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Tree>
    <p:extLst>
      <p:ext uri="{BB962C8B-B14F-4D97-AF65-F5344CB8AC3E}">
        <p14:creationId xmlns:p14="http://schemas.microsoft.com/office/powerpoint/2010/main" val="2313965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7338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70D76-97CC-3143-AEF2-912E5B43C309}"/>
              </a:ext>
            </a:extLst>
          </p:cNvPr>
          <p:cNvSpPr>
            <a:spLocks noGrp="1"/>
          </p:cNvSpPr>
          <p:nvPr>
            <p:ph type="title"/>
          </p:nvPr>
        </p:nvSpPr>
        <p:spPr/>
        <p:txBody>
          <a:bodyPr/>
          <a:lstStyle/>
          <a:p>
            <a:r>
              <a:rPr lang="en-US"/>
              <a:t>Click to edit Master title style</a:t>
            </a:r>
            <a:endParaRPr lang="en-IL"/>
          </a:p>
        </p:txBody>
      </p:sp>
    </p:spTree>
    <p:extLst>
      <p:ext uri="{BB962C8B-B14F-4D97-AF65-F5344CB8AC3E}">
        <p14:creationId xmlns:p14="http://schemas.microsoft.com/office/powerpoint/2010/main" val="3369841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rgbClr val="040B2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70D76-97CC-3143-AEF2-912E5B43C309}"/>
              </a:ext>
            </a:extLst>
          </p:cNvPr>
          <p:cNvSpPr>
            <a:spLocks noGrp="1"/>
          </p:cNvSpPr>
          <p:nvPr>
            <p:ph type="title"/>
          </p:nvPr>
        </p:nvSpPr>
        <p:spPr/>
        <p:txBody>
          <a:bodyPr/>
          <a:lstStyle/>
          <a:p>
            <a:r>
              <a:rPr lang="en-US"/>
              <a:t>Click to edit Master title style</a:t>
            </a:r>
            <a:endParaRPr lang="en-IL"/>
          </a:p>
        </p:txBody>
      </p:sp>
      <p:sp>
        <p:nvSpPr>
          <p:cNvPr id="6" name="תיבת טקסט 14">
            <a:extLst>
              <a:ext uri="{FF2B5EF4-FFF2-40B4-BE49-F238E27FC236}">
                <a16:creationId xmlns:a16="http://schemas.microsoft.com/office/drawing/2014/main" id="{A032DB40-E6CB-B14A-A7E5-F1EAC3F9293F}"/>
              </a:ext>
            </a:extLst>
          </p:cNvPr>
          <p:cNvSpPr txBox="1"/>
          <p:nvPr userDrawn="1"/>
        </p:nvSpPr>
        <p:spPr>
          <a:xfrm>
            <a:off x="11490897" y="6426725"/>
            <a:ext cx="663395" cy="338554"/>
          </a:xfrm>
          <a:prstGeom prst="rect">
            <a:avLst/>
          </a:prstGeom>
          <a:noFill/>
        </p:spPr>
        <p:txBody>
          <a:bodyPr wrap="square" rtlCol="0">
            <a:spAutoFit/>
          </a:bodyPr>
          <a:lstStyle/>
          <a:p>
            <a:pPr algn="r" rtl="0"/>
            <a:r>
              <a:rPr lang="en-GB" sz="1600" b="1" dirty="0">
                <a:solidFill>
                  <a:schemeClr val="bg1"/>
                </a:solidFill>
                <a:latin typeface="Heebo" panose="00000500000000000000" pitchFamily="2" charset="-79"/>
                <a:cs typeface="Heebo" panose="00000500000000000000" pitchFamily="2" charset="-79"/>
              </a:rPr>
              <a:t>[ </a:t>
            </a:r>
            <a:fld id="{C9438F55-2C9A-4A88-994F-E59E5D0827DB}" type="slidenum">
              <a:rPr lang="en-US" sz="1600" b="1" smtClean="0">
                <a:solidFill>
                  <a:schemeClr val="bg1"/>
                </a:solidFill>
                <a:latin typeface="Heebo" panose="00000500000000000000" pitchFamily="2" charset="-79"/>
                <a:cs typeface="Heebo" panose="00000500000000000000" pitchFamily="2" charset="-79"/>
              </a:rPr>
              <a:t>‹#›</a:t>
            </a:fld>
            <a:r>
              <a:rPr lang="en-US" sz="1600" b="1" dirty="0">
                <a:solidFill>
                  <a:schemeClr val="bg1"/>
                </a:solidFill>
                <a:latin typeface="Heebo" panose="00000500000000000000" pitchFamily="2" charset="-79"/>
                <a:cs typeface="Heebo" panose="00000500000000000000" pitchFamily="2" charset="-79"/>
              </a:rPr>
              <a:t> ] </a:t>
            </a:r>
            <a:endParaRPr lang="en-US" sz="1600" dirty="0">
              <a:solidFill>
                <a:schemeClr val="bg1"/>
              </a:solidFill>
              <a:latin typeface="Heebo" panose="00000500000000000000" pitchFamily="2" charset="-79"/>
              <a:cs typeface="Heebo" panose="00000500000000000000" pitchFamily="2" charset="-79"/>
            </a:endParaRPr>
          </a:p>
        </p:txBody>
      </p:sp>
      <p:pic>
        <p:nvPicPr>
          <p:cNvPr id="7" name="Picture 6">
            <a:extLst>
              <a:ext uri="{FF2B5EF4-FFF2-40B4-BE49-F238E27FC236}">
                <a16:creationId xmlns:a16="http://schemas.microsoft.com/office/drawing/2014/main" id="{D5B7F8AA-6056-384B-BF90-92B975316E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163" y="6214369"/>
            <a:ext cx="1239075" cy="643631"/>
          </a:xfrm>
          <a:prstGeom prst="rect">
            <a:avLst/>
          </a:prstGeom>
        </p:spPr>
      </p:pic>
      <p:sp>
        <p:nvSpPr>
          <p:cNvPr id="9" name="תיבת טקסט 15">
            <a:extLst>
              <a:ext uri="{FF2B5EF4-FFF2-40B4-BE49-F238E27FC236}">
                <a16:creationId xmlns:a16="http://schemas.microsoft.com/office/drawing/2014/main" id="{E4339C31-F92B-6042-B982-A87E502F617E}"/>
              </a:ext>
            </a:extLst>
          </p:cNvPr>
          <p:cNvSpPr txBox="1"/>
          <p:nvPr userDrawn="1"/>
        </p:nvSpPr>
        <p:spPr>
          <a:xfrm>
            <a:off x="5344360" y="6485263"/>
            <a:ext cx="1535837" cy="230832"/>
          </a:xfrm>
          <a:prstGeom prst="rect">
            <a:avLst/>
          </a:prstGeom>
          <a:noFill/>
        </p:spPr>
        <p:txBody>
          <a:bodyPr wrap="square" rtlCol="0">
            <a:spAutoFit/>
          </a:bodyPr>
          <a:lstStyle/>
          <a:p>
            <a:pPr algn="r" rtl="1"/>
            <a:r>
              <a:rPr lang="en-US" sz="900" spc="300" dirty="0">
                <a:solidFill>
                  <a:schemeClr val="bg1"/>
                </a:solidFill>
                <a:latin typeface="Heebo" panose="00000500000000000000" pitchFamily="2" charset="-79"/>
                <a:cs typeface="Heebo" panose="00000500000000000000" pitchFamily="2" charset="-79"/>
              </a:rPr>
              <a:t>CONFIDENTIAL</a:t>
            </a:r>
          </a:p>
        </p:txBody>
      </p:sp>
    </p:spTree>
    <p:extLst>
      <p:ext uri="{BB962C8B-B14F-4D97-AF65-F5344CB8AC3E}">
        <p14:creationId xmlns:p14="http://schemas.microsoft.com/office/powerpoint/2010/main" val="2731536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chemeClr val="accent5">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70D76-97CC-3143-AEF2-912E5B43C309}"/>
              </a:ext>
            </a:extLst>
          </p:cNvPr>
          <p:cNvSpPr>
            <a:spLocks noGrp="1"/>
          </p:cNvSpPr>
          <p:nvPr>
            <p:ph type="title"/>
          </p:nvPr>
        </p:nvSpPr>
        <p:spPr/>
        <p:txBody>
          <a:bodyPr/>
          <a:lstStyle/>
          <a:p>
            <a:r>
              <a:rPr lang="en-US"/>
              <a:t>Click to edit Master title style</a:t>
            </a:r>
            <a:endParaRPr lang="en-IL"/>
          </a:p>
        </p:txBody>
      </p:sp>
      <p:sp>
        <p:nvSpPr>
          <p:cNvPr id="6" name="תיבת טקסט 14">
            <a:extLst>
              <a:ext uri="{FF2B5EF4-FFF2-40B4-BE49-F238E27FC236}">
                <a16:creationId xmlns:a16="http://schemas.microsoft.com/office/drawing/2014/main" id="{A032DB40-E6CB-B14A-A7E5-F1EAC3F9293F}"/>
              </a:ext>
            </a:extLst>
          </p:cNvPr>
          <p:cNvSpPr txBox="1"/>
          <p:nvPr userDrawn="1"/>
        </p:nvSpPr>
        <p:spPr>
          <a:xfrm>
            <a:off x="11490897" y="6426725"/>
            <a:ext cx="663395" cy="338554"/>
          </a:xfrm>
          <a:prstGeom prst="rect">
            <a:avLst/>
          </a:prstGeom>
          <a:noFill/>
        </p:spPr>
        <p:txBody>
          <a:bodyPr wrap="square" rtlCol="0">
            <a:spAutoFit/>
          </a:bodyPr>
          <a:lstStyle/>
          <a:p>
            <a:pPr algn="r" rtl="0"/>
            <a:r>
              <a:rPr lang="en-GB" sz="1600" b="1" dirty="0">
                <a:solidFill>
                  <a:schemeClr val="bg1"/>
                </a:solidFill>
                <a:latin typeface="Heebo" panose="00000500000000000000" pitchFamily="2" charset="-79"/>
                <a:cs typeface="Heebo" panose="00000500000000000000" pitchFamily="2" charset="-79"/>
              </a:rPr>
              <a:t>[ </a:t>
            </a:r>
            <a:fld id="{C9438F55-2C9A-4A88-994F-E59E5D0827DB}" type="slidenum">
              <a:rPr lang="en-US" sz="1600" b="1" smtClean="0">
                <a:solidFill>
                  <a:schemeClr val="bg1"/>
                </a:solidFill>
                <a:latin typeface="Heebo" panose="00000500000000000000" pitchFamily="2" charset="-79"/>
                <a:cs typeface="Heebo" panose="00000500000000000000" pitchFamily="2" charset="-79"/>
              </a:rPr>
              <a:t>‹#›</a:t>
            </a:fld>
            <a:r>
              <a:rPr lang="en-US" sz="1600" b="1" dirty="0">
                <a:solidFill>
                  <a:schemeClr val="bg1"/>
                </a:solidFill>
                <a:latin typeface="Heebo" panose="00000500000000000000" pitchFamily="2" charset="-79"/>
                <a:cs typeface="Heebo" panose="00000500000000000000" pitchFamily="2" charset="-79"/>
              </a:rPr>
              <a:t> ] </a:t>
            </a:r>
            <a:endParaRPr lang="en-US" sz="1600" dirty="0">
              <a:solidFill>
                <a:schemeClr val="bg1"/>
              </a:solidFill>
              <a:latin typeface="Heebo" panose="00000500000000000000" pitchFamily="2" charset="-79"/>
              <a:cs typeface="Heebo" panose="00000500000000000000" pitchFamily="2" charset="-79"/>
            </a:endParaRPr>
          </a:p>
        </p:txBody>
      </p:sp>
      <p:sp>
        <p:nvSpPr>
          <p:cNvPr id="9" name="תיבת טקסט 15">
            <a:extLst>
              <a:ext uri="{FF2B5EF4-FFF2-40B4-BE49-F238E27FC236}">
                <a16:creationId xmlns:a16="http://schemas.microsoft.com/office/drawing/2014/main" id="{E4339C31-F92B-6042-B982-A87E502F617E}"/>
              </a:ext>
            </a:extLst>
          </p:cNvPr>
          <p:cNvSpPr txBox="1"/>
          <p:nvPr userDrawn="1"/>
        </p:nvSpPr>
        <p:spPr>
          <a:xfrm>
            <a:off x="5344360" y="6485263"/>
            <a:ext cx="1535837" cy="230832"/>
          </a:xfrm>
          <a:prstGeom prst="rect">
            <a:avLst/>
          </a:prstGeom>
          <a:noFill/>
        </p:spPr>
        <p:txBody>
          <a:bodyPr wrap="square" rtlCol="0">
            <a:spAutoFit/>
          </a:bodyPr>
          <a:lstStyle/>
          <a:p>
            <a:pPr algn="r" rtl="1"/>
            <a:r>
              <a:rPr lang="en-US" sz="900" spc="300" dirty="0">
                <a:solidFill>
                  <a:schemeClr val="bg1"/>
                </a:solidFill>
                <a:latin typeface="Heebo" panose="00000500000000000000" pitchFamily="2" charset="-79"/>
                <a:cs typeface="Heebo" panose="00000500000000000000" pitchFamily="2" charset="-79"/>
              </a:rPr>
              <a:t>CONFIDENTIAL</a:t>
            </a:r>
          </a:p>
        </p:txBody>
      </p:sp>
    </p:spTree>
    <p:extLst>
      <p:ext uri="{BB962C8B-B14F-4D97-AF65-F5344CB8AC3E}">
        <p14:creationId xmlns:p14="http://schemas.microsoft.com/office/powerpoint/2010/main" val="730530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8016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gradFill flip="none" rotWithShape="1">
          <a:gsLst>
            <a:gs pos="100000">
              <a:schemeClr val="accent1"/>
            </a:gs>
            <a:gs pos="0">
              <a:schemeClr val="accent3">
                <a:lumMod val="60000"/>
                <a:lumOff val="40000"/>
              </a:schemeClr>
            </a:gs>
            <a:gs pos="78018">
              <a:schemeClr val="accent2"/>
            </a:gs>
            <a:gs pos="50000">
              <a:schemeClr val="accent2">
                <a:lumMod val="60000"/>
                <a:lumOff val="4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EFC18A9-09BD-5A4C-B33C-DBBA3C4E668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163" y="6214369"/>
            <a:ext cx="1239075" cy="643631"/>
          </a:xfrm>
          <a:prstGeom prst="rect">
            <a:avLst/>
          </a:prstGeom>
        </p:spPr>
      </p:pic>
      <p:sp>
        <p:nvSpPr>
          <p:cNvPr id="16" name="תיבת טקסט 15">
            <a:extLst>
              <a:ext uri="{FF2B5EF4-FFF2-40B4-BE49-F238E27FC236}">
                <a16:creationId xmlns:a16="http://schemas.microsoft.com/office/drawing/2014/main" id="{B607510B-6806-F242-B2EB-6CBE7EA0F9D9}"/>
              </a:ext>
            </a:extLst>
          </p:cNvPr>
          <p:cNvSpPr txBox="1"/>
          <p:nvPr userDrawn="1"/>
        </p:nvSpPr>
        <p:spPr>
          <a:xfrm>
            <a:off x="5344360" y="6485263"/>
            <a:ext cx="1535837" cy="230832"/>
          </a:xfrm>
          <a:prstGeom prst="rect">
            <a:avLst/>
          </a:prstGeom>
          <a:noFill/>
        </p:spPr>
        <p:txBody>
          <a:bodyPr wrap="square" rtlCol="0">
            <a:spAutoFit/>
          </a:bodyPr>
          <a:lstStyle/>
          <a:p>
            <a:pPr algn="r" rtl="1"/>
            <a:r>
              <a:rPr lang="en-US" sz="900" spc="300" dirty="0">
                <a:solidFill>
                  <a:schemeClr val="bg1"/>
                </a:solidFill>
                <a:latin typeface="Heebo" panose="00000500000000000000" pitchFamily="2" charset="-79"/>
                <a:cs typeface="Heebo" panose="00000500000000000000" pitchFamily="2" charset="-79"/>
              </a:rPr>
              <a:t>CONFIDENTIAL</a:t>
            </a:r>
          </a:p>
        </p:txBody>
      </p:sp>
      <p:sp>
        <p:nvSpPr>
          <p:cNvPr id="5" name="Title 1">
            <a:extLst>
              <a:ext uri="{FF2B5EF4-FFF2-40B4-BE49-F238E27FC236}">
                <a16:creationId xmlns:a16="http://schemas.microsoft.com/office/drawing/2014/main" id="{FADC36AB-6102-3F46-A036-9ABAC04DA4BF}"/>
              </a:ext>
            </a:extLst>
          </p:cNvPr>
          <p:cNvSpPr>
            <a:spLocks noGrp="1"/>
          </p:cNvSpPr>
          <p:nvPr>
            <p:ph type="title"/>
          </p:nvPr>
        </p:nvSpPr>
        <p:spPr>
          <a:xfrm>
            <a:off x="390617" y="204185"/>
            <a:ext cx="11425562" cy="452763"/>
          </a:xfrm>
        </p:spPr>
        <p:txBody>
          <a:bodyPr/>
          <a:lstStyle/>
          <a:p>
            <a:r>
              <a:rPr lang="en-US" dirty="0"/>
              <a:t>Click to edit Master title style</a:t>
            </a:r>
            <a:endParaRPr lang="en-IL" dirty="0"/>
          </a:p>
        </p:txBody>
      </p:sp>
    </p:spTree>
    <p:extLst>
      <p:ext uri="{BB962C8B-B14F-4D97-AF65-F5344CB8AC3E}">
        <p14:creationId xmlns:p14="http://schemas.microsoft.com/office/powerpoint/2010/main" val="1951233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כותרת ותוכן">
    <p:bg>
      <p:bgPr>
        <a:solidFill>
          <a:schemeClr val="tx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DB4B5F0-9038-4313-9FCB-71167DF8B174}"/>
              </a:ext>
            </a:extLst>
          </p:cNvPr>
          <p:cNvSpPr>
            <a:spLocks noGrp="1"/>
          </p:cNvSpPr>
          <p:nvPr>
            <p:ph type="title"/>
          </p:nvPr>
        </p:nvSpPr>
        <p:spPr>
          <a:xfrm>
            <a:off x="286034" y="185514"/>
            <a:ext cx="9370714" cy="495523"/>
          </a:xfrm>
        </p:spPr>
        <p:txBody>
          <a:bodyPr>
            <a:noAutofit/>
          </a:bodyPr>
          <a:lstStyle>
            <a:lvl1pPr algn="l" rtl="0">
              <a:defRPr sz="3000">
                <a:solidFill>
                  <a:schemeClr val="bg1"/>
                </a:solidFill>
              </a:defRPr>
            </a:lvl1pPr>
          </a:lstStyle>
          <a:p>
            <a:r>
              <a:rPr lang="he-IL" dirty="0"/>
              <a:t>לחץ כדי לערוך סגנון כותרת של תבנית בסיס</a:t>
            </a:r>
            <a:endParaRPr lang="en-US" dirty="0"/>
          </a:p>
        </p:txBody>
      </p:sp>
      <p:sp>
        <p:nvSpPr>
          <p:cNvPr id="3" name="מציין מיקום תוכן 2">
            <a:extLst>
              <a:ext uri="{FF2B5EF4-FFF2-40B4-BE49-F238E27FC236}">
                <a16:creationId xmlns:a16="http://schemas.microsoft.com/office/drawing/2014/main" id="{E72B5EA7-FD3B-472C-9D16-1D4A1A3DB4B8}"/>
              </a:ext>
            </a:extLst>
          </p:cNvPr>
          <p:cNvSpPr>
            <a:spLocks noGrp="1"/>
          </p:cNvSpPr>
          <p:nvPr>
            <p:ph idx="1"/>
          </p:nvPr>
        </p:nvSpPr>
        <p:spPr>
          <a:xfrm>
            <a:off x="284058" y="1088815"/>
            <a:ext cx="11336442" cy="460525"/>
          </a:xfrm>
        </p:spPr>
        <p:txBody>
          <a:bodyPr>
            <a:normAutofit/>
          </a:bodyPr>
          <a:lstStyle>
            <a:lvl1pPr marL="0" indent="0" algn="l" rtl="0">
              <a:buSzPct val="80000"/>
              <a:buFont typeface="Arial" panose="020B0604020202020204" pitchFamily="34" charset="0"/>
              <a:buNone/>
              <a:defRPr sz="1800">
                <a:solidFill>
                  <a:schemeClr val="bg1"/>
                </a:solidFill>
              </a:defRPr>
            </a:lvl1pPr>
            <a:lvl2pPr algn="l" rtl="0">
              <a:defRPr/>
            </a:lvl2pPr>
            <a:lvl3pPr algn="l" rtl="0">
              <a:defRPr/>
            </a:lvl3pPr>
            <a:lvl4pPr algn="l" rtl="0">
              <a:defRPr/>
            </a:lvl4pPr>
            <a:lvl5pPr algn="l" rtl="0">
              <a:defRPr/>
            </a:lvl5pPr>
          </a:lstStyle>
          <a:p>
            <a:pPr lvl="0"/>
            <a:r>
              <a:rPr lang="he-IL" dirty="0"/>
              <a:t>לחץ כדי לערוך סגנונות טקסט של תבנית בסיס</a:t>
            </a:r>
          </a:p>
        </p:txBody>
      </p:sp>
      <p:sp>
        <p:nvSpPr>
          <p:cNvPr id="6" name="תיבת טקסט 15">
            <a:extLst>
              <a:ext uri="{FF2B5EF4-FFF2-40B4-BE49-F238E27FC236}">
                <a16:creationId xmlns:a16="http://schemas.microsoft.com/office/drawing/2014/main" id="{A6D5B54F-8E7B-4AD4-B896-2877DF6BCA63}"/>
              </a:ext>
            </a:extLst>
          </p:cNvPr>
          <p:cNvSpPr txBox="1"/>
          <p:nvPr userDrawn="1"/>
        </p:nvSpPr>
        <p:spPr>
          <a:xfrm>
            <a:off x="651205" y="6425944"/>
            <a:ext cx="1604563" cy="246221"/>
          </a:xfrm>
          <a:prstGeom prst="rect">
            <a:avLst/>
          </a:prstGeom>
          <a:noFill/>
        </p:spPr>
        <p:txBody>
          <a:bodyPr wrap="square" rtlCol="0">
            <a:spAutoFit/>
          </a:bodyPr>
          <a:lstStyle/>
          <a:p>
            <a:pPr algn="r" rtl="0"/>
            <a:r>
              <a:rPr lang="en-US" sz="1000" spc="300" dirty="0">
                <a:solidFill>
                  <a:schemeClr val="bg1"/>
                </a:solidFill>
                <a:latin typeface="Heebo" panose="00000500000000000000" pitchFamily="2" charset="-79"/>
                <a:cs typeface="Heebo" panose="00000500000000000000" pitchFamily="2" charset="-79"/>
              </a:rPr>
              <a:t>CONFIDENTIAL</a:t>
            </a:r>
          </a:p>
        </p:txBody>
      </p:sp>
      <p:sp>
        <p:nvSpPr>
          <p:cNvPr id="7" name="תיבת טקסט 14">
            <a:extLst>
              <a:ext uri="{FF2B5EF4-FFF2-40B4-BE49-F238E27FC236}">
                <a16:creationId xmlns:a16="http://schemas.microsoft.com/office/drawing/2014/main" id="{E169FD49-3CD9-45BD-8793-4C373C439DA1}"/>
              </a:ext>
            </a:extLst>
          </p:cNvPr>
          <p:cNvSpPr txBox="1"/>
          <p:nvPr userDrawn="1"/>
        </p:nvSpPr>
        <p:spPr>
          <a:xfrm>
            <a:off x="156519" y="6384030"/>
            <a:ext cx="663395" cy="338554"/>
          </a:xfrm>
          <a:prstGeom prst="rect">
            <a:avLst/>
          </a:prstGeom>
          <a:noFill/>
        </p:spPr>
        <p:txBody>
          <a:bodyPr wrap="square" rtlCol="0">
            <a:spAutoFit/>
          </a:bodyPr>
          <a:lstStyle/>
          <a:p>
            <a:pPr algn="r" rtl="0"/>
            <a:r>
              <a:rPr lang="en-GB" sz="1600" b="1" dirty="0">
                <a:solidFill>
                  <a:srgbClr val="974CD8"/>
                </a:solidFill>
                <a:latin typeface="Heebo" panose="00000500000000000000" pitchFamily="2" charset="-79"/>
                <a:cs typeface="Heebo" panose="00000500000000000000" pitchFamily="2" charset="-79"/>
              </a:rPr>
              <a:t>[ </a:t>
            </a:r>
            <a:fld id="{C9438F55-2C9A-4A88-994F-E59E5D0827DB}" type="slidenum">
              <a:rPr lang="en-US" sz="1600" b="1" smtClean="0">
                <a:solidFill>
                  <a:srgbClr val="974CD8"/>
                </a:solidFill>
                <a:latin typeface="Heebo" panose="00000500000000000000" pitchFamily="2" charset="-79"/>
                <a:cs typeface="Heebo" panose="00000500000000000000" pitchFamily="2" charset="-79"/>
              </a:rPr>
              <a:t>‹#›</a:t>
            </a:fld>
            <a:r>
              <a:rPr lang="en-US" sz="1600" b="1" dirty="0">
                <a:solidFill>
                  <a:srgbClr val="974CD8"/>
                </a:solidFill>
                <a:latin typeface="Heebo" panose="00000500000000000000" pitchFamily="2" charset="-79"/>
                <a:cs typeface="Heebo" panose="00000500000000000000" pitchFamily="2" charset="-79"/>
              </a:rPr>
              <a:t> ] </a:t>
            </a:r>
            <a:endParaRPr lang="en-US" sz="1600" dirty="0">
              <a:solidFill>
                <a:schemeClr val="bg1">
                  <a:lumMod val="50000"/>
                </a:schemeClr>
              </a:solidFill>
              <a:latin typeface="Heebo" panose="00000500000000000000" pitchFamily="2" charset="-79"/>
              <a:cs typeface="Heebo" panose="00000500000000000000" pitchFamily="2" charset="-79"/>
            </a:endParaRPr>
          </a:p>
        </p:txBody>
      </p:sp>
      <p:pic>
        <p:nvPicPr>
          <p:cNvPr id="8" name="גרפיקה 7">
            <a:extLst>
              <a:ext uri="{FF2B5EF4-FFF2-40B4-BE49-F238E27FC236}">
                <a16:creationId xmlns:a16="http://schemas.microsoft.com/office/drawing/2014/main" id="{BAF22F69-5A06-476A-A68B-7F04398E6E1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6363" y="6402415"/>
            <a:ext cx="991578" cy="253554"/>
          </a:xfrm>
          <a:prstGeom prst="rect">
            <a:avLst/>
          </a:prstGeom>
        </p:spPr>
      </p:pic>
      <p:sp>
        <p:nvSpPr>
          <p:cNvPr id="9" name="מלבן 9">
            <a:extLst>
              <a:ext uri="{FF2B5EF4-FFF2-40B4-BE49-F238E27FC236}">
                <a16:creationId xmlns:a16="http://schemas.microsoft.com/office/drawing/2014/main" id="{A49859AC-CF64-4892-90D2-4AE37097547A}"/>
              </a:ext>
            </a:extLst>
          </p:cNvPr>
          <p:cNvSpPr/>
          <p:nvPr userDrawn="1"/>
        </p:nvSpPr>
        <p:spPr>
          <a:xfrm>
            <a:off x="0" y="6797614"/>
            <a:ext cx="12192000" cy="60385"/>
          </a:xfrm>
          <a:prstGeom prst="rect">
            <a:avLst/>
          </a:prstGeom>
          <a:solidFill>
            <a:srgbClr val="974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8613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858417-8BDE-8948-AA6D-0EE126D08A50}"/>
              </a:ext>
            </a:extLst>
          </p:cNvPr>
          <p:cNvSpPr/>
          <p:nvPr userDrawn="1"/>
        </p:nvSpPr>
        <p:spPr>
          <a:xfrm>
            <a:off x="0" y="0"/>
            <a:ext cx="12192000" cy="781396"/>
          </a:xfrm>
          <a:prstGeom prst="rect">
            <a:avLst/>
          </a:prstGeom>
          <a:solidFill>
            <a:srgbClr val="060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 name="Title Placeholder 1">
            <a:extLst>
              <a:ext uri="{FF2B5EF4-FFF2-40B4-BE49-F238E27FC236}">
                <a16:creationId xmlns:a16="http://schemas.microsoft.com/office/drawing/2014/main" id="{0E6D02B3-6C5C-9B4A-B260-B4D67947AE64}"/>
              </a:ext>
            </a:extLst>
          </p:cNvPr>
          <p:cNvSpPr>
            <a:spLocks noGrp="1"/>
          </p:cNvSpPr>
          <p:nvPr>
            <p:ph type="title"/>
          </p:nvPr>
        </p:nvSpPr>
        <p:spPr>
          <a:xfrm>
            <a:off x="385345" y="204185"/>
            <a:ext cx="11397343" cy="452763"/>
          </a:xfrm>
          <a:prstGeom prst="rect">
            <a:avLst/>
          </a:prstGeom>
        </p:spPr>
        <p:txBody>
          <a:bodyPr vert="horz" lIns="91440" tIns="45720" rIns="91440" bIns="45720" rtlCol="0" anchor="t">
            <a:normAutofit/>
          </a:bodyPr>
          <a:lstStyle/>
          <a:p>
            <a:r>
              <a:rPr lang="en-US" dirty="0"/>
              <a:t>Click to edit Master title style</a:t>
            </a:r>
            <a:endParaRPr lang="en-IL" dirty="0"/>
          </a:p>
        </p:txBody>
      </p:sp>
      <p:sp>
        <p:nvSpPr>
          <p:cNvPr id="3" name="Text Placeholder 2">
            <a:extLst>
              <a:ext uri="{FF2B5EF4-FFF2-40B4-BE49-F238E27FC236}">
                <a16:creationId xmlns:a16="http://schemas.microsoft.com/office/drawing/2014/main" id="{3C729C63-B602-ED4B-A820-72F36BA2B24F}"/>
              </a:ext>
            </a:extLst>
          </p:cNvPr>
          <p:cNvSpPr>
            <a:spLocks noGrp="1"/>
          </p:cNvSpPr>
          <p:nvPr>
            <p:ph type="body" idx="1"/>
          </p:nvPr>
        </p:nvSpPr>
        <p:spPr>
          <a:xfrm>
            <a:off x="394062" y="896646"/>
            <a:ext cx="11397343" cy="52547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L" dirty="0"/>
          </a:p>
        </p:txBody>
      </p:sp>
      <p:sp>
        <p:nvSpPr>
          <p:cNvPr id="9" name="תיבת טקסט 15">
            <a:extLst>
              <a:ext uri="{FF2B5EF4-FFF2-40B4-BE49-F238E27FC236}">
                <a16:creationId xmlns:a16="http://schemas.microsoft.com/office/drawing/2014/main" id="{D9CC8EB8-014E-4D48-BC20-2DA08C3148F1}"/>
              </a:ext>
            </a:extLst>
          </p:cNvPr>
          <p:cNvSpPr txBox="1"/>
          <p:nvPr userDrawn="1"/>
        </p:nvSpPr>
        <p:spPr>
          <a:xfrm>
            <a:off x="5344360" y="6485263"/>
            <a:ext cx="1535837" cy="230832"/>
          </a:xfrm>
          <a:prstGeom prst="rect">
            <a:avLst/>
          </a:prstGeom>
          <a:noFill/>
        </p:spPr>
        <p:txBody>
          <a:bodyPr wrap="square" rtlCol="0">
            <a:spAutoFit/>
          </a:bodyPr>
          <a:lstStyle/>
          <a:p>
            <a:pPr algn="r" rtl="1"/>
            <a:r>
              <a:rPr lang="en-US" sz="900" spc="300" dirty="0">
                <a:solidFill>
                  <a:schemeClr val="tx1">
                    <a:lumMod val="50000"/>
                    <a:lumOff val="50000"/>
                  </a:schemeClr>
                </a:solidFill>
                <a:latin typeface="Heebo" panose="00000500000000000000" pitchFamily="2" charset="-79"/>
                <a:cs typeface="Heebo" panose="00000500000000000000" pitchFamily="2" charset="-79"/>
              </a:rPr>
              <a:t>CONFIDENTIAL</a:t>
            </a:r>
          </a:p>
        </p:txBody>
      </p:sp>
      <p:sp>
        <p:nvSpPr>
          <p:cNvPr id="10" name="תיבת טקסט 14">
            <a:extLst>
              <a:ext uri="{FF2B5EF4-FFF2-40B4-BE49-F238E27FC236}">
                <a16:creationId xmlns:a16="http://schemas.microsoft.com/office/drawing/2014/main" id="{1B843138-50F3-8944-9F1A-82E04CCB7F41}"/>
              </a:ext>
            </a:extLst>
          </p:cNvPr>
          <p:cNvSpPr txBox="1"/>
          <p:nvPr userDrawn="1"/>
        </p:nvSpPr>
        <p:spPr>
          <a:xfrm>
            <a:off x="11490897" y="6426725"/>
            <a:ext cx="663395" cy="338554"/>
          </a:xfrm>
          <a:prstGeom prst="rect">
            <a:avLst/>
          </a:prstGeom>
          <a:noFill/>
        </p:spPr>
        <p:txBody>
          <a:bodyPr wrap="square" rtlCol="0">
            <a:spAutoFit/>
          </a:bodyPr>
          <a:lstStyle/>
          <a:p>
            <a:pPr algn="r" rtl="0"/>
            <a:r>
              <a:rPr lang="en-GB" sz="1600" b="1" dirty="0">
                <a:solidFill>
                  <a:schemeClr val="accent2"/>
                </a:solidFill>
                <a:latin typeface="Heebo" panose="00000500000000000000" pitchFamily="2" charset="-79"/>
                <a:cs typeface="Heebo" panose="00000500000000000000" pitchFamily="2" charset="-79"/>
              </a:rPr>
              <a:t>[ </a:t>
            </a:r>
            <a:fld id="{C9438F55-2C9A-4A88-994F-E59E5D0827DB}" type="slidenum">
              <a:rPr lang="en-US" sz="1600" b="1" smtClean="0">
                <a:solidFill>
                  <a:schemeClr val="accent2"/>
                </a:solidFill>
                <a:latin typeface="Heebo" panose="00000500000000000000" pitchFamily="2" charset="-79"/>
                <a:cs typeface="Heebo" panose="00000500000000000000" pitchFamily="2" charset="-79"/>
              </a:rPr>
              <a:t>‹#›</a:t>
            </a:fld>
            <a:r>
              <a:rPr lang="en-US" sz="1600" b="1" dirty="0">
                <a:solidFill>
                  <a:schemeClr val="accent2"/>
                </a:solidFill>
                <a:latin typeface="Heebo" panose="00000500000000000000" pitchFamily="2" charset="-79"/>
                <a:cs typeface="Heebo" panose="00000500000000000000" pitchFamily="2" charset="-79"/>
              </a:rPr>
              <a:t> ] </a:t>
            </a:r>
            <a:endParaRPr lang="en-US" sz="1600" dirty="0">
              <a:solidFill>
                <a:schemeClr val="accent2"/>
              </a:solidFill>
              <a:latin typeface="Heebo" panose="00000500000000000000" pitchFamily="2" charset="-79"/>
              <a:cs typeface="Heebo" panose="00000500000000000000" pitchFamily="2" charset="-79"/>
            </a:endParaRPr>
          </a:p>
        </p:txBody>
      </p:sp>
      <p:pic>
        <p:nvPicPr>
          <p:cNvPr id="14" name="Picture 13" descr="Logo&#10;&#10;Description automatically generated">
            <a:extLst>
              <a:ext uri="{FF2B5EF4-FFF2-40B4-BE49-F238E27FC236}">
                <a16:creationId xmlns:a16="http://schemas.microsoft.com/office/drawing/2014/main" id="{A4FD76B7-172A-D543-87A1-D7949C310781}"/>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9163" y="6214369"/>
            <a:ext cx="1239076" cy="643631"/>
          </a:xfrm>
          <a:prstGeom prst="rect">
            <a:avLst/>
          </a:prstGeom>
        </p:spPr>
      </p:pic>
      <p:sp>
        <p:nvSpPr>
          <p:cNvPr id="15" name="מלבן 5">
            <a:extLst>
              <a:ext uri="{FF2B5EF4-FFF2-40B4-BE49-F238E27FC236}">
                <a16:creationId xmlns:a16="http://schemas.microsoft.com/office/drawing/2014/main" id="{DBC4A88C-726A-3246-B081-0993DD617A6E}"/>
              </a:ext>
            </a:extLst>
          </p:cNvPr>
          <p:cNvSpPr/>
          <p:nvPr userDrawn="1"/>
        </p:nvSpPr>
        <p:spPr>
          <a:xfrm>
            <a:off x="0" y="6797615"/>
            <a:ext cx="12192000" cy="60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Tree>
    <p:extLst>
      <p:ext uri="{BB962C8B-B14F-4D97-AF65-F5344CB8AC3E}">
        <p14:creationId xmlns:p14="http://schemas.microsoft.com/office/powerpoint/2010/main" val="3706502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9" r:id="rId5"/>
    <p:sldLayoutId id="2147483660" r:id="rId6"/>
    <p:sldLayoutId id="2147483658" r:id="rId7"/>
    <p:sldLayoutId id="2147483656" r:id="rId8"/>
    <p:sldLayoutId id="2147483661" r:id="rId9"/>
  </p:sldLayoutIdLst>
  <p:txStyles>
    <p:titleStyle>
      <a:lvl1pPr algn="l" defTabSz="914400" rtl="0" eaLnBrk="1" latinLnBrk="0" hangingPunct="1">
        <a:lnSpc>
          <a:spcPct val="90000"/>
        </a:lnSpc>
        <a:spcBef>
          <a:spcPct val="0"/>
        </a:spcBef>
        <a:buNone/>
        <a:defRPr sz="3200" b="0" i="0" kern="1200">
          <a:solidFill>
            <a:schemeClr val="bg1"/>
          </a:solidFill>
          <a:latin typeface="Heebo Medium" pitchFamily="2" charset="-79"/>
          <a:ea typeface="+mj-ea"/>
          <a:cs typeface="Heebo Medium" pitchFamily="2"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Heebo" pitchFamily="2" charset="-79"/>
          <a:ea typeface="+mn-ea"/>
          <a:cs typeface="Heebo"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ebo" pitchFamily="2" charset="-79"/>
          <a:ea typeface="+mn-ea"/>
          <a:cs typeface="Heebo" pitchFamily="2"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ebo" pitchFamily="2" charset="-79"/>
          <a:ea typeface="+mn-ea"/>
          <a:cs typeface="Heebo" pitchFamily="2"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ebo" pitchFamily="2" charset="-79"/>
          <a:ea typeface="+mn-ea"/>
          <a:cs typeface="Heebo" pitchFamily="2"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ebo" pitchFamily="2" charset="-79"/>
          <a:ea typeface="+mn-ea"/>
          <a:cs typeface="Heebo"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hyperlink" Target="https://www.cancer.org/content/dam/CRC/PDF/Public/8788.00.pdf" TargetMode="External"/><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3.xml"/><Relationship Id="rId6" Type="http://schemas.openxmlformats.org/officeDocument/2006/relationships/image" Target="../media/image42.jpeg"/><Relationship Id="rId11" Type="http://schemas.openxmlformats.org/officeDocument/2006/relationships/image" Target="../media/image2.png"/><Relationship Id="rId5" Type="http://schemas.openxmlformats.org/officeDocument/2006/relationships/image" Target="../media/image41.jpeg"/><Relationship Id="rId10" Type="http://schemas.openxmlformats.org/officeDocument/2006/relationships/image" Target="../media/image46.png"/><Relationship Id="rId4" Type="http://schemas.openxmlformats.org/officeDocument/2006/relationships/image" Target="../media/image40.jpeg"/><Relationship Id="rId9" Type="http://schemas.openxmlformats.org/officeDocument/2006/relationships/image" Target="../media/image45.jpeg"/></Relationships>
</file>

<file path=ppt/slides/_rels/slide12.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3.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svg"/><Relationship Id="rId3" Type="http://schemas.openxmlformats.org/officeDocument/2006/relationships/image" Target="../media/image53.svg"/><Relationship Id="rId7" Type="http://schemas.openxmlformats.org/officeDocument/2006/relationships/image" Target="../media/image57.svg"/><Relationship Id="rId12" Type="http://schemas.openxmlformats.org/officeDocument/2006/relationships/image" Target="../media/image62.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svg"/><Relationship Id="rId5" Type="http://schemas.openxmlformats.org/officeDocument/2006/relationships/image" Target="../media/image55.sv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svg"/></Relationships>
</file>

<file path=ppt/slides/_rels/slide14.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jpeg"/><Relationship Id="rId1" Type="http://schemas.openxmlformats.org/officeDocument/2006/relationships/slideLayout" Target="../slideLayouts/slideLayout5.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png"/><Relationship Id="rId9" Type="http://schemas.openxmlformats.org/officeDocument/2006/relationships/image" Target="../media/image71.jpe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13" Type="http://schemas.microsoft.com/office/2007/relationships/hdphoto" Target="../media/hdphoto5.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0.png"/><Relationship Id="rId11" Type="http://schemas.microsoft.com/office/2007/relationships/hdphoto" Target="../media/hdphoto4.wdp"/><Relationship Id="rId5" Type="http://schemas.microsoft.com/office/2007/relationships/hdphoto" Target="../media/hdphoto2.wdp"/><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microsoft.com/office/2007/relationships/hdphoto" Target="../media/hdphoto8.wdp"/><Relationship Id="rId3" Type="http://schemas.microsoft.com/office/2007/relationships/hdphoto" Target="../media/hdphoto6.wdp"/><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7.png"/><Relationship Id="rId10" Type="http://schemas.microsoft.com/office/2007/relationships/hdphoto" Target="../media/hdphoto9.wdp"/><Relationship Id="rId4" Type="http://schemas.openxmlformats.org/officeDocument/2006/relationships/image" Target="../media/image16.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תיבת טקסט 10">
            <a:extLst>
              <a:ext uri="{FF2B5EF4-FFF2-40B4-BE49-F238E27FC236}">
                <a16:creationId xmlns:a16="http://schemas.microsoft.com/office/drawing/2014/main" id="{DE72D5CA-C704-E147-B630-3C6ABC42E7B6}"/>
              </a:ext>
            </a:extLst>
          </p:cNvPr>
          <p:cNvSpPr txBox="1"/>
          <p:nvPr/>
        </p:nvSpPr>
        <p:spPr>
          <a:xfrm>
            <a:off x="3223077" y="6535652"/>
            <a:ext cx="1540165" cy="215444"/>
          </a:xfrm>
          <a:prstGeom prst="rect">
            <a:avLst/>
          </a:prstGeom>
          <a:noFill/>
        </p:spPr>
        <p:txBody>
          <a:bodyPr wrap="square" rtlCol="0">
            <a:spAutoFit/>
          </a:bodyPr>
          <a:ls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spc="300" dirty="0">
                <a:solidFill>
                  <a:schemeClr val="tx1">
                    <a:lumMod val="65000"/>
                    <a:lumOff val="35000"/>
                  </a:schemeClr>
                </a:solidFill>
                <a:latin typeface="Heebo" panose="00000500000000000000" pitchFamily="2" charset="-79"/>
                <a:cs typeface="Heebo" panose="00000500000000000000" pitchFamily="2" charset="-79"/>
              </a:rPr>
              <a:t>CONFIDENTIAL</a:t>
            </a:r>
          </a:p>
        </p:txBody>
      </p:sp>
      <p:pic>
        <p:nvPicPr>
          <p:cNvPr id="6" name="Picture 5" descr="Diagram&#10;&#10;Description automatically generated">
            <a:extLst>
              <a:ext uri="{FF2B5EF4-FFF2-40B4-BE49-F238E27FC236}">
                <a16:creationId xmlns:a16="http://schemas.microsoft.com/office/drawing/2014/main" id="{BA3466CA-CA45-96C2-F235-E1017FC21C8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2" name="TextBox 1">
            <a:extLst>
              <a:ext uri="{FF2B5EF4-FFF2-40B4-BE49-F238E27FC236}">
                <a16:creationId xmlns:a16="http://schemas.microsoft.com/office/drawing/2014/main" id="{6DC82FF0-730F-E5D9-0724-869837154D85}"/>
              </a:ext>
            </a:extLst>
          </p:cNvPr>
          <p:cNvSpPr txBox="1"/>
          <p:nvPr/>
        </p:nvSpPr>
        <p:spPr>
          <a:xfrm>
            <a:off x="687984" y="4831318"/>
            <a:ext cx="3398303" cy="400110"/>
          </a:xfrm>
          <a:prstGeom prst="rect">
            <a:avLst/>
          </a:prstGeom>
          <a:noFill/>
        </p:spPr>
        <p:txBody>
          <a:bodyPr wrap="square" rtlCol="0">
            <a:spAutoFit/>
          </a:bodyPr>
          <a:lstStyle/>
          <a:p>
            <a:pPr algn="ctr"/>
            <a:r>
              <a:rPr lang="en-US" sz="2000" dirty="0">
                <a:solidFill>
                  <a:schemeClr val="bg1"/>
                </a:solidFill>
                <a:latin typeface="Heebo Medium" pitchFamily="2" charset="-79"/>
                <a:cs typeface="Heebo Medium" pitchFamily="2" charset="-79"/>
              </a:rPr>
              <a:t>Company Presentation</a:t>
            </a:r>
          </a:p>
        </p:txBody>
      </p:sp>
      <p:sp>
        <p:nvSpPr>
          <p:cNvPr id="3" name="TextBox 2">
            <a:extLst>
              <a:ext uri="{FF2B5EF4-FFF2-40B4-BE49-F238E27FC236}">
                <a16:creationId xmlns:a16="http://schemas.microsoft.com/office/drawing/2014/main" id="{6E79E902-B58C-375D-C01B-CEE7B74A7C32}"/>
              </a:ext>
            </a:extLst>
          </p:cNvPr>
          <p:cNvSpPr txBox="1"/>
          <p:nvPr/>
        </p:nvSpPr>
        <p:spPr>
          <a:xfrm>
            <a:off x="11487150" y="6428275"/>
            <a:ext cx="709168" cy="369332"/>
          </a:xfrm>
          <a:prstGeom prst="rect">
            <a:avLst/>
          </a:prstGeom>
          <a:noFill/>
        </p:spPr>
        <p:txBody>
          <a:bodyPr wrap="square" rtlCol="0">
            <a:spAutoFit/>
          </a:bodyPr>
          <a:lstStyle/>
          <a:p>
            <a:pPr algn="ctr"/>
            <a:r>
              <a:rPr lang="en-GB" sz="1800" b="1" dirty="0">
                <a:solidFill>
                  <a:schemeClr val="bg1"/>
                </a:solidFill>
                <a:latin typeface="Heebo" panose="00000500000000000000" pitchFamily="2" charset="-79"/>
                <a:cs typeface="Heebo" panose="00000500000000000000" pitchFamily="2" charset="-79"/>
              </a:rPr>
              <a:t>[ </a:t>
            </a:r>
            <a:fld id="{C9438F55-2C9A-4A88-994F-E59E5D0827DB}" type="slidenum">
              <a:rPr lang="en-US" sz="1800" b="1" smtClean="0">
                <a:solidFill>
                  <a:schemeClr val="bg1"/>
                </a:solidFill>
                <a:latin typeface="Heebo" panose="00000500000000000000" pitchFamily="2" charset="-79"/>
                <a:cs typeface="Heebo" panose="00000500000000000000" pitchFamily="2" charset="-79"/>
              </a:rPr>
              <a:pPr algn="ctr"/>
              <a:t>1</a:t>
            </a:fld>
            <a:r>
              <a:rPr lang="en-US" sz="1800" b="1" dirty="0">
                <a:solidFill>
                  <a:schemeClr val="bg1"/>
                </a:solidFill>
                <a:latin typeface="Heebo" panose="00000500000000000000" pitchFamily="2" charset="-79"/>
                <a:cs typeface="Heebo" panose="00000500000000000000" pitchFamily="2" charset="-79"/>
              </a:rPr>
              <a:t> ] </a:t>
            </a:r>
            <a:endParaRPr lang="en-IL" dirty="0"/>
          </a:p>
        </p:txBody>
      </p:sp>
    </p:spTree>
    <p:extLst>
      <p:ext uri="{BB962C8B-B14F-4D97-AF65-F5344CB8AC3E}">
        <p14:creationId xmlns:p14="http://schemas.microsoft.com/office/powerpoint/2010/main" val="2226906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94C732-F4B3-8141-893E-75E243F4D4A9}"/>
              </a:ext>
            </a:extLst>
          </p:cNvPr>
          <p:cNvGrpSpPr/>
          <p:nvPr/>
        </p:nvGrpSpPr>
        <p:grpSpPr>
          <a:xfrm>
            <a:off x="1294287" y="1504007"/>
            <a:ext cx="1485184" cy="1485184"/>
            <a:chOff x="1195672" y="1144804"/>
            <a:chExt cx="1485184" cy="1485184"/>
          </a:xfrm>
        </p:grpSpPr>
        <p:sp>
          <p:nvSpPr>
            <p:cNvPr id="83" name="Oval 82">
              <a:extLst>
                <a:ext uri="{FF2B5EF4-FFF2-40B4-BE49-F238E27FC236}">
                  <a16:creationId xmlns:a16="http://schemas.microsoft.com/office/drawing/2014/main" id="{FEDBA447-3CEF-8545-AFD1-04DE4E5F60EB}"/>
                </a:ext>
              </a:extLst>
            </p:cNvPr>
            <p:cNvSpPr/>
            <p:nvPr/>
          </p:nvSpPr>
          <p:spPr>
            <a:xfrm rot="10800000">
              <a:off x="1261430" y="1210562"/>
              <a:ext cx="1353669" cy="1353669"/>
            </a:xfrm>
            <a:prstGeom prst="ellipse">
              <a:avLst/>
            </a:prstGeom>
            <a:solidFill>
              <a:srgbClr val="040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tabLst>
                  <a:tab pos="709613" algn="r"/>
                </a:tabLst>
              </a:pPr>
              <a:endParaRPr lang="en-IL">
                <a:latin typeface="Heebo" pitchFamily="2" charset="-79"/>
                <a:cs typeface="Heebo" pitchFamily="2" charset="-79"/>
              </a:endParaRPr>
            </a:p>
          </p:txBody>
        </p:sp>
        <p:sp>
          <p:nvSpPr>
            <p:cNvPr id="53" name="Oval 52">
              <a:extLst>
                <a:ext uri="{FF2B5EF4-FFF2-40B4-BE49-F238E27FC236}">
                  <a16:creationId xmlns:a16="http://schemas.microsoft.com/office/drawing/2014/main" id="{D1FE4F38-E703-3F4F-BA68-132301B7E220}"/>
                </a:ext>
              </a:extLst>
            </p:cNvPr>
            <p:cNvSpPr>
              <a:spLocks noChangeAspect="1"/>
            </p:cNvSpPr>
            <p:nvPr/>
          </p:nvSpPr>
          <p:spPr>
            <a:xfrm>
              <a:off x="1195672" y="1144804"/>
              <a:ext cx="1485184" cy="1485184"/>
            </a:xfrm>
            <a:prstGeom prst="ellipse">
              <a:avLst/>
            </a:prstGeom>
            <a:noFill/>
            <a:ln w="38100" cmpd="sng">
              <a:gradFill flip="none" rotWithShape="1">
                <a:gsLst>
                  <a:gs pos="29000">
                    <a:srgbClr val="00B0F0"/>
                  </a:gs>
                  <a:gs pos="100000">
                    <a:schemeClr val="accent6"/>
                  </a:gs>
                </a:gsLst>
                <a:lin ang="270000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endParaRPr lang="en-US">
                <a:latin typeface="Corbel"/>
                <a:cs typeface="Corbel"/>
              </a:endParaRPr>
            </a:p>
          </p:txBody>
        </p:sp>
      </p:grpSp>
      <p:grpSp>
        <p:nvGrpSpPr>
          <p:cNvPr id="56" name="Group 55">
            <a:extLst>
              <a:ext uri="{FF2B5EF4-FFF2-40B4-BE49-F238E27FC236}">
                <a16:creationId xmlns:a16="http://schemas.microsoft.com/office/drawing/2014/main" id="{5F00C033-8767-B84E-B97C-E9DE4FE52472}"/>
              </a:ext>
            </a:extLst>
          </p:cNvPr>
          <p:cNvGrpSpPr/>
          <p:nvPr/>
        </p:nvGrpSpPr>
        <p:grpSpPr>
          <a:xfrm>
            <a:off x="3353419" y="1504007"/>
            <a:ext cx="1485184" cy="1485184"/>
            <a:chOff x="1195672" y="1144804"/>
            <a:chExt cx="1485184" cy="1485184"/>
          </a:xfrm>
        </p:grpSpPr>
        <p:sp>
          <p:nvSpPr>
            <p:cNvPr id="57" name="Oval 56">
              <a:extLst>
                <a:ext uri="{FF2B5EF4-FFF2-40B4-BE49-F238E27FC236}">
                  <a16:creationId xmlns:a16="http://schemas.microsoft.com/office/drawing/2014/main" id="{49F347BC-19BB-F24B-8910-EE5B44F8DC81}"/>
                </a:ext>
              </a:extLst>
            </p:cNvPr>
            <p:cNvSpPr/>
            <p:nvPr/>
          </p:nvSpPr>
          <p:spPr>
            <a:xfrm rot="10800000">
              <a:off x="1261430" y="1210562"/>
              <a:ext cx="1353669" cy="1353669"/>
            </a:xfrm>
            <a:prstGeom prst="ellipse">
              <a:avLst/>
            </a:prstGeom>
            <a:solidFill>
              <a:srgbClr val="040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tabLst>
                  <a:tab pos="709613" algn="r"/>
                </a:tabLst>
              </a:pPr>
              <a:endParaRPr lang="en-IL">
                <a:latin typeface="Heebo" pitchFamily="2" charset="-79"/>
                <a:cs typeface="Heebo" pitchFamily="2" charset="-79"/>
              </a:endParaRPr>
            </a:p>
          </p:txBody>
        </p:sp>
        <p:sp>
          <p:nvSpPr>
            <p:cNvPr id="58" name="Oval 57">
              <a:extLst>
                <a:ext uri="{FF2B5EF4-FFF2-40B4-BE49-F238E27FC236}">
                  <a16:creationId xmlns:a16="http://schemas.microsoft.com/office/drawing/2014/main" id="{36DF2A7F-260A-9840-92A7-3257930E6B28}"/>
                </a:ext>
              </a:extLst>
            </p:cNvPr>
            <p:cNvSpPr>
              <a:spLocks noChangeAspect="1"/>
            </p:cNvSpPr>
            <p:nvPr/>
          </p:nvSpPr>
          <p:spPr>
            <a:xfrm>
              <a:off x="1195672" y="1144804"/>
              <a:ext cx="1485184" cy="1485184"/>
            </a:xfrm>
            <a:prstGeom prst="ellipse">
              <a:avLst/>
            </a:prstGeom>
            <a:noFill/>
            <a:ln w="38100" cmpd="sng">
              <a:gradFill flip="none" rotWithShape="1">
                <a:gsLst>
                  <a:gs pos="29000">
                    <a:srgbClr val="00B0F0"/>
                  </a:gs>
                  <a:gs pos="100000">
                    <a:schemeClr val="accent6"/>
                  </a:gs>
                </a:gsLst>
                <a:lin ang="270000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endParaRPr lang="en-US">
                <a:latin typeface="Corbel"/>
                <a:cs typeface="Corbel"/>
              </a:endParaRPr>
            </a:p>
          </p:txBody>
        </p:sp>
      </p:grpSp>
      <p:grpSp>
        <p:nvGrpSpPr>
          <p:cNvPr id="59" name="Group 58">
            <a:extLst>
              <a:ext uri="{FF2B5EF4-FFF2-40B4-BE49-F238E27FC236}">
                <a16:creationId xmlns:a16="http://schemas.microsoft.com/office/drawing/2014/main" id="{BA668A32-646F-D947-940E-13A9214F0AF7}"/>
              </a:ext>
            </a:extLst>
          </p:cNvPr>
          <p:cNvGrpSpPr/>
          <p:nvPr/>
        </p:nvGrpSpPr>
        <p:grpSpPr>
          <a:xfrm>
            <a:off x="5412551" y="1504007"/>
            <a:ext cx="1485184" cy="1485184"/>
            <a:chOff x="1195672" y="1144804"/>
            <a:chExt cx="1485184" cy="1485184"/>
          </a:xfrm>
        </p:grpSpPr>
        <p:sp>
          <p:nvSpPr>
            <p:cNvPr id="60" name="Oval 59">
              <a:extLst>
                <a:ext uri="{FF2B5EF4-FFF2-40B4-BE49-F238E27FC236}">
                  <a16:creationId xmlns:a16="http://schemas.microsoft.com/office/drawing/2014/main" id="{22C4C828-1991-D24C-8CCD-9FC16151D2F9}"/>
                </a:ext>
              </a:extLst>
            </p:cNvPr>
            <p:cNvSpPr/>
            <p:nvPr/>
          </p:nvSpPr>
          <p:spPr>
            <a:xfrm rot="10800000">
              <a:off x="1261430" y="1210562"/>
              <a:ext cx="1353669" cy="1353669"/>
            </a:xfrm>
            <a:prstGeom prst="ellipse">
              <a:avLst/>
            </a:prstGeom>
            <a:solidFill>
              <a:srgbClr val="040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tabLst>
                  <a:tab pos="709613" algn="r"/>
                </a:tabLst>
              </a:pPr>
              <a:endParaRPr lang="en-IL">
                <a:latin typeface="Heebo" pitchFamily="2" charset="-79"/>
                <a:cs typeface="Heebo" pitchFamily="2" charset="-79"/>
              </a:endParaRPr>
            </a:p>
          </p:txBody>
        </p:sp>
        <p:sp>
          <p:nvSpPr>
            <p:cNvPr id="61" name="Oval 60">
              <a:extLst>
                <a:ext uri="{FF2B5EF4-FFF2-40B4-BE49-F238E27FC236}">
                  <a16:creationId xmlns:a16="http://schemas.microsoft.com/office/drawing/2014/main" id="{DBA6F582-DDC3-5044-9BB9-9DBC730D7006}"/>
                </a:ext>
              </a:extLst>
            </p:cNvPr>
            <p:cNvSpPr>
              <a:spLocks noChangeAspect="1"/>
            </p:cNvSpPr>
            <p:nvPr/>
          </p:nvSpPr>
          <p:spPr>
            <a:xfrm>
              <a:off x="1195672" y="1144804"/>
              <a:ext cx="1485184" cy="1485184"/>
            </a:xfrm>
            <a:prstGeom prst="ellipse">
              <a:avLst/>
            </a:prstGeom>
            <a:noFill/>
            <a:ln w="38100" cmpd="sng">
              <a:gradFill flip="none" rotWithShape="1">
                <a:gsLst>
                  <a:gs pos="29000">
                    <a:srgbClr val="00B0F0"/>
                  </a:gs>
                  <a:gs pos="100000">
                    <a:schemeClr val="accent6"/>
                  </a:gs>
                </a:gsLst>
                <a:lin ang="270000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endParaRPr lang="en-US">
                <a:latin typeface="Corbel"/>
                <a:cs typeface="Corbel"/>
              </a:endParaRPr>
            </a:p>
          </p:txBody>
        </p:sp>
      </p:grpSp>
      <p:grpSp>
        <p:nvGrpSpPr>
          <p:cNvPr id="62" name="Group 61">
            <a:extLst>
              <a:ext uri="{FF2B5EF4-FFF2-40B4-BE49-F238E27FC236}">
                <a16:creationId xmlns:a16="http://schemas.microsoft.com/office/drawing/2014/main" id="{3DDFD274-DB8F-4945-ACDC-B52D04CA540D}"/>
              </a:ext>
            </a:extLst>
          </p:cNvPr>
          <p:cNvGrpSpPr/>
          <p:nvPr/>
        </p:nvGrpSpPr>
        <p:grpSpPr>
          <a:xfrm>
            <a:off x="7471683" y="1504007"/>
            <a:ext cx="1485184" cy="1485184"/>
            <a:chOff x="1195672" y="1144804"/>
            <a:chExt cx="1485184" cy="1485184"/>
          </a:xfrm>
        </p:grpSpPr>
        <p:sp>
          <p:nvSpPr>
            <p:cNvPr id="63" name="Oval 62">
              <a:extLst>
                <a:ext uri="{FF2B5EF4-FFF2-40B4-BE49-F238E27FC236}">
                  <a16:creationId xmlns:a16="http://schemas.microsoft.com/office/drawing/2014/main" id="{CBB21CD6-43B1-D04D-ACED-994EAA30E74E}"/>
                </a:ext>
              </a:extLst>
            </p:cNvPr>
            <p:cNvSpPr/>
            <p:nvPr/>
          </p:nvSpPr>
          <p:spPr>
            <a:xfrm rot="10800000">
              <a:off x="1261430" y="1210562"/>
              <a:ext cx="1353669" cy="1353669"/>
            </a:xfrm>
            <a:prstGeom prst="ellipse">
              <a:avLst/>
            </a:prstGeom>
            <a:solidFill>
              <a:srgbClr val="040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tabLst>
                  <a:tab pos="709613" algn="r"/>
                </a:tabLst>
              </a:pPr>
              <a:endParaRPr lang="en-IL">
                <a:latin typeface="Heebo" pitchFamily="2" charset="-79"/>
                <a:cs typeface="Heebo" pitchFamily="2" charset="-79"/>
              </a:endParaRPr>
            </a:p>
          </p:txBody>
        </p:sp>
        <p:sp>
          <p:nvSpPr>
            <p:cNvPr id="64" name="Oval 63">
              <a:extLst>
                <a:ext uri="{FF2B5EF4-FFF2-40B4-BE49-F238E27FC236}">
                  <a16:creationId xmlns:a16="http://schemas.microsoft.com/office/drawing/2014/main" id="{E1ACF959-1942-E44C-B70A-1A93B4FE8278}"/>
                </a:ext>
              </a:extLst>
            </p:cNvPr>
            <p:cNvSpPr>
              <a:spLocks noChangeAspect="1"/>
            </p:cNvSpPr>
            <p:nvPr/>
          </p:nvSpPr>
          <p:spPr>
            <a:xfrm>
              <a:off x="1195672" y="1144804"/>
              <a:ext cx="1485184" cy="1485184"/>
            </a:xfrm>
            <a:prstGeom prst="ellipse">
              <a:avLst/>
            </a:prstGeom>
            <a:noFill/>
            <a:ln w="38100" cmpd="sng">
              <a:gradFill flip="none" rotWithShape="1">
                <a:gsLst>
                  <a:gs pos="29000">
                    <a:srgbClr val="00B0F0"/>
                  </a:gs>
                  <a:gs pos="100000">
                    <a:schemeClr val="accent6"/>
                  </a:gs>
                </a:gsLst>
                <a:lin ang="270000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endParaRPr lang="en-US">
                <a:latin typeface="Corbel"/>
                <a:cs typeface="Corbel"/>
              </a:endParaRPr>
            </a:p>
          </p:txBody>
        </p:sp>
      </p:grpSp>
      <p:grpSp>
        <p:nvGrpSpPr>
          <p:cNvPr id="65" name="Group 64">
            <a:extLst>
              <a:ext uri="{FF2B5EF4-FFF2-40B4-BE49-F238E27FC236}">
                <a16:creationId xmlns:a16="http://schemas.microsoft.com/office/drawing/2014/main" id="{57EF5688-F171-804C-B6F3-E5AD1053885B}"/>
              </a:ext>
            </a:extLst>
          </p:cNvPr>
          <p:cNvGrpSpPr/>
          <p:nvPr/>
        </p:nvGrpSpPr>
        <p:grpSpPr>
          <a:xfrm>
            <a:off x="9530816" y="1504007"/>
            <a:ext cx="1485184" cy="1485184"/>
            <a:chOff x="1195672" y="1144804"/>
            <a:chExt cx="1485184" cy="1485184"/>
          </a:xfrm>
        </p:grpSpPr>
        <p:sp>
          <p:nvSpPr>
            <p:cNvPr id="66" name="Oval 65">
              <a:extLst>
                <a:ext uri="{FF2B5EF4-FFF2-40B4-BE49-F238E27FC236}">
                  <a16:creationId xmlns:a16="http://schemas.microsoft.com/office/drawing/2014/main" id="{BACF0A2A-27F9-4E48-A90D-15F6EE45AFED}"/>
                </a:ext>
              </a:extLst>
            </p:cNvPr>
            <p:cNvSpPr/>
            <p:nvPr/>
          </p:nvSpPr>
          <p:spPr>
            <a:xfrm rot="10800000">
              <a:off x="1261430" y="1210562"/>
              <a:ext cx="1353669" cy="1353669"/>
            </a:xfrm>
            <a:prstGeom prst="ellipse">
              <a:avLst/>
            </a:prstGeom>
            <a:solidFill>
              <a:srgbClr val="040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tabLst>
                  <a:tab pos="709613" algn="r"/>
                </a:tabLst>
              </a:pPr>
              <a:endParaRPr lang="en-IL">
                <a:latin typeface="Heebo" pitchFamily="2" charset="-79"/>
                <a:cs typeface="Heebo" pitchFamily="2" charset="-79"/>
              </a:endParaRPr>
            </a:p>
          </p:txBody>
        </p:sp>
        <p:sp>
          <p:nvSpPr>
            <p:cNvPr id="67" name="Oval 66">
              <a:extLst>
                <a:ext uri="{FF2B5EF4-FFF2-40B4-BE49-F238E27FC236}">
                  <a16:creationId xmlns:a16="http://schemas.microsoft.com/office/drawing/2014/main" id="{D71F01EB-901E-8245-87ED-6511F922B465}"/>
                </a:ext>
              </a:extLst>
            </p:cNvPr>
            <p:cNvSpPr>
              <a:spLocks noChangeAspect="1"/>
            </p:cNvSpPr>
            <p:nvPr/>
          </p:nvSpPr>
          <p:spPr>
            <a:xfrm>
              <a:off x="1195672" y="1144804"/>
              <a:ext cx="1485184" cy="1485184"/>
            </a:xfrm>
            <a:prstGeom prst="ellipse">
              <a:avLst/>
            </a:prstGeom>
            <a:noFill/>
            <a:ln w="38100" cmpd="sng">
              <a:gradFill flip="none" rotWithShape="1">
                <a:gsLst>
                  <a:gs pos="29000">
                    <a:srgbClr val="00B0F0"/>
                  </a:gs>
                  <a:gs pos="100000">
                    <a:schemeClr val="accent6"/>
                  </a:gs>
                </a:gsLst>
                <a:lin ang="270000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endParaRPr lang="en-US">
                <a:latin typeface="Corbel"/>
                <a:cs typeface="Corbel"/>
              </a:endParaRPr>
            </a:p>
          </p:txBody>
        </p:sp>
      </p:grpSp>
      <p:sp>
        <p:nvSpPr>
          <p:cNvPr id="197" name="Rounded Rectangle 196">
            <a:extLst>
              <a:ext uri="{FF2B5EF4-FFF2-40B4-BE49-F238E27FC236}">
                <a16:creationId xmlns:a16="http://schemas.microsoft.com/office/drawing/2014/main" id="{FDBE7CFB-8626-6B4E-8BED-975DC9DB8233}"/>
              </a:ext>
            </a:extLst>
          </p:cNvPr>
          <p:cNvSpPr/>
          <p:nvPr/>
        </p:nvSpPr>
        <p:spPr>
          <a:xfrm>
            <a:off x="475132" y="2097741"/>
            <a:ext cx="11268634" cy="2904565"/>
          </a:xfrm>
          <a:custGeom>
            <a:avLst/>
            <a:gdLst>
              <a:gd name="connsiteX0" fmla="*/ 0 w 11510682"/>
              <a:gd name="connsiteY0" fmla="*/ 446445 h 3245223"/>
              <a:gd name="connsiteX1" fmla="*/ 446445 w 11510682"/>
              <a:gd name="connsiteY1" fmla="*/ 0 h 3245223"/>
              <a:gd name="connsiteX2" fmla="*/ 11064237 w 11510682"/>
              <a:gd name="connsiteY2" fmla="*/ 0 h 3245223"/>
              <a:gd name="connsiteX3" fmla="*/ 11510682 w 11510682"/>
              <a:gd name="connsiteY3" fmla="*/ 446445 h 3245223"/>
              <a:gd name="connsiteX4" fmla="*/ 11510682 w 11510682"/>
              <a:gd name="connsiteY4" fmla="*/ 2798778 h 3245223"/>
              <a:gd name="connsiteX5" fmla="*/ 11064237 w 11510682"/>
              <a:gd name="connsiteY5" fmla="*/ 3245223 h 3245223"/>
              <a:gd name="connsiteX6" fmla="*/ 446445 w 11510682"/>
              <a:gd name="connsiteY6" fmla="*/ 3245223 h 3245223"/>
              <a:gd name="connsiteX7" fmla="*/ 0 w 11510682"/>
              <a:gd name="connsiteY7" fmla="*/ 2798778 h 3245223"/>
              <a:gd name="connsiteX8" fmla="*/ 0 w 11510682"/>
              <a:gd name="connsiteY8" fmla="*/ 446445 h 3245223"/>
              <a:gd name="connsiteX0" fmla="*/ 446445 w 11510682"/>
              <a:gd name="connsiteY0" fmla="*/ 0 h 3245223"/>
              <a:gd name="connsiteX1" fmla="*/ 11064237 w 11510682"/>
              <a:gd name="connsiteY1" fmla="*/ 0 h 3245223"/>
              <a:gd name="connsiteX2" fmla="*/ 11510682 w 11510682"/>
              <a:gd name="connsiteY2" fmla="*/ 446445 h 3245223"/>
              <a:gd name="connsiteX3" fmla="*/ 11510682 w 11510682"/>
              <a:gd name="connsiteY3" fmla="*/ 2798778 h 3245223"/>
              <a:gd name="connsiteX4" fmla="*/ 11064237 w 11510682"/>
              <a:gd name="connsiteY4" fmla="*/ 3245223 h 3245223"/>
              <a:gd name="connsiteX5" fmla="*/ 446445 w 11510682"/>
              <a:gd name="connsiteY5" fmla="*/ 3245223 h 3245223"/>
              <a:gd name="connsiteX6" fmla="*/ 0 w 11510682"/>
              <a:gd name="connsiteY6" fmla="*/ 2798778 h 3245223"/>
              <a:gd name="connsiteX7" fmla="*/ 0 w 11510682"/>
              <a:gd name="connsiteY7" fmla="*/ 446445 h 3245223"/>
              <a:gd name="connsiteX8" fmla="*/ 537885 w 11510682"/>
              <a:gd name="connsiteY8" fmla="*/ 91440 h 3245223"/>
              <a:gd name="connsiteX0" fmla="*/ 11064237 w 11510682"/>
              <a:gd name="connsiteY0" fmla="*/ 0 h 3245223"/>
              <a:gd name="connsiteX1" fmla="*/ 11510682 w 11510682"/>
              <a:gd name="connsiteY1" fmla="*/ 446445 h 3245223"/>
              <a:gd name="connsiteX2" fmla="*/ 11510682 w 11510682"/>
              <a:gd name="connsiteY2" fmla="*/ 2798778 h 3245223"/>
              <a:gd name="connsiteX3" fmla="*/ 11064237 w 11510682"/>
              <a:gd name="connsiteY3" fmla="*/ 3245223 h 3245223"/>
              <a:gd name="connsiteX4" fmla="*/ 446445 w 11510682"/>
              <a:gd name="connsiteY4" fmla="*/ 3245223 h 3245223"/>
              <a:gd name="connsiteX5" fmla="*/ 0 w 11510682"/>
              <a:gd name="connsiteY5" fmla="*/ 2798778 h 3245223"/>
              <a:gd name="connsiteX6" fmla="*/ 0 w 11510682"/>
              <a:gd name="connsiteY6" fmla="*/ 446445 h 3245223"/>
              <a:gd name="connsiteX7" fmla="*/ 537885 w 11510682"/>
              <a:gd name="connsiteY7" fmla="*/ 91440 h 3245223"/>
              <a:gd name="connsiteX0" fmla="*/ 11064237 w 11510682"/>
              <a:gd name="connsiteY0" fmla="*/ 0 h 3245223"/>
              <a:gd name="connsiteX1" fmla="*/ 11510682 w 11510682"/>
              <a:gd name="connsiteY1" fmla="*/ 446445 h 3245223"/>
              <a:gd name="connsiteX2" fmla="*/ 11510682 w 11510682"/>
              <a:gd name="connsiteY2" fmla="*/ 2798778 h 3245223"/>
              <a:gd name="connsiteX3" fmla="*/ 11064237 w 11510682"/>
              <a:gd name="connsiteY3" fmla="*/ 3245223 h 3245223"/>
              <a:gd name="connsiteX4" fmla="*/ 446445 w 11510682"/>
              <a:gd name="connsiteY4" fmla="*/ 3245223 h 3245223"/>
              <a:gd name="connsiteX5" fmla="*/ 0 w 11510682"/>
              <a:gd name="connsiteY5" fmla="*/ 2798778 h 3245223"/>
              <a:gd name="connsiteX6" fmla="*/ 0 w 11510682"/>
              <a:gd name="connsiteY6" fmla="*/ 446445 h 3245223"/>
              <a:gd name="connsiteX7" fmla="*/ 537885 w 11510682"/>
              <a:gd name="connsiteY7" fmla="*/ 91440 h 3245223"/>
              <a:gd name="connsiteX0" fmla="*/ 11064237 w 11510682"/>
              <a:gd name="connsiteY0" fmla="*/ 0 h 3245223"/>
              <a:gd name="connsiteX1" fmla="*/ 11510682 w 11510682"/>
              <a:gd name="connsiteY1" fmla="*/ 446445 h 3245223"/>
              <a:gd name="connsiteX2" fmla="*/ 11510682 w 11510682"/>
              <a:gd name="connsiteY2" fmla="*/ 2798778 h 3245223"/>
              <a:gd name="connsiteX3" fmla="*/ 11064237 w 11510682"/>
              <a:gd name="connsiteY3" fmla="*/ 3245223 h 3245223"/>
              <a:gd name="connsiteX4" fmla="*/ 446445 w 11510682"/>
              <a:gd name="connsiteY4" fmla="*/ 3245223 h 3245223"/>
              <a:gd name="connsiteX5" fmla="*/ 0 w 11510682"/>
              <a:gd name="connsiteY5" fmla="*/ 2798778 h 3245223"/>
              <a:gd name="connsiteX6" fmla="*/ 0 w 11510682"/>
              <a:gd name="connsiteY6" fmla="*/ 446445 h 3245223"/>
              <a:gd name="connsiteX7" fmla="*/ 546849 w 11510682"/>
              <a:gd name="connsiteY7" fmla="*/ 46616 h 3245223"/>
              <a:gd name="connsiteX0" fmla="*/ 11064237 w 11510682"/>
              <a:gd name="connsiteY0" fmla="*/ 0 h 3245223"/>
              <a:gd name="connsiteX1" fmla="*/ 11510682 w 11510682"/>
              <a:gd name="connsiteY1" fmla="*/ 446445 h 3245223"/>
              <a:gd name="connsiteX2" fmla="*/ 11510682 w 11510682"/>
              <a:gd name="connsiteY2" fmla="*/ 2798778 h 3245223"/>
              <a:gd name="connsiteX3" fmla="*/ 11064237 w 11510682"/>
              <a:gd name="connsiteY3" fmla="*/ 3245223 h 3245223"/>
              <a:gd name="connsiteX4" fmla="*/ 446445 w 11510682"/>
              <a:gd name="connsiteY4" fmla="*/ 3245223 h 3245223"/>
              <a:gd name="connsiteX5" fmla="*/ 0 w 11510682"/>
              <a:gd name="connsiteY5" fmla="*/ 2798778 h 3245223"/>
              <a:gd name="connsiteX6" fmla="*/ 0 w 11510682"/>
              <a:gd name="connsiteY6" fmla="*/ 446445 h 3245223"/>
              <a:gd name="connsiteX7" fmla="*/ 546849 w 11510682"/>
              <a:gd name="connsiteY7" fmla="*/ 19722 h 3245223"/>
              <a:gd name="connsiteX0" fmla="*/ 11064237 w 11510682"/>
              <a:gd name="connsiteY0" fmla="*/ 0 h 3245223"/>
              <a:gd name="connsiteX1" fmla="*/ 11510682 w 11510682"/>
              <a:gd name="connsiteY1" fmla="*/ 446445 h 3245223"/>
              <a:gd name="connsiteX2" fmla="*/ 11510682 w 11510682"/>
              <a:gd name="connsiteY2" fmla="*/ 2798778 h 3245223"/>
              <a:gd name="connsiteX3" fmla="*/ 11064237 w 11510682"/>
              <a:gd name="connsiteY3" fmla="*/ 3245223 h 3245223"/>
              <a:gd name="connsiteX4" fmla="*/ 446445 w 11510682"/>
              <a:gd name="connsiteY4" fmla="*/ 3245223 h 3245223"/>
              <a:gd name="connsiteX5" fmla="*/ 0 w 11510682"/>
              <a:gd name="connsiteY5" fmla="*/ 2798778 h 3245223"/>
              <a:gd name="connsiteX6" fmla="*/ 0 w 11510682"/>
              <a:gd name="connsiteY6" fmla="*/ 446445 h 3245223"/>
              <a:gd name="connsiteX7" fmla="*/ 546849 w 11510682"/>
              <a:gd name="connsiteY7" fmla="*/ 19722 h 324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0682" h="3245223">
                <a:moveTo>
                  <a:pt x="11064237" y="0"/>
                </a:moveTo>
                <a:cubicBezTo>
                  <a:pt x="11310802" y="0"/>
                  <a:pt x="11510682" y="199880"/>
                  <a:pt x="11510682" y="446445"/>
                </a:cubicBezTo>
                <a:lnTo>
                  <a:pt x="11510682" y="2798778"/>
                </a:lnTo>
                <a:cubicBezTo>
                  <a:pt x="11510682" y="3045343"/>
                  <a:pt x="11310802" y="3245223"/>
                  <a:pt x="11064237" y="3245223"/>
                </a:cubicBezTo>
                <a:lnTo>
                  <a:pt x="446445" y="3245223"/>
                </a:lnTo>
                <a:cubicBezTo>
                  <a:pt x="199880" y="3245223"/>
                  <a:pt x="0" y="3045343"/>
                  <a:pt x="0" y="2798778"/>
                </a:cubicBezTo>
                <a:lnTo>
                  <a:pt x="0" y="446445"/>
                </a:lnTo>
                <a:cubicBezTo>
                  <a:pt x="0" y="199880"/>
                  <a:pt x="199879" y="0"/>
                  <a:pt x="546849" y="19722"/>
                </a:cubicBezTo>
              </a:path>
            </a:pathLst>
          </a:custGeom>
          <a:noFill/>
          <a:ln w="22225" cap="rnd">
            <a:solidFill>
              <a:schemeClr val="bg1">
                <a:lumMod val="6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6" name="TextBox 5">
            <a:extLst>
              <a:ext uri="{FF2B5EF4-FFF2-40B4-BE49-F238E27FC236}">
                <a16:creationId xmlns:a16="http://schemas.microsoft.com/office/drawing/2014/main" id="{3EB067E1-3B0A-0640-968C-306953B620A0}"/>
              </a:ext>
            </a:extLst>
          </p:cNvPr>
          <p:cNvSpPr txBox="1"/>
          <p:nvPr/>
        </p:nvSpPr>
        <p:spPr>
          <a:xfrm>
            <a:off x="1263010" y="3636730"/>
            <a:ext cx="1578805" cy="1246495"/>
          </a:xfrm>
          <a:prstGeom prst="rect">
            <a:avLst/>
          </a:prstGeom>
          <a:noFill/>
        </p:spPr>
        <p:txBody>
          <a:bodyPr wrap="square">
            <a:spAutoFit/>
          </a:bodyPr>
          <a:lstStyle/>
          <a:p>
            <a:pPr algn="ctr" rtl="0"/>
            <a:endParaRPr lang="en-US" sz="500" dirty="0">
              <a:solidFill>
                <a:schemeClr val="tx1">
                  <a:lumMod val="65000"/>
                  <a:lumOff val="35000"/>
                </a:schemeClr>
              </a:solidFill>
              <a:latin typeface="Heebo" pitchFamily="2" charset="-79"/>
              <a:cs typeface="Heebo" pitchFamily="2" charset="-79"/>
            </a:endParaRPr>
          </a:p>
          <a:p>
            <a:pPr algn="ctr" rtl="0"/>
            <a:r>
              <a:rPr lang="en-US" sz="1400" dirty="0">
                <a:solidFill>
                  <a:schemeClr val="tx1">
                    <a:lumMod val="65000"/>
                    <a:lumOff val="35000"/>
                  </a:schemeClr>
                </a:solidFill>
                <a:latin typeface="Heebo" pitchFamily="2" charset="-79"/>
                <a:cs typeface="Heebo" pitchFamily="2" charset="-79"/>
              </a:rPr>
              <a:t>Pituitary</a:t>
            </a:r>
          </a:p>
          <a:p>
            <a:pPr algn="ctr" rtl="0"/>
            <a:r>
              <a:rPr lang="en-US" sz="1400" dirty="0">
                <a:solidFill>
                  <a:schemeClr val="tx1">
                    <a:lumMod val="65000"/>
                    <a:lumOff val="35000"/>
                  </a:schemeClr>
                </a:solidFill>
                <a:latin typeface="Heebo" pitchFamily="2" charset="-79"/>
                <a:cs typeface="Heebo" pitchFamily="2" charset="-79"/>
              </a:rPr>
              <a:t>ICH</a:t>
            </a:r>
          </a:p>
          <a:p>
            <a:pPr algn="ctr" rtl="0"/>
            <a:r>
              <a:rPr lang="en-US" sz="1400" dirty="0">
                <a:solidFill>
                  <a:schemeClr val="tx1">
                    <a:lumMod val="65000"/>
                    <a:lumOff val="35000"/>
                  </a:schemeClr>
                </a:solidFill>
                <a:latin typeface="Heebo" pitchFamily="2" charset="-79"/>
                <a:cs typeface="Heebo" pitchFamily="2" charset="-79"/>
              </a:rPr>
              <a:t>Skull Base/IVT</a:t>
            </a:r>
          </a:p>
          <a:p>
            <a:pPr algn="ctr" rtl="0"/>
            <a:r>
              <a:rPr lang="en-US" sz="1400" dirty="0">
                <a:solidFill>
                  <a:schemeClr val="tx1">
                    <a:lumMod val="65000"/>
                    <a:lumOff val="35000"/>
                  </a:schemeClr>
                </a:solidFill>
                <a:latin typeface="Heebo" pitchFamily="2" charset="-79"/>
                <a:cs typeface="Heebo" pitchFamily="2" charset="-79"/>
              </a:rPr>
              <a:t>Metastases</a:t>
            </a:r>
          </a:p>
          <a:p>
            <a:pPr algn="ctr"/>
            <a:endParaRPr lang="en-US" sz="1400" dirty="0">
              <a:solidFill>
                <a:schemeClr val="tx1">
                  <a:lumMod val="65000"/>
                  <a:lumOff val="35000"/>
                </a:schemeClr>
              </a:solidFill>
              <a:latin typeface="Heebo" pitchFamily="2" charset="-79"/>
              <a:cs typeface="Heebo" pitchFamily="2" charset="-79"/>
            </a:endParaRPr>
          </a:p>
        </p:txBody>
      </p:sp>
      <p:sp>
        <p:nvSpPr>
          <p:cNvPr id="9" name="TextBox 8">
            <a:extLst>
              <a:ext uri="{FF2B5EF4-FFF2-40B4-BE49-F238E27FC236}">
                <a16:creationId xmlns:a16="http://schemas.microsoft.com/office/drawing/2014/main" id="{14592983-9FC2-D043-A970-20D3CA2BF91E}"/>
              </a:ext>
            </a:extLst>
          </p:cNvPr>
          <p:cNvSpPr txBox="1"/>
          <p:nvPr/>
        </p:nvSpPr>
        <p:spPr>
          <a:xfrm>
            <a:off x="3012987" y="3041229"/>
            <a:ext cx="2195511" cy="646331"/>
          </a:xfrm>
          <a:prstGeom prst="rect">
            <a:avLst/>
          </a:prstGeom>
          <a:noFill/>
        </p:spPr>
        <p:txBody>
          <a:bodyPr wrap="square">
            <a:spAutoFit/>
          </a:bodyPr>
          <a:lstStyle>
            <a:defPPr>
              <a:defRPr lang="en-IL"/>
            </a:defPPr>
            <a:lvl1pPr algn="ctr">
              <a:tabLst>
                <a:tab pos="709613" algn="r"/>
              </a:tabLst>
              <a:defRPr>
                <a:solidFill>
                  <a:schemeClr val="accent2"/>
                </a:solidFill>
                <a:latin typeface="Heebo Medium" pitchFamily="2" charset="-79"/>
                <a:cs typeface="Heebo Medium" pitchFamily="2" charset="-79"/>
              </a:defRPr>
            </a:lvl1pPr>
          </a:lstStyle>
          <a:p>
            <a:r>
              <a:rPr lang="en-US" dirty="0">
                <a:solidFill>
                  <a:srgbClr val="00B0F0"/>
                </a:solidFill>
              </a:rPr>
              <a:t>Spine</a:t>
            </a:r>
            <a:r>
              <a:rPr lang="en-US" dirty="0"/>
              <a:t> </a:t>
            </a:r>
            <a:br>
              <a:rPr lang="en-US" dirty="0"/>
            </a:br>
            <a:r>
              <a:rPr lang="en-US" dirty="0">
                <a:solidFill>
                  <a:schemeClr val="tx1"/>
                </a:solidFill>
              </a:rPr>
              <a:t>3,500,000</a:t>
            </a:r>
          </a:p>
        </p:txBody>
      </p:sp>
      <p:sp>
        <p:nvSpPr>
          <p:cNvPr id="17" name="TextBox 16">
            <a:extLst>
              <a:ext uri="{FF2B5EF4-FFF2-40B4-BE49-F238E27FC236}">
                <a16:creationId xmlns:a16="http://schemas.microsoft.com/office/drawing/2014/main" id="{8355E9B3-992E-8642-9481-532F1362DC7A}"/>
              </a:ext>
            </a:extLst>
          </p:cNvPr>
          <p:cNvSpPr txBox="1"/>
          <p:nvPr/>
        </p:nvSpPr>
        <p:spPr>
          <a:xfrm>
            <a:off x="1952542" y="6065109"/>
            <a:ext cx="3525324" cy="492443"/>
          </a:xfrm>
          <a:prstGeom prst="rect">
            <a:avLst/>
          </a:prstGeom>
          <a:noFill/>
        </p:spPr>
        <p:txBody>
          <a:bodyPr wrap="none" rtlCol="0">
            <a:spAutoFit/>
          </a:bodyPr>
          <a:lstStyle/>
          <a:p>
            <a:pPr algn="l"/>
            <a:r>
              <a:rPr lang="en-US" sz="900" dirty="0">
                <a:solidFill>
                  <a:schemeClr val="bg2">
                    <a:lumMod val="50000"/>
                  </a:schemeClr>
                </a:solidFill>
              </a:rPr>
              <a:t>[1] </a:t>
            </a:r>
            <a:r>
              <a:rPr lang="fr-FR" sz="900" b="0" i="0" dirty="0">
                <a:solidFill>
                  <a:schemeClr val="bg2">
                    <a:lumMod val="50000"/>
                  </a:schemeClr>
                </a:solidFill>
                <a:effectLst/>
                <a:latin typeface="BlinkMacSystemFont"/>
                <a:hlinkClick r:id="rId2"/>
              </a:rPr>
              <a:t>https://www.cancer.org/content/dam/CRC/PDF/Public/8788.00.pdf</a:t>
            </a:r>
            <a:endParaRPr lang="fr-FR" sz="900" b="0" i="0" dirty="0">
              <a:solidFill>
                <a:schemeClr val="bg2">
                  <a:lumMod val="50000"/>
                </a:schemeClr>
              </a:solidFill>
              <a:effectLst/>
              <a:latin typeface="BlinkMacSystemFont"/>
            </a:endParaRPr>
          </a:p>
          <a:p>
            <a:pPr algn="l"/>
            <a:r>
              <a:rPr lang="en-US" sz="900" dirty="0">
                <a:solidFill>
                  <a:schemeClr val="bg2">
                    <a:lumMod val="50000"/>
                  </a:schemeClr>
                </a:solidFill>
              </a:rPr>
              <a:t>[2] </a:t>
            </a:r>
            <a:r>
              <a:rPr lang="fr-FR" sz="900" b="0" i="0" dirty="0">
                <a:solidFill>
                  <a:schemeClr val="bg2">
                    <a:lumMod val="50000"/>
                  </a:schemeClr>
                </a:solidFill>
                <a:effectLst/>
                <a:latin typeface="BlinkMacSystemFont"/>
              </a:rPr>
              <a:t>https://www.ncbi.nlm.nih.gov/pmc/articles/PMC3443867/.</a:t>
            </a:r>
            <a:endParaRPr lang="en-US" sz="900" dirty="0">
              <a:solidFill>
                <a:schemeClr val="bg2">
                  <a:lumMod val="50000"/>
                </a:schemeClr>
              </a:solidFill>
            </a:endParaRPr>
          </a:p>
          <a:p>
            <a:pPr algn="l"/>
            <a:endParaRPr lang="en-US" sz="800" dirty="0">
              <a:solidFill>
                <a:schemeClr val="bg2">
                  <a:lumMod val="50000"/>
                </a:schemeClr>
              </a:solidFill>
            </a:endParaRPr>
          </a:p>
        </p:txBody>
      </p:sp>
      <p:sp>
        <p:nvSpPr>
          <p:cNvPr id="18" name="TextBox 17">
            <a:extLst>
              <a:ext uri="{FF2B5EF4-FFF2-40B4-BE49-F238E27FC236}">
                <a16:creationId xmlns:a16="http://schemas.microsoft.com/office/drawing/2014/main" id="{2BC4E3CE-7987-B248-8991-BEA28522B069}"/>
              </a:ext>
            </a:extLst>
          </p:cNvPr>
          <p:cNvSpPr txBox="1"/>
          <p:nvPr/>
        </p:nvSpPr>
        <p:spPr>
          <a:xfrm>
            <a:off x="5937299" y="6041427"/>
            <a:ext cx="4410182" cy="369332"/>
          </a:xfrm>
          <a:prstGeom prst="rect">
            <a:avLst/>
          </a:prstGeom>
          <a:noFill/>
        </p:spPr>
        <p:txBody>
          <a:bodyPr wrap="none" rtlCol="0">
            <a:spAutoFit/>
          </a:bodyPr>
          <a:lstStyle/>
          <a:p>
            <a:pPr algn="l"/>
            <a:r>
              <a:rPr lang="en-US" sz="900" dirty="0">
                <a:solidFill>
                  <a:schemeClr val="bg2">
                    <a:lumMod val="50000"/>
                  </a:schemeClr>
                </a:solidFill>
              </a:rPr>
              <a:t>[3] </a:t>
            </a:r>
            <a:r>
              <a:rPr lang="fr-FR" sz="900" b="0" i="0" dirty="0">
                <a:solidFill>
                  <a:schemeClr val="bg2">
                    <a:lumMod val="50000"/>
                  </a:schemeClr>
                </a:solidFill>
                <a:effectLst/>
                <a:latin typeface="BlinkMacSystemFont"/>
              </a:rPr>
              <a:t>Kimberly D. Miller, et al., </a:t>
            </a:r>
            <a:r>
              <a:rPr lang="en-US" sz="900" dirty="0">
                <a:solidFill>
                  <a:schemeClr val="bg2">
                    <a:lumMod val="50000"/>
                  </a:schemeClr>
                </a:solidFill>
                <a:latin typeface="BlinkMacSystemFont"/>
              </a:rPr>
              <a:t>Brain and other central nervous system tumor statistics, 2021</a:t>
            </a:r>
          </a:p>
          <a:p>
            <a:pPr algn="l"/>
            <a:r>
              <a:rPr lang="en-US" sz="900" dirty="0">
                <a:solidFill>
                  <a:schemeClr val="bg2">
                    <a:lumMod val="50000"/>
                  </a:schemeClr>
                </a:solidFill>
              </a:rPr>
              <a:t>[4] </a:t>
            </a:r>
            <a:r>
              <a:rPr lang="de-DE" sz="900" b="0" i="0" dirty="0">
                <a:solidFill>
                  <a:schemeClr val="bg2">
                    <a:lumMod val="50000"/>
                  </a:schemeClr>
                </a:solidFill>
                <a:effectLst/>
                <a:latin typeface="BlinkMacSystemFont"/>
              </a:rPr>
              <a:t>Kerstin M Stenson, Ep</a:t>
            </a:r>
            <a:r>
              <a:rPr lang="en-US" sz="900" dirty="0" err="1">
                <a:solidFill>
                  <a:schemeClr val="bg2">
                    <a:lumMod val="50000"/>
                  </a:schemeClr>
                </a:solidFill>
                <a:latin typeface="BlinkMacSystemFont"/>
              </a:rPr>
              <a:t>idemiology</a:t>
            </a:r>
            <a:r>
              <a:rPr lang="en-US" sz="900" dirty="0">
                <a:solidFill>
                  <a:schemeClr val="bg2">
                    <a:lumMod val="50000"/>
                  </a:schemeClr>
                </a:solidFill>
                <a:latin typeface="BlinkMacSystemFont"/>
              </a:rPr>
              <a:t> and risk factors for head and neck cancer</a:t>
            </a:r>
          </a:p>
        </p:txBody>
      </p:sp>
      <p:sp>
        <p:nvSpPr>
          <p:cNvPr id="19" name="TextBox 18">
            <a:extLst>
              <a:ext uri="{FF2B5EF4-FFF2-40B4-BE49-F238E27FC236}">
                <a16:creationId xmlns:a16="http://schemas.microsoft.com/office/drawing/2014/main" id="{426EBDAF-D16F-B34D-9A64-AF9E14BD165C}"/>
              </a:ext>
            </a:extLst>
          </p:cNvPr>
          <p:cNvSpPr txBox="1"/>
          <p:nvPr/>
        </p:nvSpPr>
        <p:spPr>
          <a:xfrm>
            <a:off x="4364095" y="5513010"/>
            <a:ext cx="3604783" cy="307777"/>
          </a:xfrm>
          <a:prstGeom prst="rect">
            <a:avLst/>
          </a:prstGeom>
          <a:noFill/>
        </p:spPr>
        <p:txBody>
          <a:bodyPr wrap="square">
            <a:spAutoFit/>
          </a:bodyPr>
          <a:lstStyle/>
          <a:p>
            <a:pPr algn="l" rtl="0"/>
            <a:r>
              <a:rPr lang="en-US" sz="1400" dirty="0">
                <a:latin typeface="Heebo Light" pitchFamily="2" charset="-79"/>
                <a:cs typeface="Heebo Light" pitchFamily="2" charset="-79"/>
              </a:rPr>
              <a:t>Annual </a:t>
            </a:r>
            <a:r>
              <a:rPr lang="en-US" sz="1400" b="1" dirty="0">
                <a:latin typeface="Heebo Light" pitchFamily="2" charset="-79"/>
                <a:cs typeface="Heebo Light" pitchFamily="2" charset="-79"/>
              </a:rPr>
              <a:t>incidence</a:t>
            </a:r>
            <a:r>
              <a:rPr lang="en-US" sz="1400" dirty="0">
                <a:latin typeface="Heebo Light" pitchFamily="2" charset="-79"/>
                <a:cs typeface="Heebo Light" pitchFamily="2" charset="-79"/>
              </a:rPr>
              <a:t> volumes Worldwide*</a:t>
            </a:r>
          </a:p>
        </p:txBody>
      </p:sp>
      <p:sp>
        <p:nvSpPr>
          <p:cNvPr id="154" name="TextBox 153">
            <a:extLst>
              <a:ext uri="{FF2B5EF4-FFF2-40B4-BE49-F238E27FC236}">
                <a16:creationId xmlns:a16="http://schemas.microsoft.com/office/drawing/2014/main" id="{9A0CFA6B-B956-DE44-B054-7BE958CCA193}"/>
              </a:ext>
            </a:extLst>
          </p:cNvPr>
          <p:cNvSpPr txBox="1"/>
          <p:nvPr/>
        </p:nvSpPr>
        <p:spPr>
          <a:xfrm>
            <a:off x="848423" y="3026345"/>
            <a:ext cx="2355472" cy="369332"/>
          </a:xfrm>
          <a:prstGeom prst="rect">
            <a:avLst/>
          </a:prstGeom>
          <a:noFill/>
        </p:spPr>
        <p:txBody>
          <a:bodyPr wrap="square">
            <a:spAutoFit/>
          </a:bodyPr>
          <a:lstStyle/>
          <a:p>
            <a:pPr algn="ctr">
              <a:tabLst>
                <a:tab pos="709613" algn="r"/>
              </a:tabLst>
            </a:pPr>
            <a:r>
              <a:rPr lang="en-US" dirty="0">
                <a:solidFill>
                  <a:srgbClr val="2B9FE6"/>
                </a:solidFill>
                <a:latin typeface="Heebo Medium" pitchFamily="2" charset="-79"/>
                <a:cs typeface="Heebo Medium" pitchFamily="2" charset="-79"/>
              </a:rPr>
              <a:t>Brain </a:t>
            </a:r>
          </a:p>
        </p:txBody>
      </p:sp>
      <p:grpSp>
        <p:nvGrpSpPr>
          <p:cNvPr id="176" name="Graphic 86">
            <a:extLst>
              <a:ext uri="{FF2B5EF4-FFF2-40B4-BE49-F238E27FC236}">
                <a16:creationId xmlns:a16="http://schemas.microsoft.com/office/drawing/2014/main" id="{C4ADCBB4-4238-9B46-8781-AA68D6EEEE3A}"/>
              </a:ext>
            </a:extLst>
          </p:cNvPr>
          <p:cNvGrpSpPr/>
          <p:nvPr/>
        </p:nvGrpSpPr>
        <p:grpSpPr>
          <a:xfrm>
            <a:off x="1690856" y="1950721"/>
            <a:ext cx="673952" cy="571051"/>
            <a:chOff x="776454" y="4371189"/>
            <a:chExt cx="673952" cy="571051"/>
          </a:xfrm>
          <a:solidFill>
            <a:schemeClr val="bg1"/>
          </a:solidFill>
        </p:grpSpPr>
        <p:sp>
          <p:nvSpPr>
            <p:cNvPr id="177" name="Freeform 176">
              <a:extLst>
                <a:ext uri="{FF2B5EF4-FFF2-40B4-BE49-F238E27FC236}">
                  <a16:creationId xmlns:a16="http://schemas.microsoft.com/office/drawing/2014/main" id="{4330DA01-B019-134B-BEA5-2DCCF7AF827A}"/>
                </a:ext>
              </a:extLst>
            </p:cNvPr>
            <p:cNvSpPr/>
            <p:nvPr/>
          </p:nvSpPr>
          <p:spPr>
            <a:xfrm>
              <a:off x="776454" y="4371189"/>
              <a:ext cx="324549" cy="571051"/>
            </a:xfrm>
            <a:custGeom>
              <a:avLst/>
              <a:gdLst>
                <a:gd name="connsiteX0" fmla="*/ 251453 w 324549"/>
                <a:gd name="connsiteY0" fmla="*/ 571052 h 571051"/>
                <a:gd name="connsiteX1" fmla="*/ 192975 w 324549"/>
                <a:gd name="connsiteY1" fmla="*/ 539003 h 571051"/>
                <a:gd name="connsiteX2" fmla="*/ 160813 w 324549"/>
                <a:gd name="connsiteY2" fmla="*/ 546287 h 571051"/>
                <a:gd name="connsiteX3" fmla="*/ 89178 w 324549"/>
                <a:gd name="connsiteY3" fmla="*/ 474905 h 571051"/>
                <a:gd name="connsiteX4" fmla="*/ 93564 w 324549"/>
                <a:gd name="connsiteY4" fmla="*/ 451597 h 571051"/>
                <a:gd name="connsiteX5" fmla="*/ 32163 w 324549"/>
                <a:gd name="connsiteY5" fmla="*/ 377302 h 571051"/>
                <a:gd name="connsiteX6" fmla="*/ 43858 w 324549"/>
                <a:gd name="connsiteY6" fmla="*/ 337969 h 571051"/>
                <a:gd name="connsiteX7" fmla="*/ 0 w 324549"/>
                <a:gd name="connsiteY7" fmla="*/ 263674 h 571051"/>
                <a:gd name="connsiteX8" fmla="*/ 65787 w 324549"/>
                <a:gd name="connsiteY8" fmla="*/ 180639 h 571051"/>
                <a:gd name="connsiteX9" fmla="*/ 64325 w 324549"/>
                <a:gd name="connsiteY9" fmla="*/ 166071 h 571051"/>
                <a:gd name="connsiteX10" fmla="*/ 103797 w 324549"/>
                <a:gd name="connsiteY10" fmla="*/ 103430 h 571051"/>
                <a:gd name="connsiteX11" fmla="*/ 192975 w 324549"/>
                <a:gd name="connsiteY11" fmla="*/ 17481 h 571051"/>
                <a:gd name="connsiteX12" fmla="*/ 222214 w 324549"/>
                <a:gd name="connsiteY12" fmla="*/ 21851 h 571051"/>
                <a:gd name="connsiteX13" fmla="*/ 267534 w 324549"/>
                <a:gd name="connsiteY13" fmla="*/ 0 h 571051"/>
                <a:gd name="connsiteX14" fmla="*/ 324550 w 324549"/>
                <a:gd name="connsiteY14" fmla="*/ 56814 h 571051"/>
                <a:gd name="connsiteX15" fmla="*/ 324550 w 324549"/>
                <a:gd name="connsiteY15" fmla="*/ 501127 h 571051"/>
                <a:gd name="connsiteX16" fmla="*/ 251453 w 324549"/>
                <a:gd name="connsiteY16" fmla="*/ 571052 h 571051"/>
                <a:gd name="connsiteX17" fmla="*/ 198823 w 324549"/>
                <a:gd name="connsiteY17" fmla="*/ 505497 h 571051"/>
                <a:gd name="connsiteX18" fmla="*/ 201747 w 324549"/>
                <a:gd name="connsiteY18" fmla="*/ 505497 h 571051"/>
                <a:gd name="connsiteX19" fmla="*/ 210519 w 324549"/>
                <a:gd name="connsiteY19" fmla="*/ 514238 h 571051"/>
                <a:gd name="connsiteX20" fmla="*/ 251453 w 324549"/>
                <a:gd name="connsiteY20" fmla="*/ 543373 h 571051"/>
                <a:gd name="connsiteX21" fmla="*/ 293849 w 324549"/>
                <a:gd name="connsiteY21" fmla="*/ 501127 h 571051"/>
                <a:gd name="connsiteX22" fmla="*/ 293849 w 324549"/>
                <a:gd name="connsiteY22" fmla="*/ 56814 h 571051"/>
                <a:gd name="connsiteX23" fmla="*/ 264610 w 324549"/>
                <a:gd name="connsiteY23" fmla="*/ 27679 h 571051"/>
                <a:gd name="connsiteX24" fmla="*/ 238295 w 324549"/>
                <a:gd name="connsiteY24" fmla="*/ 45160 h 571051"/>
                <a:gd name="connsiteX25" fmla="*/ 230986 w 324549"/>
                <a:gd name="connsiteY25" fmla="*/ 52444 h 571051"/>
                <a:gd name="connsiteX26" fmla="*/ 220752 w 324549"/>
                <a:gd name="connsiteY26" fmla="*/ 52444 h 571051"/>
                <a:gd name="connsiteX27" fmla="*/ 192975 w 324549"/>
                <a:gd name="connsiteY27" fmla="*/ 45160 h 571051"/>
                <a:gd name="connsiteX28" fmla="*/ 131574 w 324549"/>
                <a:gd name="connsiteY28" fmla="*/ 106344 h 571051"/>
                <a:gd name="connsiteX29" fmla="*/ 131574 w 324549"/>
                <a:gd name="connsiteY29" fmla="*/ 109257 h 571051"/>
                <a:gd name="connsiteX30" fmla="*/ 131574 w 324549"/>
                <a:gd name="connsiteY30" fmla="*/ 112171 h 571051"/>
                <a:gd name="connsiteX31" fmla="*/ 121341 w 324549"/>
                <a:gd name="connsiteY31" fmla="*/ 126738 h 571051"/>
                <a:gd name="connsiteX32" fmla="*/ 90640 w 324549"/>
                <a:gd name="connsiteY32" fmla="*/ 167528 h 571051"/>
                <a:gd name="connsiteX33" fmla="*/ 95026 w 324549"/>
                <a:gd name="connsiteY33" fmla="*/ 186466 h 571051"/>
                <a:gd name="connsiteX34" fmla="*/ 95026 w 324549"/>
                <a:gd name="connsiteY34" fmla="*/ 199577 h 571051"/>
                <a:gd name="connsiteX35" fmla="*/ 83330 w 324549"/>
                <a:gd name="connsiteY35" fmla="*/ 205404 h 571051"/>
                <a:gd name="connsiteX36" fmla="*/ 26315 w 324549"/>
                <a:gd name="connsiteY36" fmla="*/ 263674 h 571051"/>
                <a:gd name="connsiteX37" fmla="*/ 68711 w 324549"/>
                <a:gd name="connsiteY37" fmla="*/ 319031 h 571051"/>
                <a:gd name="connsiteX38" fmla="*/ 77483 w 324549"/>
                <a:gd name="connsiteY38" fmla="*/ 329229 h 571051"/>
                <a:gd name="connsiteX39" fmla="*/ 73097 w 324549"/>
                <a:gd name="connsiteY39" fmla="*/ 342340 h 571051"/>
                <a:gd name="connsiteX40" fmla="*/ 58477 w 324549"/>
                <a:gd name="connsiteY40" fmla="*/ 377302 h 571051"/>
                <a:gd name="connsiteX41" fmla="*/ 106721 w 324549"/>
                <a:gd name="connsiteY41" fmla="*/ 425375 h 571051"/>
                <a:gd name="connsiteX42" fmla="*/ 109645 w 324549"/>
                <a:gd name="connsiteY42" fmla="*/ 425375 h 571051"/>
                <a:gd name="connsiteX43" fmla="*/ 112569 w 324549"/>
                <a:gd name="connsiteY43" fmla="*/ 425375 h 571051"/>
                <a:gd name="connsiteX44" fmla="*/ 125726 w 324549"/>
                <a:gd name="connsiteY44" fmla="*/ 432659 h 571051"/>
                <a:gd name="connsiteX45" fmla="*/ 124264 w 324549"/>
                <a:gd name="connsiteY45" fmla="*/ 447227 h 571051"/>
                <a:gd name="connsiteX46" fmla="*/ 114031 w 324549"/>
                <a:gd name="connsiteY46" fmla="*/ 474905 h 571051"/>
                <a:gd name="connsiteX47" fmla="*/ 159351 w 324549"/>
                <a:gd name="connsiteY47" fmla="*/ 520065 h 571051"/>
                <a:gd name="connsiteX48" fmla="*/ 188590 w 324549"/>
                <a:gd name="connsiteY48" fmla="*/ 508411 h 571051"/>
                <a:gd name="connsiteX49" fmla="*/ 198823 w 324549"/>
                <a:gd name="connsiteY49" fmla="*/ 505497 h 57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24549" h="571051">
                  <a:moveTo>
                    <a:pt x="251453" y="571052"/>
                  </a:moveTo>
                  <a:cubicBezTo>
                    <a:pt x="226600" y="571052"/>
                    <a:pt x="204671" y="557941"/>
                    <a:pt x="192975" y="539003"/>
                  </a:cubicBezTo>
                  <a:cubicBezTo>
                    <a:pt x="182742" y="544830"/>
                    <a:pt x="171046" y="546287"/>
                    <a:pt x="160813" y="546287"/>
                  </a:cubicBezTo>
                  <a:cubicBezTo>
                    <a:pt x="121341" y="546287"/>
                    <a:pt x="89178" y="514238"/>
                    <a:pt x="89178" y="474905"/>
                  </a:cubicBezTo>
                  <a:cubicBezTo>
                    <a:pt x="89178" y="467621"/>
                    <a:pt x="90640" y="458881"/>
                    <a:pt x="93564" y="451597"/>
                  </a:cubicBezTo>
                  <a:cubicBezTo>
                    <a:pt x="58477" y="444313"/>
                    <a:pt x="32163" y="413721"/>
                    <a:pt x="32163" y="377302"/>
                  </a:cubicBezTo>
                  <a:cubicBezTo>
                    <a:pt x="32163" y="362734"/>
                    <a:pt x="36548" y="349623"/>
                    <a:pt x="43858" y="337969"/>
                  </a:cubicBezTo>
                  <a:cubicBezTo>
                    <a:pt x="17543" y="323402"/>
                    <a:pt x="0" y="294266"/>
                    <a:pt x="0" y="263674"/>
                  </a:cubicBezTo>
                  <a:cubicBezTo>
                    <a:pt x="0" y="224342"/>
                    <a:pt x="27777" y="189379"/>
                    <a:pt x="65787" y="180639"/>
                  </a:cubicBezTo>
                  <a:cubicBezTo>
                    <a:pt x="64325" y="176268"/>
                    <a:pt x="64325" y="171898"/>
                    <a:pt x="64325" y="166071"/>
                  </a:cubicBezTo>
                  <a:cubicBezTo>
                    <a:pt x="64325" y="138393"/>
                    <a:pt x="80406" y="115084"/>
                    <a:pt x="103797" y="103430"/>
                  </a:cubicBezTo>
                  <a:cubicBezTo>
                    <a:pt x="105259" y="55357"/>
                    <a:pt x="144732" y="17481"/>
                    <a:pt x="192975" y="17481"/>
                  </a:cubicBezTo>
                  <a:cubicBezTo>
                    <a:pt x="203209" y="17481"/>
                    <a:pt x="211981" y="18938"/>
                    <a:pt x="222214" y="21851"/>
                  </a:cubicBezTo>
                  <a:cubicBezTo>
                    <a:pt x="232448" y="7284"/>
                    <a:pt x="249991" y="0"/>
                    <a:pt x="267534" y="0"/>
                  </a:cubicBezTo>
                  <a:cubicBezTo>
                    <a:pt x="298235" y="0"/>
                    <a:pt x="324550" y="24765"/>
                    <a:pt x="324550" y="56814"/>
                  </a:cubicBezTo>
                  <a:lnTo>
                    <a:pt x="324550" y="501127"/>
                  </a:lnTo>
                  <a:cubicBezTo>
                    <a:pt x="321626" y="539003"/>
                    <a:pt x="290925" y="571052"/>
                    <a:pt x="251453" y="571052"/>
                  </a:cubicBezTo>
                  <a:close/>
                  <a:moveTo>
                    <a:pt x="198823" y="505497"/>
                  </a:moveTo>
                  <a:cubicBezTo>
                    <a:pt x="200285" y="505497"/>
                    <a:pt x="201747" y="505497"/>
                    <a:pt x="201747" y="505497"/>
                  </a:cubicBezTo>
                  <a:cubicBezTo>
                    <a:pt x="206133" y="506954"/>
                    <a:pt x="209057" y="509867"/>
                    <a:pt x="210519" y="514238"/>
                  </a:cubicBezTo>
                  <a:cubicBezTo>
                    <a:pt x="216366" y="531719"/>
                    <a:pt x="232448" y="543373"/>
                    <a:pt x="251453" y="543373"/>
                  </a:cubicBezTo>
                  <a:cubicBezTo>
                    <a:pt x="274844" y="543373"/>
                    <a:pt x="293849" y="524435"/>
                    <a:pt x="293849" y="501127"/>
                  </a:cubicBezTo>
                  <a:lnTo>
                    <a:pt x="293849" y="56814"/>
                  </a:lnTo>
                  <a:cubicBezTo>
                    <a:pt x="293849" y="40789"/>
                    <a:pt x="280692" y="27679"/>
                    <a:pt x="264610" y="27679"/>
                  </a:cubicBezTo>
                  <a:cubicBezTo>
                    <a:pt x="252915" y="27679"/>
                    <a:pt x="242681" y="34962"/>
                    <a:pt x="238295" y="45160"/>
                  </a:cubicBezTo>
                  <a:cubicBezTo>
                    <a:pt x="236834" y="48073"/>
                    <a:pt x="233910" y="50987"/>
                    <a:pt x="230986" y="52444"/>
                  </a:cubicBezTo>
                  <a:cubicBezTo>
                    <a:pt x="228062" y="53900"/>
                    <a:pt x="223676" y="53900"/>
                    <a:pt x="220752" y="52444"/>
                  </a:cubicBezTo>
                  <a:cubicBezTo>
                    <a:pt x="211981" y="48073"/>
                    <a:pt x="201747" y="45160"/>
                    <a:pt x="192975" y="45160"/>
                  </a:cubicBezTo>
                  <a:cubicBezTo>
                    <a:pt x="159351" y="45160"/>
                    <a:pt x="131574" y="72838"/>
                    <a:pt x="131574" y="106344"/>
                  </a:cubicBezTo>
                  <a:cubicBezTo>
                    <a:pt x="131574" y="107801"/>
                    <a:pt x="131574" y="107801"/>
                    <a:pt x="131574" y="109257"/>
                  </a:cubicBezTo>
                  <a:cubicBezTo>
                    <a:pt x="131574" y="110714"/>
                    <a:pt x="131574" y="110714"/>
                    <a:pt x="131574" y="112171"/>
                  </a:cubicBezTo>
                  <a:cubicBezTo>
                    <a:pt x="131574" y="117998"/>
                    <a:pt x="128650" y="123825"/>
                    <a:pt x="121341" y="126738"/>
                  </a:cubicBezTo>
                  <a:cubicBezTo>
                    <a:pt x="102335" y="132566"/>
                    <a:pt x="90640" y="148590"/>
                    <a:pt x="90640" y="167528"/>
                  </a:cubicBezTo>
                  <a:cubicBezTo>
                    <a:pt x="90640" y="173355"/>
                    <a:pt x="92102" y="180639"/>
                    <a:pt x="95026" y="186466"/>
                  </a:cubicBezTo>
                  <a:cubicBezTo>
                    <a:pt x="96488" y="190836"/>
                    <a:pt x="96488" y="195206"/>
                    <a:pt x="95026" y="199577"/>
                  </a:cubicBezTo>
                  <a:cubicBezTo>
                    <a:pt x="92102" y="203947"/>
                    <a:pt x="87716" y="205404"/>
                    <a:pt x="83330" y="205404"/>
                  </a:cubicBezTo>
                  <a:cubicBezTo>
                    <a:pt x="51168" y="205404"/>
                    <a:pt x="26315" y="231626"/>
                    <a:pt x="26315" y="263674"/>
                  </a:cubicBezTo>
                  <a:cubicBezTo>
                    <a:pt x="26315" y="289896"/>
                    <a:pt x="43858" y="311748"/>
                    <a:pt x="68711" y="319031"/>
                  </a:cubicBezTo>
                  <a:cubicBezTo>
                    <a:pt x="73097" y="320488"/>
                    <a:pt x="77483" y="323402"/>
                    <a:pt x="77483" y="329229"/>
                  </a:cubicBezTo>
                  <a:cubicBezTo>
                    <a:pt x="78945" y="333599"/>
                    <a:pt x="77483" y="339426"/>
                    <a:pt x="73097" y="342340"/>
                  </a:cubicBezTo>
                  <a:cubicBezTo>
                    <a:pt x="62863" y="351080"/>
                    <a:pt x="58477" y="364191"/>
                    <a:pt x="58477" y="377302"/>
                  </a:cubicBezTo>
                  <a:cubicBezTo>
                    <a:pt x="58477" y="403524"/>
                    <a:pt x="80406" y="425375"/>
                    <a:pt x="106721" y="425375"/>
                  </a:cubicBezTo>
                  <a:cubicBezTo>
                    <a:pt x="108183" y="425375"/>
                    <a:pt x="108183" y="425375"/>
                    <a:pt x="109645" y="425375"/>
                  </a:cubicBezTo>
                  <a:lnTo>
                    <a:pt x="112569" y="425375"/>
                  </a:lnTo>
                  <a:cubicBezTo>
                    <a:pt x="118417" y="425375"/>
                    <a:pt x="122803" y="426832"/>
                    <a:pt x="125726" y="432659"/>
                  </a:cubicBezTo>
                  <a:cubicBezTo>
                    <a:pt x="128650" y="437029"/>
                    <a:pt x="127188" y="442856"/>
                    <a:pt x="124264" y="447227"/>
                  </a:cubicBezTo>
                  <a:cubicBezTo>
                    <a:pt x="118417" y="455967"/>
                    <a:pt x="114031" y="464708"/>
                    <a:pt x="114031" y="474905"/>
                  </a:cubicBezTo>
                  <a:cubicBezTo>
                    <a:pt x="114031" y="499670"/>
                    <a:pt x="134498" y="520065"/>
                    <a:pt x="159351" y="520065"/>
                  </a:cubicBezTo>
                  <a:cubicBezTo>
                    <a:pt x="172508" y="520065"/>
                    <a:pt x="182742" y="514238"/>
                    <a:pt x="188590" y="508411"/>
                  </a:cubicBezTo>
                  <a:cubicBezTo>
                    <a:pt x="191514" y="505497"/>
                    <a:pt x="195899" y="505497"/>
                    <a:pt x="198823" y="505497"/>
                  </a:cubicBezTo>
                  <a:close/>
                </a:path>
              </a:pathLst>
            </a:custGeom>
            <a:grpFill/>
            <a:ln w="14507" cap="flat">
              <a:noFill/>
              <a:prstDash val="solid"/>
              <a:miter/>
            </a:ln>
          </p:spPr>
          <p:txBody>
            <a:bodyPr rtlCol="0" anchor="ctr"/>
            <a:lstStyle/>
            <a:p>
              <a:endParaRPr lang="en-IL"/>
            </a:p>
          </p:txBody>
        </p:sp>
        <p:sp>
          <p:nvSpPr>
            <p:cNvPr id="178" name="Freeform 177">
              <a:extLst>
                <a:ext uri="{FF2B5EF4-FFF2-40B4-BE49-F238E27FC236}">
                  <a16:creationId xmlns:a16="http://schemas.microsoft.com/office/drawing/2014/main" id="{ED80E93F-1669-6A44-9C9B-218B45639F7F}"/>
                </a:ext>
              </a:extLst>
            </p:cNvPr>
            <p:cNvSpPr/>
            <p:nvPr/>
          </p:nvSpPr>
          <p:spPr>
            <a:xfrm>
              <a:off x="881487" y="4471481"/>
              <a:ext cx="89403" cy="78889"/>
            </a:xfrm>
            <a:custGeom>
              <a:avLst/>
              <a:gdLst>
                <a:gd name="connsiteX0" fmla="*/ 73322 w 89403"/>
                <a:gd name="connsiteY0" fmla="*/ 78890 h 78889"/>
                <a:gd name="connsiteX1" fmla="*/ 71860 w 89403"/>
                <a:gd name="connsiteY1" fmla="*/ 78890 h 78889"/>
                <a:gd name="connsiteX2" fmla="*/ 226 w 89403"/>
                <a:gd name="connsiteY2" fmla="*/ 16249 h 78889"/>
                <a:gd name="connsiteX3" fmla="*/ 11921 w 89403"/>
                <a:gd name="connsiteY3" fmla="*/ 225 h 78889"/>
                <a:gd name="connsiteX4" fmla="*/ 28002 w 89403"/>
                <a:gd name="connsiteY4" fmla="*/ 11879 h 78889"/>
                <a:gd name="connsiteX5" fmla="*/ 77708 w 89403"/>
                <a:gd name="connsiteY5" fmla="*/ 52668 h 78889"/>
                <a:gd name="connsiteX6" fmla="*/ 89404 w 89403"/>
                <a:gd name="connsiteY6" fmla="*/ 68693 h 78889"/>
                <a:gd name="connsiteX7" fmla="*/ 73322 w 89403"/>
                <a:gd name="connsiteY7" fmla="*/ 78890 h 7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03" h="78889">
                  <a:moveTo>
                    <a:pt x="73322" y="78890"/>
                  </a:moveTo>
                  <a:cubicBezTo>
                    <a:pt x="73322" y="78890"/>
                    <a:pt x="71860" y="78890"/>
                    <a:pt x="71860" y="78890"/>
                  </a:cubicBezTo>
                  <a:cubicBezTo>
                    <a:pt x="8997" y="68693"/>
                    <a:pt x="226" y="17706"/>
                    <a:pt x="226" y="16249"/>
                  </a:cubicBezTo>
                  <a:cubicBezTo>
                    <a:pt x="-1236" y="8965"/>
                    <a:pt x="4611" y="1681"/>
                    <a:pt x="11921" y="225"/>
                  </a:cubicBezTo>
                  <a:cubicBezTo>
                    <a:pt x="19231" y="-1232"/>
                    <a:pt x="26540" y="4595"/>
                    <a:pt x="28002" y="11879"/>
                  </a:cubicBezTo>
                  <a:cubicBezTo>
                    <a:pt x="28002" y="13336"/>
                    <a:pt x="35312" y="45384"/>
                    <a:pt x="77708" y="52668"/>
                  </a:cubicBezTo>
                  <a:cubicBezTo>
                    <a:pt x="85018" y="54125"/>
                    <a:pt x="89404" y="61409"/>
                    <a:pt x="89404" y="68693"/>
                  </a:cubicBezTo>
                  <a:cubicBezTo>
                    <a:pt x="85018" y="73063"/>
                    <a:pt x="79170" y="78890"/>
                    <a:pt x="73322" y="78890"/>
                  </a:cubicBezTo>
                  <a:close/>
                </a:path>
              </a:pathLst>
            </a:custGeom>
            <a:grpFill/>
            <a:ln w="14507" cap="flat">
              <a:noFill/>
              <a:prstDash val="solid"/>
              <a:miter/>
            </a:ln>
          </p:spPr>
          <p:txBody>
            <a:bodyPr rtlCol="0" anchor="ctr"/>
            <a:lstStyle/>
            <a:p>
              <a:endParaRPr lang="en-IL"/>
            </a:p>
          </p:txBody>
        </p:sp>
        <p:sp>
          <p:nvSpPr>
            <p:cNvPr id="179" name="Freeform 178">
              <a:extLst>
                <a:ext uri="{FF2B5EF4-FFF2-40B4-BE49-F238E27FC236}">
                  <a16:creationId xmlns:a16="http://schemas.microsoft.com/office/drawing/2014/main" id="{136AB884-7F29-4145-AD17-AF561246B6A6}"/>
                </a:ext>
              </a:extLst>
            </p:cNvPr>
            <p:cNvSpPr/>
            <p:nvPr/>
          </p:nvSpPr>
          <p:spPr>
            <a:xfrm>
              <a:off x="846626" y="4551828"/>
              <a:ext cx="92051" cy="71381"/>
            </a:xfrm>
            <a:custGeom>
              <a:avLst/>
              <a:gdLst>
                <a:gd name="connsiteX0" fmla="*/ 77483 w 92051"/>
                <a:gd name="connsiteY0" fmla="*/ 71381 h 71381"/>
                <a:gd name="connsiteX1" fmla="*/ 65787 w 92051"/>
                <a:gd name="connsiteY1" fmla="*/ 64098 h 71381"/>
                <a:gd name="connsiteX2" fmla="*/ 13157 w 92051"/>
                <a:gd name="connsiteY2" fmla="*/ 26222 h 71381"/>
                <a:gd name="connsiteX3" fmla="*/ 0 w 92051"/>
                <a:gd name="connsiteY3" fmla="*/ 13111 h 71381"/>
                <a:gd name="connsiteX4" fmla="*/ 13157 w 92051"/>
                <a:gd name="connsiteY4" fmla="*/ 0 h 71381"/>
                <a:gd name="connsiteX5" fmla="*/ 90640 w 92051"/>
                <a:gd name="connsiteY5" fmla="*/ 52444 h 71381"/>
                <a:gd name="connsiteX6" fmla="*/ 84792 w 92051"/>
                <a:gd name="connsiteY6" fmla="*/ 69925 h 71381"/>
                <a:gd name="connsiteX7" fmla="*/ 77483 w 92051"/>
                <a:gd name="connsiteY7" fmla="*/ 71381 h 7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51" h="71381">
                  <a:moveTo>
                    <a:pt x="77483" y="71381"/>
                  </a:moveTo>
                  <a:cubicBezTo>
                    <a:pt x="73097" y="71381"/>
                    <a:pt x="67249" y="68468"/>
                    <a:pt x="65787" y="64098"/>
                  </a:cubicBezTo>
                  <a:cubicBezTo>
                    <a:pt x="46782" y="26222"/>
                    <a:pt x="14619" y="26222"/>
                    <a:pt x="13157" y="26222"/>
                  </a:cubicBezTo>
                  <a:cubicBezTo>
                    <a:pt x="5848" y="26222"/>
                    <a:pt x="0" y="20395"/>
                    <a:pt x="0" y="13111"/>
                  </a:cubicBezTo>
                  <a:cubicBezTo>
                    <a:pt x="0" y="5827"/>
                    <a:pt x="5848" y="0"/>
                    <a:pt x="13157" y="0"/>
                  </a:cubicBezTo>
                  <a:cubicBezTo>
                    <a:pt x="14619" y="0"/>
                    <a:pt x="62863" y="0"/>
                    <a:pt x="90640" y="52444"/>
                  </a:cubicBezTo>
                  <a:cubicBezTo>
                    <a:pt x="93564" y="59727"/>
                    <a:pt x="92102" y="67011"/>
                    <a:pt x="84792" y="69925"/>
                  </a:cubicBezTo>
                  <a:cubicBezTo>
                    <a:pt x="81868" y="69925"/>
                    <a:pt x="80406" y="71381"/>
                    <a:pt x="77483" y="71381"/>
                  </a:cubicBezTo>
                  <a:close/>
                </a:path>
              </a:pathLst>
            </a:custGeom>
            <a:grpFill/>
            <a:ln w="14507" cap="flat">
              <a:noFill/>
              <a:prstDash val="solid"/>
              <a:miter/>
            </a:ln>
          </p:spPr>
          <p:txBody>
            <a:bodyPr rtlCol="0" anchor="ctr"/>
            <a:lstStyle/>
            <a:p>
              <a:endParaRPr lang="en-IL"/>
            </a:p>
          </p:txBody>
        </p:sp>
        <p:sp>
          <p:nvSpPr>
            <p:cNvPr id="180" name="Freeform 179">
              <a:extLst>
                <a:ext uri="{FF2B5EF4-FFF2-40B4-BE49-F238E27FC236}">
                  <a16:creationId xmlns:a16="http://schemas.microsoft.com/office/drawing/2014/main" id="{F9FAA696-1E86-E247-8150-564921B9D8F1}"/>
                </a:ext>
              </a:extLst>
            </p:cNvPr>
            <p:cNvSpPr/>
            <p:nvPr/>
          </p:nvSpPr>
          <p:spPr>
            <a:xfrm>
              <a:off x="827341" y="4681852"/>
              <a:ext cx="78850" cy="37503"/>
            </a:xfrm>
            <a:custGeom>
              <a:avLst/>
              <a:gdLst>
                <a:gd name="connsiteX0" fmla="*/ 28057 w 78850"/>
                <a:gd name="connsiteY0" fmla="*/ 37503 h 37503"/>
                <a:gd name="connsiteX1" fmla="*/ 10514 w 78850"/>
                <a:gd name="connsiteY1" fmla="*/ 36047 h 37503"/>
                <a:gd name="connsiteX2" fmla="*/ 280 w 78850"/>
                <a:gd name="connsiteY2" fmla="*/ 20022 h 37503"/>
                <a:gd name="connsiteX3" fmla="*/ 16361 w 78850"/>
                <a:gd name="connsiteY3" fmla="*/ 9825 h 37503"/>
                <a:gd name="connsiteX4" fmla="*/ 57296 w 78850"/>
                <a:gd name="connsiteY4" fmla="*/ 2541 h 37503"/>
                <a:gd name="connsiteX5" fmla="*/ 76301 w 78850"/>
                <a:gd name="connsiteY5" fmla="*/ 5455 h 37503"/>
                <a:gd name="connsiteX6" fmla="*/ 73377 w 78850"/>
                <a:gd name="connsiteY6" fmla="*/ 24393 h 37503"/>
                <a:gd name="connsiteX7" fmla="*/ 28057 w 78850"/>
                <a:gd name="connsiteY7" fmla="*/ 37503 h 3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850" h="37503">
                  <a:moveTo>
                    <a:pt x="28057" y="37503"/>
                  </a:moveTo>
                  <a:cubicBezTo>
                    <a:pt x="17823" y="37503"/>
                    <a:pt x="10514" y="36047"/>
                    <a:pt x="10514" y="36047"/>
                  </a:cubicBezTo>
                  <a:cubicBezTo>
                    <a:pt x="3204" y="34590"/>
                    <a:pt x="-1182" y="27306"/>
                    <a:pt x="280" y="20022"/>
                  </a:cubicBezTo>
                  <a:cubicBezTo>
                    <a:pt x="1742" y="12738"/>
                    <a:pt x="9052" y="8368"/>
                    <a:pt x="16361" y="9825"/>
                  </a:cubicBezTo>
                  <a:cubicBezTo>
                    <a:pt x="16361" y="9825"/>
                    <a:pt x="41214" y="14195"/>
                    <a:pt x="57296" y="2541"/>
                  </a:cubicBezTo>
                  <a:cubicBezTo>
                    <a:pt x="63143" y="-1829"/>
                    <a:pt x="71915" y="-372"/>
                    <a:pt x="76301" y="5455"/>
                  </a:cubicBezTo>
                  <a:cubicBezTo>
                    <a:pt x="80687" y="11282"/>
                    <a:pt x="79225" y="20022"/>
                    <a:pt x="73377" y="24393"/>
                  </a:cubicBezTo>
                  <a:cubicBezTo>
                    <a:pt x="60219" y="34590"/>
                    <a:pt x="41214" y="37503"/>
                    <a:pt x="28057" y="37503"/>
                  </a:cubicBezTo>
                  <a:close/>
                </a:path>
              </a:pathLst>
            </a:custGeom>
            <a:grpFill/>
            <a:ln w="14507" cap="flat">
              <a:noFill/>
              <a:prstDash val="solid"/>
              <a:miter/>
            </a:ln>
          </p:spPr>
          <p:txBody>
            <a:bodyPr rtlCol="0" anchor="ctr"/>
            <a:lstStyle/>
            <a:p>
              <a:endParaRPr lang="en-IL"/>
            </a:p>
          </p:txBody>
        </p:sp>
        <p:sp>
          <p:nvSpPr>
            <p:cNvPr id="181" name="Freeform 180">
              <a:extLst>
                <a:ext uri="{FF2B5EF4-FFF2-40B4-BE49-F238E27FC236}">
                  <a16:creationId xmlns:a16="http://schemas.microsoft.com/office/drawing/2014/main" id="{69245214-29A2-504E-82FC-ECAE33545C8A}"/>
                </a:ext>
              </a:extLst>
            </p:cNvPr>
            <p:cNvSpPr/>
            <p:nvPr/>
          </p:nvSpPr>
          <p:spPr>
            <a:xfrm>
              <a:off x="973589" y="4555114"/>
              <a:ext cx="74410" cy="49157"/>
            </a:xfrm>
            <a:custGeom>
              <a:avLst/>
              <a:gdLst>
                <a:gd name="connsiteX0" fmla="*/ 16307 w 74410"/>
                <a:gd name="connsiteY0" fmla="*/ 49158 h 49157"/>
                <a:gd name="connsiteX1" fmla="*/ 11921 w 74410"/>
                <a:gd name="connsiteY1" fmla="*/ 49158 h 49157"/>
                <a:gd name="connsiteX2" fmla="*/ 226 w 74410"/>
                <a:gd name="connsiteY2" fmla="*/ 34590 h 49157"/>
                <a:gd name="connsiteX3" fmla="*/ 14845 w 74410"/>
                <a:gd name="connsiteY3" fmla="*/ 22936 h 49157"/>
                <a:gd name="connsiteX4" fmla="*/ 49931 w 74410"/>
                <a:gd name="connsiteY4" fmla="*/ 5455 h 49157"/>
                <a:gd name="connsiteX5" fmla="*/ 68936 w 74410"/>
                <a:gd name="connsiteY5" fmla="*/ 2541 h 49157"/>
                <a:gd name="connsiteX6" fmla="*/ 71860 w 74410"/>
                <a:gd name="connsiteY6" fmla="*/ 21479 h 49157"/>
                <a:gd name="connsiteX7" fmla="*/ 16307 w 74410"/>
                <a:gd name="connsiteY7" fmla="*/ 49158 h 4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410" h="49157">
                  <a:moveTo>
                    <a:pt x="16307" y="49158"/>
                  </a:moveTo>
                  <a:cubicBezTo>
                    <a:pt x="13383" y="49158"/>
                    <a:pt x="11921" y="49158"/>
                    <a:pt x="11921" y="49158"/>
                  </a:cubicBezTo>
                  <a:cubicBezTo>
                    <a:pt x="4611" y="47701"/>
                    <a:pt x="-1236" y="41874"/>
                    <a:pt x="226" y="34590"/>
                  </a:cubicBezTo>
                  <a:cubicBezTo>
                    <a:pt x="1687" y="27306"/>
                    <a:pt x="7535" y="21479"/>
                    <a:pt x="14845" y="22936"/>
                  </a:cubicBezTo>
                  <a:cubicBezTo>
                    <a:pt x="16307" y="22936"/>
                    <a:pt x="35312" y="24393"/>
                    <a:pt x="49931" y="5455"/>
                  </a:cubicBezTo>
                  <a:cubicBezTo>
                    <a:pt x="54317" y="-372"/>
                    <a:pt x="63089" y="-1829"/>
                    <a:pt x="68936" y="2541"/>
                  </a:cubicBezTo>
                  <a:cubicBezTo>
                    <a:pt x="74784" y="6911"/>
                    <a:pt x="76246" y="15652"/>
                    <a:pt x="71860" y="21479"/>
                  </a:cubicBezTo>
                  <a:cubicBezTo>
                    <a:pt x="51393" y="46244"/>
                    <a:pt x="26540" y="49158"/>
                    <a:pt x="16307" y="49158"/>
                  </a:cubicBezTo>
                  <a:close/>
                </a:path>
              </a:pathLst>
            </a:custGeom>
            <a:grpFill/>
            <a:ln w="14507" cap="flat">
              <a:noFill/>
              <a:prstDash val="solid"/>
              <a:miter/>
            </a:ln>
          </p:spPr>
          <p:txBody>
            <a:bodyPr rtlCol="0" anchor="ctr"/>
            <a:lstStyle/>
            <a:p>
              <a:endParaRPr lang="en-IL"/>
            </a:p>
          </p:txBody>
        </p:sp>
        <p:sp>
          <p:nvSpPr>
            <p:cNvPr id="182" name="Freeform 181">
              <a:extLst>
                <a:ext uri="{FF2B5EF4-FFF2-40B4-BE49-F238E27FC236}">
                  <a16:creationId xmlns:a16="http://schemas.microsoft.com/office/drawing/2014/main" id="{5882B1AD-8FB8-E445-9267-25EFDBFA2BF9}"/>
                </a:ext>
              </a:extLst>
            </p:cNvPr>
            <p:cNvSpPr/>
            <p:nvPr/>
          </p:nvSpPr>
          <p:spPr>
            <a:xfrm>
              <a:off x="936507" y="4631353"/>
              <a:ext cx="69750" cy="95286"/>
            </a:xfrm>
            <a:custGeom>
              <a:avLst/>
              <a:gdLst>
                <a:gd name="connsiteX0" fmla="*/ 56313 w 69750"/>
                <a:gd name="connsiteY0" fmla="*/ 95286 h 95286"/>
                <a:gd name="connsiteX1" fmla="*/ 53389 w 69750"/>
                <a:gd name="connsiteY1" fmla="*/ 95286 h 95286"/>
                <a:gd name="connsiteX2" fmla="*/ 5145 w 69750"/>
                <a:gd name="connsiteY2" fmla="*/ 60324 h 95286"/>
                <a:gd name="connsiteX3" fmla="*/ 6607 w 69750"/>
                <a:gd name="connsiteY3" fmla="*/ 7880 h 95286"/>
                <a:gd name="connsiteX4" fmla="*/ 24151 w 69750"/>
                <a:gd name="connsiteY4" fmla="*/ 2053 h 95286"/>
                <a:gd name="connsiteX5" fmla="*/ 29998 w 69750"/>
                <a:gd name="connsiteY5" fmla="*/ 19535 h 95286"/>
                <a:gd name="connsiteX6" fmla="*/ 28536 w 69750"/>
                <a:gd name="connsiteY6" fmla="*/ 48670 h 95286"/>
                <a:gd name="connsiteX7" fmla="*/ 59237 w 69750"/>
                <a:gd name="connsiteY7" fmla="*/ 67608 h 95286"/>
                <a:gd name="connsiteX8" fmla="*/ 69471 w 69750"/>
                <a:gd name="connsiteY8" fmla="*/ 83632 h 95286"/>
                <a:gd name="connsiteX9" fmla="*/ 56313 w 69750"/>
                <a:gd name="connsiteY9" fmla="*/ 95286 h 95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50" h="95286">
                  <a:moveTo>
                    <a:pt x="56313" y="95286"/>
                  </a:moveTo>
                  <a:cubicBezTo>
                    <a:pt x="54851" y="95286"/>
                    <a:pt x="53389" y="95286"/>
                    <a:pt x="53389" y="95286"/>
                  </a:cubicBezTo>
                  <a:cubicBezTo>
                    <a:pt x="29998" y="89459"/>
                    <a:pt x="13917" y="77805"/>
                    <a:pt x="5145" y="60324"/>
                  </a:cubicBezTo>
                  <a:cubicBezTo>
                    <a:pt x="-6550" y="35559"/>
                    <a:pt x="5145" y="9337"/>
                    <a:pt x="6607" y="7880"/>
                  </a:cubicBezTo>
                  <a:cubicBezTo>
                    <a:pt x="9531" y="597"/>
                    <a:pt x="18303" y="-2317"/>
                    <a:pt x="24151" y="2053"/>
                  </a:cubicBezTo>
                  <a:cubicBezTo>
                    <a:pt x="31460" y="4967"/>
                    <a:pt x="34384" y="13707"/>
                    <a:pt x="29998" y="19535"/>
                  </a:cubicBezTo>
                  <a:cubicBezTo>
                    <a:pt x="29998" y="19535"/>
                    <a:pt x="22689" y="35559"/>
                    <a:pt x="28536" y="48670"/>
                  </a:cubicBezTo>
                  <a:cubicBezTo>
                    <a:pt x="32922" y="57410"/>
                    <a:pt x="43156" y="64694"/>
                    <a:pt x="59237" y="67608"/>
                  </a:cubicBezTo>
                  <a:cubicBezTo>
                    <a:pt x="66547" y="69065"/>
                    <a:pt x="70933" y="76348"/>
                    <a:pt x="69471" y="83632"/>
                  </a:cubicBezTo>
                  <a:cubicBezTo>
                    <a:pt x="68009" y="90916"/>
                    <a:pt x="62161" y="95286"/>
                    <a:pt x="56313" y="95286"/>
                  </a:cubicBezTo>
                  <a:close/>
                </a:path>
              </a:pathLst>
            </a:custGeom>
            <a:grpFill/>
            <a:ln w="14507" cap="flat">
              <a:noFill/>
              <a:prstDash val="solid"/>
              <a:miter/>
            </a:ln>
          </p:spPr>
          <p:txBody>
            <a:bodyPr rtlCol="0" anchor="ctr"/>
            <a:lstStyle/>
            <a:p>
              <a:endParaRPr lang="en-IL"/>
            </a:p>
          </p:txBody>
        </p:sp>
        <p:sp>
          <p:nvSpPr>
            <p:cNvPr id="183" name="Freeform 182">
              <a:extLst>
                <a:ext uri="{FF2B5EF4-FFF2-40B4-BE49-F238E27FC236}">
                  <a16:creationId xmlns:a16="http://schemas.microsoft.com/office/drawing/2014/main" id="{E587D9A7-07E7-7949-A8AB-A84D6F64B728}"/>
                </a:ext>
              </a:extLst>
            </p:cNvPr>
            <p:cNvSpPr/>
            <p:nvPr/>
          </p:nvSpPr>
          <p:spPr>
            <a:xfrm>
              <a:off x="996926" y="4734733"/>
              <a:ext cx="101803" cy="61831"/>
            </a:xfrm>
            <a:custGeom>
              <a:avLst/>
              <a:gdLst>
                <a:gd name="connsiteX0" fmla="*/ 29519 w 101803"/>
                <a:gd name="connsiteY0" fmla="*/ 61832 h 61831"/>
                <a:gd name="connsiteX1" fmla="*/ 10514 w 101803"/>
                <a:gd name="connsiteY1" fmla="*/ 58918 h 61831"/>
                <a:gd name="connsiteX2" fmla="*/ 280 w 101803"/>
                <a:gd name="connsiteY2" fmla="*/ 42894 h 61831"/>
                <a:gd name="connsiteX3" fmla="*/ 16361 w 101803"/>
                <a:gd name="connsiteY3" fmla="*/ 32696 h 61831"/>
                <a:gd name="connsiteX4" fmla="*/ 76301 w 101803"/>
                <a:gd name="connsiteY4" fmla="*/ 6475 h 61831"/>
                <a:gd name="connsiteX5" fmla="*/ 95306 w 101803"/>
                <a:gd name="connsiteY5" fmla="*/ 2104 h 61831"/>
                <a:gd name="connsiteX6" fmla="*/ 99692 w 101803"/>
                <a:gd name="connsiteY6" fmla="*/ 21042 h 61831"/>
                <a:gd name="connsiteX7" fmla="*/ 29519 w 101803"/>
                <a:gd name="connsiteY7" fmla="*/ 61832 h 6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803" h="61831">
                  <a:moveTo>
                    <a:pt x="29519" y="61832"/>
                  </a:moveTo>
                  <a:cubicBezTo>
                    <a:pt x="23671" y="61832"/>
                    <a:pt x="17823" y="61832"/>
                    <a:pt x="10514" y="58918"/>
                  </a:cubicBezTo>
                  <a:cubicBezTo>
                    <a:pt x="3204" y="57461"/>
                    <a:pt x="-1182" y="50177"/>
                    <a:pt x="280" y="42894"/>
                  </a:cubicBezTo>
                  <a:cubicBezTo>
                    <a:pt x="1742" y="35610"/>
                    <a:pt x="9052" y="31240"/>
                    <a:pt x="16361" y="32696"/>
                  </a:cubicBezTo>
                  <a:cubicBezTo>
                    <a:pt x="54372" y="41437"/>
                    <a:pt x="76301" y="6475"/>
                    <a:pt x="76301" y="6475"/>
                  </a:cubicBezTo>
                  <a:cubicBezTo>
                    <a:pt x="80687" y="647"/>
                    <a:pt x="87996" y="-2266"/>
                    <a:pt x="95306" y="2104"/>
                  </a:cubicBezTo>
                  <a:cubicBezTo>
                    <a:pt x="101154" y="6475"/>
                    <a:pt x="104078" y="13758"/>
                    <a:pt x="99692" y="21042"/>
                  </a:cubicBezTo>
                  <a:cubicBezTo>
                    <a:pt x="89458" y="37067"/>
                    <a:pt x="64605" y="61832"/>
                    <a:pt x="29519" y="61832"/>
                  </a:cubicBezTo>
                  <a:close/>
                </a:path>
              </a:pathLst>
            </a:custGeom>
            <a:grpFill/>
            <a:ln w="14507" cap="flat">
              <a:noFill/>
              <a:prstDash val="solid"/>
              <a:miter/>
            </a:ln>
          </p:spPr>
          <p:txBody>
            <a:bodyPr rtlCol="0" anchor="ctr"/>
            <a:lstStyle/>
            <a:p>
              <a:endParaRPr lang="en-IL"/>
            </a:p>
          </p:txBody>
        </p:sp>
        <p:sp>
          <p:nvSpPr>
            <p:cNvPr id="184" name="Freeform 183">
              <a:extLst>
                <a:ext uri="{FF2B5EF4-FFF2-40B4-BE49-F238E27FC236}">
                  <a16:creationId xmlns:a16="http://schemas.microsoft.com/office/drawing/2014/main" id="{AE19A7D7-17DD-774E-BB90-CC872E89465C}"/>
                </a:ext>
              </a:extLst>
            </p:cNvPr>
            <p:cNvSpPr/>
            <p:nvPr/>
          </p:nvSpPr>
          <p:spPr>
            <a:xfrm>
              <a:off x="961894" y="4824243"/>
              <a:ext cx="76246" cy="78665"/>
            </a:xfrm>
            <a:custGeom>
              <a:avLst/>
              <a:gdLst>
                <a:gd name="connsiteX0" fmla="*/ 13383 w 76246"/>
                <a:gd name="connsiteY0" fmla="*/ 78665 h 78665"/>
                <a:gd name="connsiteX1" fmla="*/ 11921 w 76246"/>
                <a:gd name="connsiteY1" fmla="*/ 78665 h 78665"/>
                <a:gd name="connsiteX2" fmla="*/ 226 w 76246"/>
                <a:gd name="connsiteY2" fmla="*/ 64098 h 78665"/>
                <a:gd name="connsiteX3" fmla="*/ 61627 w 76246"/>
                <a:gd name="connsiteY3" fmla="*/ 0 h 78665"/>
                <a:gd name="connsiteX4" fmla="*/ 76246 w 76246"/>
                <a:gd name="connsiteY4" fmla="*/ 13111 h 78665"/>
                <a:gd name="connsiteX5" fmla="*/ 63089 w 76246"/>
                <a:gd name="connsiteY5" fmla="*/ 27678 h 78665"/>
                <a:gd name="connsiteX6" fmla="*/ 26540 w 76246"/>
                <a:gd name="connsiteY6" fmla="*/ 67011 h 78665"/>
                <a:gd name="connsiteX7" fmla="*/ 13383 w 76246"/>
                <a:gd name="connsiteY7" fmla="*/ 78665 h 7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46" h="78665">
                  <a:moveTo>
                    <a:pt x="13383" y="78665"/>
                  </a:moveTo>
                  <a:cubicBezTo>
                    <a:pt x="13383" y="78665"/>
                    <a:pt x="11921" y="78665"/>
                    <a:pt x="11921" y="78665"/>
                  </a:cubicBezTo>
                  <a:cubicBezTo>
                    <a:pt x="4611" y="77208"/>
                    <a:pt x="-1236" y="71381"/>
                    <a:pt x="226" y="64098"/>
                  </a:cubicBezTo>
                  <a:cubicBezTo>
                    <a:pt x="3149" y="43703"/>
                    <a:pt x="17769" y="2914"/>
                    <a:pt x="61627" y="0"/>
                  </a:cubicBezTo>
                  <a:cubicBezTo>
                    <a:pt x="68936" y="0"/>
                    <a:pt x="76246" y="5827"/>
                    <a:pt x="76246" y="13111"/>
                  </a:cubicBezTo>
                  <a:cubicBezTo>
                    <a:pt x="76246" y="20395"/>
                    <a:pt x="70398" y="27678"/>
                    <a:pt x="63089" y="27678"/>
                  </a:cubicBezTo>
                  <a:cubicBezTo>
                    <a:pt x="32388" y="29135"/>
                    <a:pt x="28002" y="65554"/>
                    <a:pt x="26540" y="67011"/>
                  </a:cubicBezTo>
                  <a:cubicBezTo>
                    <a:pt x="25078" y="74295"/>
                    <a:pt x="19231" y="78665"/>
                    <a:pt x="13383" y="78665"/>
                  </a:cubicBezTo>
                  <a:close/>
                </a:path>
              </a:pathLst>
            </a:custGeom>
            <a:grpFill/>
            <a:ln w="14507" cap="flat">
              <a:noFill/>
              <a:prstDash val="solid"/>
              <a:miter/>
            </a:ln>
          </p:spPr>
          <p:txBody>
            <a:bodyPr rtlCol="0" anchor="ctr"/>
            <a:lstStyle/>
            <a:p>
              <a:endParaRPr lang="en-IL"/>
            </a:p>
          </p:txBody>
        </p:sp>
        <p:sp>
          <p:nvSpPr>
            <p:cNvPr id="185" name="Freeform 184">
              <a:extLst>
                <a:ext uri="{FF2B5EF4-FFF2-40B4-BE49-F238E27FC236}">
                  <a16:creationId xmlns:a16="http://schemas.microsoft.com/office/drawing/2014/main" id="{7D0D04ED-0B2C-9641-9807-9572A66CEBB0}"/>
                </a:ext>
              </a:extLst>
            </p:cNvPr>
            <p:cNvSpPr/>
            <p:nvPr/>
          </p:nvSpPr>
          <p:spPr>
            <a:xfrm>
              <a:off x="996926" y="4429509"/>
              <a:ext cx="99641" cy="59677"/>
            </a:xfrm>
            <a:custGeom>
              <a:avLst/>
              <a:gdLst>
                <a:gd name="connsiteX0" fmla="*/ 32443 w 99641"/>
                <a:gd name="connsiteY0" fmla="*/ 59677 h 59677"/>
                <a:gd name="connsiteX1" fmla="*/ 10514 w 99641"/>
                <a:gd name="connsiteY1" fmla="*/ 56764 h 59677"/>
                <a:gd name="connsiteX2" fmla="*/ 280 w 99641"/>
                <a:gd name="connsiteY2" fmla="*/ 40739 h 59677"/>
                <a:gd name="connsiteX3" fmla="*/ 16361 w 99641"/>
                <a:gd name="connsiteY3" fmla="*/ 30542 h 59677"/>
                <a:gd name="connsiteX4" fmla="*/ 74839 w 99641"/>
                <a:gd name="connsiteY4" fmla="*/ 7234 h 59677"/>
                <a:gd name="connsiteX5" fmla="*/ 92382 w 99641"/>
                <a:gd name="connsiteY5" fmla="*/ 1407 h 59677"/>
                <a:gd name="connsiteX6" fmla="*/ 98230 w 99641"/>
                <a:gd name="connsiteY6" fmla="*/ 18888 h 59677"/>
                <a:gd name="connsiteX7" fmla="*/ 32443 w 99641"/>
                <a:gd name="connsiteY7" fmla="*/ 59677 h 5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641" h="59677">
                  <a:moveTo>
                    <a:pt x="32443" y="59677"/>
                  </a:moveTo>
                  <a:cubicBezTo>
                    <a:pt x="25133" y="59677"/>
                    <a:pt x="17823" y="58221"/>
                    <a:pt x="10514" y="56764"/>
                  </a:cubicBezTo>
                  <a:cubicBezTo>
                    <a:pt x="3204" y="55307"/>
                    <a:pt x="-1182" y="48023"/>
                    <a:pt x="280" y="40739"/>
                  </a:cubicBezTo>
                  <a:cubicBezTo>
                    <a:pt x="1742" y="33456"/>
                    <a:pt x="9052" y="29085"/>
                    <a:pt x="16361" y="30542"/>
                  </a:cubicBezTo>
                  <a:cubicBezTo>
                    <a:pt x="57296" y="40739"/>
                    <a:pt x="73377" y="10147"/>
                    <a:pt x="74839" y="7234"/>
                  </a:cubicBezTo>
                  <a:cubicBezTo>
                    <a:pt x="77763" y="-50"/>
                    <a:pt x="86534" y="-1507"/>
                    <a:pt x="92382" y="1407"/>
                  </a:cubicBezTo>
                  <a:cubicBezTo>
                    <a:pt x="99692" y="4320"/>
                    <a:pt x="101154" y="13061"/>
                    <a:pt x="98230" y="18888"/>
                  </a:cubicBezTo>
                  <a:cubicBezTo>
                    <a:pt x="92382" y="34912"/>
                    <a:pt x="68991" y="59677"/>
                    <a:pt x="32443" y="59677"/>
                  </a:cubicBezTo>
                  <a:close/>
                </a:path>
              </a:pathLst>
            </a:custGeom>
            <a:grpFill/>
            <a:ln w="14507" cap="flat">
              <a:noFill/>
              <a:prstDash val="solid"/>
              <a:miter/>
            </a:ln>
          </p:spPr>
          <p:txBody>
            <a:bodyPr rtlCol="0" anchor="ctr"/>
            <a:lstStyle/>
            <a:p>
              <a:endParaRPr lang="en-IL"/>
            </a:p>
          </p:txBody>
        </p:sp>
        <p:sp>
          <p:nvSpPr>
            <p:cNvPr id="186" name="Freeform 185">
              <a:extLst>
                <a:ext uri="{FF2B5EF4-FFF2-40B4-BE49-F238E27FC236}">
                  <a16:creationId xmlns:a16="http://schemas.microsoft.com/office/drawing/2014/main" id="{749C3D9A-250D-FE4F-8FED-D42C1ED6EC3F}"/>
                </a:ext>
              </a:extLst>
            </p:cNvPr>
            <p:cNvSpPr/>
            <p:nvPr/>
          </p:nvSpPr>
          <p:spPr>
            <a:xfrm>
              <a:off x="877327" y="4749998"/>
              <a:ext cx="94975" cy="74245"/>
            </a:xfrm>
            <a:custGeom>
              <a:avLst/>
              <a:gdLst>
                <a:gd name="connsiteX0" fmla="*/ 13157 w 94975"/>
                <a:gd name="connsiteY0" fmla="*/ 74245 h 74245"/>
                <a:gd name="connsiteX1" fmla="*/ 0 w 94975"/>
                <a:gd name="connsiteY1" fmla="*/ 61134 h 74245"/>
                <a:gd name="connsiteX2" fmla="*/ 13157 w 94975"/>
                <a:gd name="connsiteY2" fmla="*/ 48023 h 74245"/>
                <a:gd name="connsiteX3" fmla="*/ 67249 w 94975"/>
                <a:gd name="connsiteY3" fmla="*/ 14518 h 74245"/>
                <a:gd name="connsiteX4" fmla="*/ 70173 w 94975"/>
                <a:gd name="connsiteY4" fmla="*/ 7234 h 74245"/>
                <a:gd name="connsiteX5" fmla="*/ 87716 w 94975"/>
                <a:gd name="connsiteY5" fmla="*/ 1407 h 74245"/>
                <a:gd name="connsiteX6" fmla="*/ 93564 w 94975"/>
                <a:gd name="connsiteY6" fmla="*/ 18888 h 74245"/>
                <a:gd name="connsiteX7" fmla="*/ 92102 w 94975"/>
                <a:gd name="connsiteY7" fmla="*/ 24715 h 74245"/>
                <a:gd name="connsiteX8" fmla="*/ 13157 w 94975"/>
                <a:gd name="connsiteY8" fmla="*/ 74245 h 7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75" h="74245">
                  <a:moveTo>
                    <a:pt x="13157" y="74245"/>
                  </a:moveTo>
                  <a:cubicBezTo>
                    <a:pt x="5848" y="74245"/>
                    <a:pt x="0" y="68418"/>
                    <a:pt x="0" y="61134"/>
                  </a:cubicBezTo>
                  <a:cubicBezTo>
                    <a:pt x="0" y="53850"/>
                    <a:pt x="5848" y="48023"/>
                    <a:pt x="13157" y="48023"/>
                  </a:cubicBezTo>
                  <a:cubicBezTo>
                    <a:pt x="36548" y="48023"/>
                    <a:pt x="57015" y="34912"/>
                    <a:pt x="67249" y="14518"/>
                  </a:cubicBezTo>
                  <a:lnTo>
                    <a:pt x="70173" y="7234"/>
                  </a:lnTo>
                  <a:cubicBezTo>
                    <a:pt x="73097" y="-50"/>
                    <a:pt x="81868" y="-1507"/>
                    <a:pt x="87716" y="1407"/>
                  </a:cubicBezTo>
                  <a:cubicBezTo>
                    <a:pt x="95026" y="4320"/>
                    <a:pt x="96488" y="13061"/>
                    <a:pt x="93564" y="18888"/>
                  </a:cubicBezTo>
                  <a:lnTo>
                    <a:pt x="92102" y="24715"/>
                  </a:lnTo>
                  <a:cubicBezTo>
                    <a:pt x="77483" y="55307"/>
                    <a:pt x="46782" y="74245"/>
                    <a:pt x="13157" y="74245"/>
                  </a:cubicBezTo>
                  <a:close/>
                </a:path>
              </a:pathLst>
            </a:custGeom>
            <a:grpFill/>
            <a:ln w="14507" cap="flat">
              <a:noFill/>
              <a:prstDash val="solid"/>
              <a:miter/>
            </a:ln>
          </p:spPr>
          <p:txBody>
            <a:bodyPr rtlCol="0" anchor="ctr"/>
            <a:lstStyle/>
            <a:p>
              <a:endParaRPr lang="en-IL"/>
            </a:p>
          </p:txBody>
        </p:sp>
        <p:sp>
          <p:nvSpPr>
            <p:cNvPr id="187" name="Freeform 186">
              <a:extLst>
                <a:ext uri="{FF2B5EF4-FFF2-40B4-BE49-F238E27FC236}">
                  <a16:creationId xmlns:a16="http://schemas.microsoft.com/office/drawing/2014/main" id="{17EEFC47-440C-FF4C-BBA3-CBFD13880775}"/>
                </a:ext>
              </a:extLst>
            </p:cNvPr>
            <p:cNvSpPr/>
            <p:nvPr/>
          </p:nvSpPr>
          <p:spPr>
            <a:xfrm>
              <a:off x="1125856" y="4371189"/>
              <a:ext cx="324549" cy="571051"/>
            </a:xfrm>
            <a:custGeom>
              <a:avLst/>
              <a:gdLst>
                <a:gd name="connsiteX0" fmla="*/ 70173 w 324549"/>
                <a:gd name="connsiteY0" fmla="*/ 571052 h 571051"/>
                <a:gd name="connsiteX1" fmla="*/ 0 w 324549"/>
                <a:gd name="connsiteY1" fmla="*/ 501127 h 571051"/>
                <a:gd name="connsiteX2" fmla="*/ 0 w 324549"/>
                <a:gd name="connsiteY2" fmla="*/ 56814 h 571051"/>
                <a:gd name="connsiteX3" fmla="*/ 57015 w 324549"/>
                <a:gd name="connsiteY3" fmla="*/ 0 h 571051"/>
                <a:gd name="connsiteX4" fmla="*/ 102335 w 324549"/>
                <a:gd name="connsiteY4" fmla="*/ 21851 h 571051"/>
                <a:gd name="connsiteX5" fmla="*/ 131574 w 324549"/>
                <a:gd name="connsiteY5" fmla="*/ 17481 h 571051"/>
                <a:gd name="connsiteX6" fmla="*/ 220752 w 324549"/>
                <a:gd name="connsiteY6" fmla="*/ 103430 h 571051"/>
                <a:gd name="connsiteX7" fmla="*/ 260224 w 324549"/>
                <a:gd name="connsiteY7" fmla="*/ 166071 h 571051"/>
                <a:gd name="connsiteX8" fmla="*/ 258763 w 324549"/>
                <a:gd name="connsiteY8" fmla="*/ 180639 h 571051"/>
                <a:gd name="connsiteX9" fmla="*/ 324550 w 324549"/>
                <a:gd name="connsiteY9" fmla="*/ 263674 h 571051"/>
                <a:gd name="connsiteX10" fmla="*/ 280692 w 324549"/>
                <a:gd name="connsiteY10" fmla="*/ 337969 h 571051"/>
                <a:gd name="connsiteX11" fmla="*/ 292387 w 324549"/>
                <a:gd name="connsiteY11" fmla="*/ 377302 h 571051"/>
                <a:gd name="connsiteX12" fmla="*/ 232448 w 324549"/>
                <a:gd name="connsiteY12" fmla="*/ 451597 h 571051"/>
                <a:gd name="connsiteX13" fmla="*/ 236834 w 324549"/>
                <a:gd name="connsiteY13" fmla="*/ 474905 h 571051"/>
                <a:gd name="connsiteX14" fmla="*/ 165199 w 324549"/>
                <a:gd name="connsiteY14" fmla="*/ 546287 h 571051"/>
                <a:gd name="connsiteX15" fmla="*/ 133036 w 324549"/>
                <a:gd name="connsiteY15" fmla="*/ 539003 h 571051"/>
                <a:gd name="connsiteX16" fmla="*/ 70173 w 324549"/>
                <a:gd name="connsiteY16" fmla="*/ 571052 h 571051"/>
                <a:gd name="connsiteX17" fmla="*/ 57015 w 324549"/>
                <a:gd name="connsiteY17" fmla="*/ 27679 h 571051"/>
                <a:gd name="connsiteX18" fmla="*/ 27777 w 324549"/>
                <a:gd name="connsiteY18" fmla="*/ 56814 h 571051"/>
                <a:gd name="connsiteX19" fmla="*/ 27777 w 324549"/>
                <a:gd name="connsiteY19" fmla="*/ 501127 h 571051"/>
                <a:gd name="connsiteX20" fmla="*/ 70173 w 324549"/>
                <a:gd name="connsiteY20" fmla="*/ 543373 h 571051"/>
                <a:gd name="connsiteX21" fmla="*/ 111107 w 324549"/>
                <a:gd name="connsiteY21" fmla="*/ 514238 h 571051"/>
                <a:gd name="connsiteX22" fmla="*/ 119879 w 324549"/>
                <a:gd name="connsiteY22" fmla="*/ 505497 h 571051"/>
                <a:gd name="connsiteX23" fmla="*/ 131574 w 324549"/>
                <a:gd name="connsiteY23" fmla="*/ 508411 h 571051"/>
                <a:gd name="connsiteX24" fmla="*/ 160813 w 324549"/>
                <a:gd name="connsiteY24" fmla="*/ 520065 h 571051"/>
                <a:gd name="connsiteX25" fmla="*/ 206133 w 324549"/>
                <a:gd name="connsiteY25" fmla="*/ 474905 h 571051"/>
                <a:gd name="connsiteX26" fmla="*/ 195899 w 324549"/>
                <a:gd name="connsiteY26" fmla="*/ 447227 h 571051"/>
                <a:gd name="connsiteX27" fmla="*/ 194437 w 324549"/>
                <a:gd name="connsiteY27" fmla="*/ 432659 h 571051"/>
                <a:gd name="connsiteX28" fmla="*/ 207595 w 324549"/>
                <a:gd name="connsiteY28" fmla="*/ 425375 h 571051"/>
                <a:gd name="connsiteX29" fmla="*/ 210519 w 324549"/>
                <a:gd name="connsiteY29" fmla="*/ 425375 h 571051"/>
                <a:gd name="connsiteX30" fmla="*/ 213443 w 324549"/>
                <a:gd name="connsiteY30" fmla="*/ 425375 h 571051"/>
                <a:gd name="connsiteX31" fmla="*/ 261686 w 324549"/>
                <a:gd name="connsiteY31" fmla="*/ 377302 h 571051"/>
                <a:gd name="connsiteX32" fmla="*/ 247067 w 324549"/>
                <a:gd name="connsiteY32" fmla="*/ 342340 h 571051"/>
                <a:gd name="connsiteX33" fmla="*/ 242681 w 324549"/>
                <a:gd name="connsiteY33" fmla="*/ 329229 h 571051"/>
                <a:gd name="connsiteX34" fmla="*/ 251453 w 324549"/>
                <a:gd name="connsiteY34" fmla="*/ 319031 h 571051"/>
                <a:gd name="connsiteX35" fmla="*/ 293849 w 324549"/>
                <a:gd name="connsiteY35" fmla="*/ 263674 h 571051"/>
                <a:gd name="connsiteX36" fmla="*/ 236834 w 324549"/>
                <a:gd name="connsiteY36" fmla="*/ 205404 h 571051"/>
                <a:gd name="connsiteX37" fmla="*/ 225138 w 324549"/>
                <a:gd name="connsiteY37" fmla="*/ 199577 h 571051"/>
                <a:gd name="connsiteX38" fmla="*/ 225138 w 324549"/>
                <a:gd name="connsiteY38" fmla="*/ 186466 h 571051"/>
                <a:gd name="connsiteX39" fmla="*/ 229524 w 324549"/>
                <a:gd name="connsiteY39" fmla="*/ 167528 h 571051"/>
                <a:gd name="connsiteX40" fmla="*/ 198823 w 324549"/>
                <a:gd name="connsiteY40" fmla="*/ 126738 h 571051"/>
                <a:gd name="connsiteX41" fmla="*/ 188590 w 324549"/>
                <a:gd name="connsiteY41" fmla="*/ 112171 h 571051"/>
                <a:gd name="connsiteX42" fmla="*/ 188590 w 324549"/>
                <a:gd name="connsiteY42" fmla="*/ 109257 h 571051"/>
                <a:gd name="connsiteX43" fmla="*/ 188590 w 324549"/>
                <a:gd name="connsiteY43" fmla="*/ 106344 h 571051"/>
                <a:gd name="connsiteX44" fmla="*/ 127188 w 324549"/>
                <a:gd name="connsiteY44" fmla="*/ 45160 h 571051"/>
                <a:gd name="connsiteX45" fmla="*/ 99412 w 324549"/>
                <a:gd name="connsiteY45" fmla="*/ 52444 h 571051"/>
                <a:gd name="connsiteX46" fmla="*/ 89178 w 324549"/>
                <a:gd name="connsiteY46" fmla="*/ 52444 h 571051"/>
                <a:gd name="connsiteX47" fmla="*/ 81868 w 324549"/>
                <a:gd name="connsiteY47" fmla="*/ 45160 h 571051"/>
                <a:gd name="connsiteX48" fmla="*/ 57015 w 324549"/>
                <a:gd name="connsiteY48" fmla="*/ 27679 h 57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24549" h="571051">
                  <a:moveTo>
                    <a:pt x="70173" y="571052"/>
                  </a:moveTo>
                  <a:cubicBezTo>
                    <a:pt x="32163" y="571052"/>
                    <a:pt x="0" y="540460"/>
                    <a:pt x="0" y="501127"/>
                  </a:cubicBezTo>
                  <a:lnTo>
                    <a:pt x="0" y="56814"/>
                  </a:lnTo>
                  <a:cubicBezTo>
                    <a:pt x="0" y="26222"/>
                    <a:pt x="24853" y="0"/>
                    <a:pt x="57015" y="0"/>
                  </a:cubicBezTo>
                  <a:cubicBezTo>
                    <a:pt x="74559" y="0"/>
                    <a:pt x="92102" y="8741"/>
                    <a:pt x="102335" y="21851"/>
                  </a:cubicBezTo>
                  <a:cubicBezTo>
                    <a:pt x="111107" y="18938"/>
                    <a:pt x="121341" y="17481"/>
                    <a:pt x="131574" y="17481"/>
                  </a:cubicBezTo>
                  <a:cubicBezTo>
                    <a:pt x="179818" y="17481"/>
                    <a:pt x="219290" y="55357"/>
                    <a:pt x="220752" y="103430"/>
                  </a:cubicBezTo>
                  <a:cubicBezTo>
                    <a:pt x="245605" y="115084"/>
                    <a:pt x="260224" y="138393"/>
                    <a:pt x="260224" y="166071"/>
                  </a:cubicBezTo>
                  <a:cubicBezTo>
                    <a:pt x="260224" y="170441"/>
                    <a:pt x="260224" y="176268"/>
                    <a:pt x="258763" y="180639"/>
                  </a:cubicBezTo>
                  <a:cubicBezTo>
                    <a:pt x="296773" y="189379"/>
                    <a:pt x="324550" y="224342"/>
                    <a:pt x="324550" y="263674"/>
                  </a:cubicBezTo>
                  <a:cubicBezTo>
                    <a:pt x="324550" y="294266"/>
                    <a:pt x="307006" y="323402"/>
                    <a:pt x="280692" y="337969"/>
                  </a:cubicBezTo>
                  <a:cubicBezTo>
                    <a:pt x="288001" y="349623"/>
                    <a:pt x="292387" y="362734"/>
                    <a:pt x="292387" y="377302"/>
                  </a:cubicBezTo>
                  <a:cubicBezTo>
                    <a:pt x="292387" y="413721"/>
                    <a:pt x="266072" y="444313"/>
                    <a:pt x="232448" y="451597"/>
                  </a:cubicBezTo>
                  <a:cubicBezTo>
                    <a:pt x="235372" y="458881"/>
                    <a:pt x="236834" y="466165"/>
                    <a:pt x="236834" y="474905"/>
                  </a:cubicBezTo>
                  <a:cubicBezTo>
                    <a:pt x="236834" y="514238"/>
                    <a:pt x="204671" y="546287"/>
                    <a:pt x="165199" y="546287"/>
                  </a:cubicBezTo>
                  <a:cubicBezTo>
                    <a:pt x="153503" y="546287"/>
                    <a:pt x="143270" y="543373"/>
                    <a:pt x="133036" y="539003"/>
                  </a:cubicBezTo>
                  <a:cubicBezTo>
                    <a:pt x="116955" y="557941"/>
                    <a:pt x="95026" y="571052"/>
                    <a:pt x="70173" y="571052"/>
                  </a:cubicBezTo>
                  <a:close/>
                  <a:moveTo>
                    <a:pt x="57015" y="27679"/>
                  </a:moveTo>
                  <a:cubicBezTo>
                    <a:pt x="40934" y="27679"/>
                    <a:pt x="27777" y="40789"/>
                    <a:pt x="27777" y="56814"/>
                  </a:cubicBezTo>
                  <a:lnTo>
                    <a:pt x="27777" y="501127"/>
                  </a:lnTo>
                  <a:cubicBezTo>
                    <a:pt x="27777" y="524435"/>
                    <a:pt x="46782" y="543373"/>
                    <a:pt x="70173" y="543373"/>
                  </a:cubicBezTo>
                  <a:cubicBezTo>
                    <a:pt x="89178" y="543373"/>
                    <a:pt x="105259" y="531719"/>
                    <a:pt x="111107" y="514238"/>
                  </a:cubicBezTo>
                  <a:cubicBezTo>
                    <a:pt x="112569" y="509867"/>
                    <a:pt x="115493" y="506954"/>
                    <a:pt x="119879" y="505497"/>
                  </a:cubicBezTo>
                  <a:cubicBezTo>
                    <a:pt x="124265" y="504040"/>
                    <a:pt x="128650" y="505497"/>
                    <a:pt x="131574" y="508411"/>
                  </a:cubicBezTo>
                  <a:cubicBezTo>
                    <a:pt x="137422" y="512781"/>
                    <a:pt x="147655" y="520065"/>
                    <a:pt x="160813" y="520065"/>
                  </a:cubicBezTo>
                  <a:cubicBezTo>
                    <a:pt x="185666" y="520065"/>
                    <a:pt x="206133" y="499670"/>
                    <a:pt x="206133" y="474905"/>
                  </a:cubicBezTo>
                  <a:cubicBezTo>
                    <a:pt x="206133" y="464708"/>
                    <a:pt x="203209" y="455967"/>
                    <a:pt x="195899" y="447227"/>
                  </a:cubicBezTo>
                  <a:cubicBezTo>
                    <a:pt x="192975" y="442856"/>
                    <a:pt x="191514" y="437029"/>
                    <a:pt x="194437" y="432659"/>
                  </a:cubicBezTo>
                  <a:cubicBezTo>
                    <a:pt x="197361" y="428289"/>
                    <a:pt x="201747" y="425375"/>
                    <a:pt x="207595" y="425375"/>
                  </a:cubicBezTo>
                  <a:lnTo>
                    <a:pt x="210519" y="425375"/>
                  </a:lnTo>
                  <a:cubicBezTo>
                    <a:pt x="211981" y="425375"/>
                    <a:pt x="211981" y="425375"/>
                    <a:pt x="213443" y="425375"/>
                  </a:cubicBezTo>
                  <a:cubicBezTo>
                    <a:pt x="239757" y="425375"/>
                    <a:pt x="261686" y="403524"/>
                    <a:pt x="261686" y="377302"/>
                  </a:cubicBezTo>
                  <a:cubicBezTo>
                    <a:pt x="261686" y="364191"/>
                    <a:pt x="255839" y="351080"/>
                    <a:pt x="247067" y="342340"/>
                  </a:cubicBezTo>
                  <a:cubicBezTo>
                    <a:pt x="244143" y="339426"/>
                    <a:pt x="242681" y="333599"/>
                    <a:pt x="242681" y="329229"/>
                  </a:cubicBezTo>
                  <a:cubicBezTo>
                    <a:pt x="244143" y="324858"/>
                    <a:pt x="247067" y="320488"/>
                    <a:pt x="251453" y="319031"/>
                  </a:cubicBezTo>
                  <a:cubicBezTo>
                    <a:pt x="276306" y="311748"/>
                    <a:pt x="293849" y="288439"/>
                    <a:pt x="293849" y="263674"/>
                  </a:cubicBezTo>
                  <a:cubicBezTo>
                    <a:pt x="293849" y="231626"/>
                    <a:pt x="267534" y="205404"/>
                    <a:pt x="236834" y="205404"/>
                  </a:cubicBezTo>
                  <a:cubicBezTo>
                    <a:pt x="232448" y="205404"/>
                    <a:pt x="228062" y="202490"/>
                    <a:pt x="225138" y="199577"/>
                  </a:cubicBezTo>
                  <a:cubicBezTo>
                    <a:pt x="222214" y="195206"/>
                    <a:pt x="222214" y="190836"/>
                    <a:pt x="225138" y="186466"/>
                  </a:cubicBezTo>
                  <a:cubicBezTo>
                    <a:pt x="228062" y="180639"/>
                    <a:pt x="229524" y="173355"/>
                    <a:pt x="229524" y="167528"/>
                  </a:cubicBezTo>
                  <a:cubicBezTo>
                    <a:pt x="229524" y="148590"/>
                    <a:pt x="217828" y="132566"/>
                    <a:pt x="198823" y="126738"/>
                  </a:cubicBezTo>
                  <a:cubicBezTo>
                    <a:pt x="192975" y="125282"/>
                    <a:pt x="188590" y="119455"/>
                    <a:pt x="188590" y="112171"/>
                  </a:cubicBezTo>
                  <a:cubicBezTo>
                    <a:pt x="188590" y="110714"/>
                    <a:pt x="188590" y="110714"/>
                    <a:pt x="188590" y="109257"/>
                  </a:cubicBezTo>
                  <a:cubicBezTo>
                    <a:pt x="188590" y="107801"/>
                    <a:pt x="188590" y="107801"/>
                    <a:pt x="188590" y="106344"/>
                  </a:cubicBezTo>
                  <a:cubicBezTo>
                    <a:pt x="188590" y="72838"/>
                    <a:pt x="160813" y="45160"/>
                    <a:pt x="127188" y="45160"/>
                  </a:cubicBezTo>
                  <a:cubicBezTo>
                    <a:pt x="118417" y="45160"/>
                    <a:pt x="108183" y="48073"/>
                    <a:pt x="99412" y="52444"/>
                  </a:cubicBezTo>
                  <a:cubicBezTo>
                    <a:pt x="96488" y="53900"/>
                    <a:pt x="92102" y="53900"/>
                    <a:pt x="89178" y="52444"/>
                  </a:cubicBezTo>
                  <a:cubicBezTo>
                    <a:pt x="86254" y="50987"/>
                    <a:pt x="83330" y="48073"/>
                    <a:pt x="81868" y="45160"/>
                  </a:cubicBezTo>
                  <a:cubicBezTo>
                    <a:pt x="78944" y="34962"/>
                    <a:pt x="68711" y="27679"/>
                    <a:pt x="57015" y="27679"/>
                  </a:cubicBezTo>
                  <a:close/>
                </a:path>
              </a:pathLst>
            </a:custGeom>
            <a:grpFill/>
            <a:ln w="14507" cap="flat">
              <a:noFill/>
              <a:prstDash val="solid"/>
              <a:miter/>
            </a:ln>
          </p:spPr>
          <p:txBody>
            <a:bodyPr rtlCol="0" anchor="ctr"/>
            <a:lstStyle/>
            <a:p>
              <a:endParaRPr lang="en-IL"/>
            </a:p>
          </p:txBody>
        </p:sp>
        <p:sp>
          <p:nvSpPr>
            <p:cNvPr id="188" name="Freeform 187">
              <a:extLst>
                <a:ext uri="{FF2B5EF4-FFF2-40B4-BE49-F238E27FC236}">
                  <a16:creationId xmlns:a16="http://schemas.microsoft.com/office/drawing/2014/main" id="{358C4ABA-83FC-1341-9534-BC6B6DBD3F51}"/>
                </a:ext>
              </a:extLst>
            </p:cNvPr>
            <p:cNvSpPr/>
            <p:nvPr/>
          </p:nvSpPr>
          <p:spPr>
            <a:xfrm>
              <a:off x="1255743" y="4470249"/>
              <a:ext cx="89403" cy="80122"/>
            </a:xfrm>
            <a:custGeom>
              <a:avLst/>
              <a:gdLst>
                <a:gd name="connsiteX0" fmla="*/ 13383 w 89403"/>
                <a:gd name="connsiteY0" fmla="*/ 80122 h 80122"/>
                <a:gd name="connsiteX1" fmla="*/ 226 w 89403"/>
                <a:gd name="connsiteY1" fmla="*/ 68468 h 80122"/>
                <a:gd name="connsiteX2" fmla="*/ 11921 w 89403"/>
                <a:gd name="connsiteY2" fmla="*/ 52444 h 80122"/>
                <a:gd name="connsiteX3" fmla="*/ 61627 w 89403"/>
                <a:gd name="connsiteY3" fmla="*/ 11654 h 80122"/>
                <a:gd name="connsiteX4" fmla="*/ 77708 w 89403"/>
                <a:gd name="connsiteY4" fmla="*/ 0 h 80122"/>
                <a:gd name="connsiteX5" fmla="*/ 89404 w 89403"/>
                <a:gd name="connsiteY5" fmla="*/ 16024 h 80122"/>
                <a:gd name="connsiteX6" fmla="*/ 17769 w 89403"/>
                <a:gd name="connsiteY6" fmla="*/ 78665 h 80122"/>
                <a:gd name="connsiteX7" fmla="*/ 13383 w 89403"/>
                <a:gd name="connsiteY7" fmla="*/ 80122 h 8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03" h="80122">
                  <a:moveTo>
                    <a:pt x="13383" y="80122"/>
                  </a:moveTo>
                  <a:cubicBezTo>
                    <a:pt x="7535" y="80122"/>
                    <a:pt x="1687" y="75752"/>
                    <a:pt x="226" y="68468"/>
                  </a:cubicBezTo>
                  <a:cubicBezTo>
                    <a:pt x="-1236" y="61184"/>
                    <a:pt x="4611" y="53900"/>
                    <a:pt x="11921" y="52444"/>
                  </a:cubicBezTo>
                  <a:cubicBezTo>
                    <a:pt x="55779" y="45160"/>
                    <a:pt x="61627" y="11654"/>
                    <a:pt x="61627" y="11654"/>
                  </a:cubicBezTo>
                  <a:cubicBezTo>
                    <a:pt x="63089" y="4370"/>
                    <a:pt x="70398" y="0"/>
                    <a:pt x="77708" y="0"/>
                  </a:cubicBezTo>
                  <a:cubicBezTo>
                    <a:pt x="85018" y="1457"/>
                    <a:pt x="89404" y="8741"/>
                    <a:pt x="89404" y="16024"/>
                  </a:cubicBezTo>
                  <a:cubicBezTo>
                    <a:pt x="89404" y="17481"/>
                    <a:pt x="80632" y="68468"/>
                    <a:pt x="17769" y="78665"/>
                  </a:cubicBezTo>
                  <a:cubicBezTo>
                    <a:pt x="14845" y="80122"/>
                    <a:pt x="14845" y="80122"/>
                    <a:pt x="13383" y="80122"/>
                  </a:cubicBezTo>
                  <a:close/>
                </a:path>
              </a:pathLst>
            </a:custGeom>
            <a:grpFill/>
            <a:ln w="14507" cap="flat">
              <a:noFill/>
              <a:prstDash val="solid"/>
              <a:miter/>
            </a:ln>
          </p:spPr>
          <p:txBody>
            <a:bodyPr rtlCol="0" anchor="ctr"/>
            <a:lstStyle/>
            <a:p>
              <a:endParaRPr lang="en-IL"/>
            </a:p>
          </p:txBody>
        </p:sp>
        <p:sp>
          <p:nvSpPr>
            <p:cNvPr id="189" name="Freeform 188">
              <a:extLst>
                <a:ext uri="{FF2B5EF4-FFF2-40B4-BE49-F238E27FC236}">
                  <a16:creationId xmlns:a16="http://schemas.microsoft.com/office/drawing/2014/main" id="{D4006B9A-0E12-7246-A3B8-AA6811B70515}"/>
                </a:ext>
              </a:extLst>
            </p:cNvPr>
            <p:cNvSpPr/>
            <p:nvPr/>
          </p:nvSpPr>
          <p:spPr>
            <a:xfrm>
              <a:off x="1286719" y="4551828"/>
              <a:ext cx="92051" cy="71381"/>
            </a:xfrm>
            <a:custGeom>
              <a:avLst/>
              <a:gdLst>
                <a:gd name="connsiteX0" fmla="*/ 13107 w 92051"/>
                <a:gd name="connsiteY0" fmla="*/ 71381 h 71381"/>
                <a:gd name="connsiteX1" fmla="*/ 7260 w 92051"/>
                <a:gd name="connsiteY1" fmla="*/ 69925 h 71381"/>
                <a:gd name="connsiteX2" fmla="*/ 1412 w 92051"/>
                <a:gd name="connsiteY2" fmla="*/ 52444 h 71381"/>
                <a:gd name="connsiteX3" fmla="*/ 78894 w 92051"/>
                <a:gd name="connsiteY3" fmla="*/ 0 h 71381"/>
                <a:gd name="connsiteX4" fmla="*/ 92052 w 92051"/>
                <a:gd name="connsiteY4" fmla="*/ 13111 h 71381"/>
                <a:gd name="connsiteX5" fmla="*/ 78894 w 92051"/>
                <a:gd name="connsiteY5" fmla="*/ 26222 h 71381"/>
                <a:gd name="connsiteX6" fmla="*/ 26265 w 92051"/>
                <a:gd name="connsiteY6" fmla="*/ 64098 h 71381"/>
                <a:gd name="connsiteX7" fmla="*/ 13107 w 92051"/>
                <a:gd name="connsiteY7" fmla="*/ 71381 h 7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51" h="71381">
                  <a:moveTo>
                    <a:pt x="13107" y="71381"/>
                  </a:moveTo>
                  <a:cubicBezTo>
                    <a:pt x="11645" y="71381"/>
                    <a:pt x="8722" y="71381"/>
                    <a:pt x="7260" y="69925"/>
                  </a:cubicBezTo>
                  <a:cubicBezTo>
                    <a:pt x="-50" y="67011"/>
                    <a:pt x="-1512" y="58271"/>
                    <a:pt x="1412" y="52444"/>
                  </a:cubicBezTo>
                  <a:cubicBezTo>
                    <a:pt x="27727" y="0"/>
                    <a:pt x="75971" y="0"/>
                    <a:pt x="78894" y="0"/>
                  </a:cubicBezTo>
                  <a:cubicBezTo>
                    <a:pt x="86204" y="0"/>
                    <a:pt x="92052" y="5827"/>
                    <a:pt x="92052" y="13111"/>
                  </a:cubicBezTo>
                  <a:cubicBezTo>
                    <a:pt x="92052" y="20395"/>
                    <a:pt x="86204" y="26222"/>
                    <a:pt x="78894" y="26222"/>
                  </a:cubicBezTo>
                  <a:cubicBezTo>
                    <a:pt x="77433" y="26222"/>
                    <a:pt x="45270" y="27679"/>
                    <a:pt x="26265" y="64098"/>
                  </a:cubicBezTo>
                  <a:cubicBezTo>
                    <a:pt x="23341" y="68468"/>
                    <a:pt x="18955" y="71381"/>
                    <a:pt x="13107" y="71381"/>
                  </a:cubicBezTo>
                  <a:close/>
                </a:path>
              </a:pathLst>
            </a:custGeom>
            <a:grpFill/>
            <a:ln w="14507" cap="flat">
              <a:noFill/>
              <a:prstDash val="solid"/>
              <a:miter/>
            </a:ln>
          </p:spPr>
          <p:txBody>
            <a:bodyPr rtlCol="0" anchor="ctr"/>
            <a:lstStyle/>
            <a:p>
              <a:endParaRPr lang="en-IL"/>
            </a:p>
          </p:txBody>
        </p:sp>
        <p:sp>
          <p:nvSpPr>
            <p:cNvPr id="190" name="Freeform 189">
              <a:extLst>
                <a:ext uri="{FF2B5EF4-FFF2-40B4-BE49-F238E27FC236}">
                  <a16:creationId xmlns:a16="http://schemas.microsoft.com/office/drawing/2014/main" id="{990F99AE-EFE5-AD4F-8628-7760B00BB89C}"/>
                </a:ext>
              </a:extLst>
            </p:cNvPr>
            <p:cNvSpPr/>
            <p:nvPr/>
          </p:nvSpPr>
          <p:spPr>
            <a:xfrm>
              <a:off x="1317743" y="4680395"/>
              <a:ext cx="78850" cy="38960"/>
            </a:xfrm>
            <a:custGeom>
              <a:avLst/>
              <a:gdLst>
                <a:gd name="connsiteX0" fmla="*/ 50794 w 78850"/>
                <a:gd name="connsiteY0" fmla="*/ 38960 h 38960"/>
                <a:gd name="connsiteX1" fmla="*/ 5474 w 78850"/>
                <a:gd name="connsiteY1" fmla="*/ 24393 h 38960"/>
                <a:gd name="connsiteX2" fmla="*/ 2550 w 78850"/>
                <a:gd name="connsiteY2" fmla="*/ 5455 h 38960"/>
                <a:gd name="connsiteX3" fmla="*/ 21555 w 78850"/>
                <a:gd name="connsiteY3" fmla="*/ 2541 h 38960"/>
                <a:gd name="connsiteX4" fmla="*/ 62489 w 78850"/>
                <a:gd name="connsiteY4" fmla="*/ 9825 h 38960"/>
                <a:gd name="connsiteX5" fmla="*/ 78571 w 78850"/>
                <a:gd name="connsiteY5" fmla="*/ 20022 h 38960"/>
                <a:gd name="connsiteX6" fmla="*/ 68337 w 78850"/>
                <a:gd name="connsiteY6" fmla="*/ 36047 h 38960"/>
                <a:gd name="connsiteX7" fmla="*/ 50794 w 78850"/>
                <a:gd name="connsiteY7" fmla="*/ 38960 h 3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850" h="38960">
                  <a:moveTo>
                    <a:pt x="50794" y="38960"/>
                  </a:moveTo>
                  <a:cubicBezTo>
                    <a:pt x="37637" y="38960"/>
                    <a:pt x="20093" y="36047"/>
                    <a:pt x="5474" y="24393"/>
                  </a:cubicBezTo>
                  <a:cubicBezTo>
                    <a:pt x="-374" y="20022"/>
                    <a:pt x="-1836" y="11282"/>
                    <a:pt x="2550" y="5455"/>
                  </a:cubicBezTo>
                  <a:cubicBezTo>
                    <a:pt x="6936" y="-372"/>
                    <a:pt x="15708" y="-1829"/>
                    <a:pt x="21555" y="2541"/>
                  </a:cubicBezTo>
                  <a:cubicBezTo>
                    <a:pt x="37637" y="15652"/>
                    <a:pt x="62489" y="9825"/>
                    <a:pt x="62489" y="9825"/>
                  </a:cubicBezTo>
                  <a:cubicBezTo>
                    <a:pt x="69799" y="8368"/>
                    <a:pt x="77109" y="12738"/>
                    <a:pt x="78571" y="20022"/>
                  </a:cubicBezTo>
                  <a:cubicBezTo>
                    <a:pt x="80033" y="27306"/>
                    <a:pt x="75647" y="34590"/>
                    <a:pt x="68337" y="36047"/>
                  </a:cubicBezTo>
                  <a:cubicBezTo>
                    <a:pt x="66875" y="37503"/>
                    <a:pt x="61028" y="38960"/>
                    <a:pt x="50794" y="38960"/>
                  </a:cubicBezTo>
                  <a:close/>
                </a:path>
              </a:pathLst>
            </a:custGeom>
            <a:grpFill/>
            <a:ln w="14507" cap="flat">
              <a:noFill/>
              <a:prstDash val="solid"/>
              <a:miter/>
            </a:ln>
          </p:spPr>
          <p:txBody>
            <a:bodyPr rtlCol="0" anchor="ctr"/>
            <a:lstStyle/>
            <a:p>
              <a:endParaRPr lang="en-IL"/>
            </a:p>
          </p:txBody>
        </p:sp>
        <p:sp>
          <p:nvSpPr>
            <p:cNvPr id="191" name="Freeform 190">
              <a:extLst>
                <a:ext uri="{FF2B5EF4-FFF2-40B4-BE49-F238E27FC236}">
                  <a16:creationId xmlns:a16="http://schemas.microsoft.com/office/drawing/2014/main" id="{07FEDBAE-7271-5249-A671-B14B09EC4C9E}"/>
                </a:ext>
              </a:extLst>
            </p:cNvPr>
            <p:cNvSpPr/>
            <p:nvPr/>
          </p:nvSpPr>
          <p:spPr>
            <a:xfrm>
              <a:off x="1177398" y="4553657"/>
              <a:ext cx="74410" cy="50614"/>
            </a:xfrm>
            <a:custGeom>
              <a:avLst/>
              <a:gdLst>
                <a:gd name="connsiteX0" fmla="*/ 58104 w 74410"/>
                <a:gd name="connsiteY0" fmla="*/ 50614 h 50614"/>
                <a:gd name="connsiteX1" fmla="*/ 2550 w 74410"/>
                <a:gd name="connsiteY1" fmla="*/ 21479 h 50614"/>
                <a:gd name="connsiteX2" fmla="*/ 5474 w 74410"/>
                <a:gd name="connsiteY2" fmla="*/ 2541 h 50614"/>
                <a:gd name="connsiteX3" fmla="*/ 24479 w 74410"/>
                <a:gd name="connsiteY3" fmla="*/ 5455 h 50614"/>
                <a:gd name="connsiteX4" fmla="*/ 59566 w 74410"/>
                <a:gd name="connsiteY4" fmla="*/ 22936 h 50614"/>
                <a:gd name="connsiteX5" fmla="*/ 74185 w 74410"/>
                <a:gd name="connsiteY5" fmla="*/ 34590 h 50614"/>
                <a:gd name="connsiteX6" fmla="*/ 62489 w 74410"/>
                <a:gd name="connsiteY6" fmla="*/ 49158 h 50614"/>
                <a:gd name="connsiteX7" fmla="*/ 58104 w 74410"/>
                <a:gd name="connsiteY7" fmla="*/ 50614 h 5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410" h="50614">
                  <a:moveTo>
                    <a:pt x="58104" y="50614"/>
                  </a:moveTo>
                  <a:cubicBezTo>
                    <a:pt x="47870" y="50614"/>
                    <a:pt x="21555" y="47701"/>
                    <a:pt x="2550" y="21479"/>
                  </a:cubicBezTo>
                  <a:cubicBezTo>
                    <a:pt x="-1836" y="15652"/>
                    <a:pt x="-374" y="6911"/>
                    <a:pt x="5474" y="2541"/>
                  </a:cubicBezTo>
                  <a:cubicBezTo>
                    <a:pt x="11322" y="-1829"/>
                    <a:pt x="20093" y="-372"/>
                    <a:pt x="24479" y="5455"/>
                  </a:cubicBezTo>
                  <a:cubicBezTo>
                    <a:pt x="39099" y="25849"/>
                    <a:pt x="59566" y="22936"/>
                    <a:pt x="59566" y="22936"/>
                  </a:cubicBezTo>
                  <a:cubicBezTo>
                    <a:pt x="66875" y="21479"/>
                    <a:pt x="74185" y="27306"/>
                    <a:pt x="74185" y="34590"/>
                  </a:cubicBezTo>
                  <a:cubicBezTo>
                    <a:pt x="75647" y="41874"/>
                    <a:pt x="69799" y="49158"/>
                    <a:pt x="62489" y="49158"/>
                  </a:cubicBezTo>
                  <a:cubicBezTo>
                    <a:pt x="62489" y="50614"/>
                    <a:pt x="61028" y="50614"/>
                    <a:pt x="58104" y="50614"/>
                  </a:cubicBezTo>
                  <a:close/>
                </a:path>
              </a:pathLst>
            </a:custGeom>
            <a:grpFill/>
            <a:ln w="14507" cap="flat">
              <a:noFill/>
              <a:prstDash val="solid"/>
              <a:miter/>
            </a:ln>
          </p:spPr>
          <p:txBody>
            <a:bodyPr rtlCol="0" anchor="ctr"/>
            <a:lstStyle/>
            <a:p>
              <a:endParaRPr lang="en-IL"/>
            </a:p>
          </p:txBody>
        </p:sp>
        <p:sp>
          <p:nvSpPr>
            <p:cNvPr id="192" name="Freeform 191">
              <a:extLst>
                <a:ext uri="{FF2B5EF4-FFF2-40B4-BE49-F238E27FC236}">
                  <a16:creationId xmlns:a16="http://schemas.microsoft.com/office/drawing/2014/main" id="{D8E134F4-98D9-764F-A03F-1871B3F7A5C1}"/>
                </a:ext>
              </a:extLst>
            </p:cNvPr>
            <p:cNvSpPr/>
            <p:nvPr/>
          </p:nvSpPr>
          <p:spPr>
            <a:xfrm>
              <a:off x="1217678" y="4632263"/>
              <a:ext cx="69449" cy="94375"/>
            </a:xfrm>
            <a:custGeom>
              <a:avLst/>
              <a:gdLst>
                <a:gd name="connsiteX0" fmla="*/ 13438 w 69449"/>
                <a:gd name="connsiteY0" fmla="*/ 94376 h 94375"/>
                <a:gd name="connsiteX1" fmla="*/ 280 w 69449"/>
                <a:gd name="connsiteY1" fmla="*/ 84179 h 94375"/>
                <a:gd name="connsiteX2" fmla="*/ 10514 w 69449"/>
                <a:gd name="connsiteY2" fmla="*/ 68154 h 94375"/>
                <a:gd name="connsiteX3" fmla="*/ 41214 w 69449"/>
                <a:gd name="connsiteY3" fmla="*/ 47759 h 94375"/>
                <a:gd name="connsiteX4" fmla="*/ 39752 w 69449"/>
                <a:gd name="connsiteY4" fmla="*/ 18624 h 94375"/>
                <a:gd name="connsiteX5" fmla="*/ 45600 w 69449"/>
                <a:gd name="connsiteY5" fmla="*/ 1143 h 94375"/>
                <a:gd name="connsiteX6" fmla="*/ 63143 w 69449"/>
                <a:gd name="connsiteY6" fmla="*/ 6970 h 94375"/>
                <a:gd name="connsiteX7" fmla="*/ 64605 w 69449"/>
                <a:gd name="connsiteY7" fmla="*/ 59414 h 94375"/>
                <a:gd name="connsiteX8" fmla="*/ 16361 w 69449"/>
                <a:gd name="connsiteY8" fmla="*/ 94376 h 94375"/>
                <a:gd name="connsiteX9" fmla="*/ 13438 w 69449"/>
                <a:gd name="connsiteY9" fmla="*/ 94376 h 9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449" h="94375">
                  <a:moveTo>
                    <a:pt x="13438" y="94376"/>
                  </a:moveTo>
                  <a:cubicBezTo>
                    <a:pt x="7590" y="94376"/>
                    <a:pt x="1742" y="90006"/>
                    <a:pt x="280" y="84179"/>
                  </a:cubicBezTo>
                  <a:cubicBezTo>
                    <a:pt x="-1182" y="76895"/>
                    <a:pt x="3204" y="69611"/>
                    <a:pt x="10514" y="68154"/>
                  </a:cubicBezTo>
                  <a:cubicBezTo>
                    <a:pt x="26595" y="63784"/>
                    <a:pt x="36828" y="57957"/>
                    <a:pt x="41214" y="47759"/>
                  </a:cubicBezTo>
                  <a:cubicBezTo>
                    <a:pt x="47062" y="34649"/>
                    <a:pt x="39752" y="18624"/>
                    <a:pt x="39752" y="18624"/>
                  </a:cubicBezTo>
                  <a:cubicBezTo>
                    <a:pt x="36828" y="11340"/>
                    <a:pt x="39752" y="4057"/>
                    <a:pt x="45600" y="1143"/>
                  </a:cubicBezTo>
                  <a:cubicBezTo>
                    <a:pt x="52910" y="-1771"/>
                    <a:pt x="60219" y="1143"/>
                    <a:pt x="63143" y="6970"/>
                  </a:cubicBezTo>
                  <a:cubicBezTo>
                    <a:pt x="63143" y="8427"/>
                    <a:pt x="76301" y="34649"/>
                    <a:pt x="64605" y="59414"/>
                  </a:cubicBezTo>
                  <a:cubicBezTo>
                    <a:pt x="57296" y="76895"/>
                    <a:pt x="41214" y="87092"/>
                    <a:pt x="16361" y="94376"/>
                  </a:cubicBezTo>
                  <a:cubicBezTo>
                    <a:pt x="16361" y="94376"/>
                    <a:pt x="14899" y="94376"/>
                    <a:pt x="13438" y="94376"/>
                  </a:cubicBezTo>
                  <a:close/>
                </a:path>
              </a:pathLst>
            </a:custGeom>
            <a:grpFill/>
            <a:ln w="14507" cap="flat">
              <a:noFill/>
              <a:prstDash val="solid"/>
              <a:miter/>
            </a:ln>
          </p:spPr>
          <p:txBody>
            <a:bodyPr rtlCol="0" anchor="ctr"/>
            <a:lstStyle/>
            <a:p>
              <a:endParaRPr lang="en-IL"/>
            </a:p>
          </p:txBody>
        </p:sp>
        <p:sp>
          <p:nvSpPr>
            <p:cNvPr id="193" name="Freeform 192">
              <a:extLst>
                <a:ext uri="{FF2B5EF4-FFF2-40B4-BE49-F238E27FC236}">
                  <a16:creationId xmlns:a16="http://schemas.microsoft.com/office/drawing/2014/main" id="{1B06E530-ED14-634C-BFBC-A2FF935D0C82}"/>
                </a:ext>
              </a:extLst>
            </p:cNvPr>
            <p:cNvSpPr/>
            <p:nvPr/>
          </p:nvSpPr>
          <p:spPr>
            <a:xfrm>
              <a:off x="1126668" y="4734733"/>
              <a:ext cx="101803" cy="61831"/>
            </a:xfrm>
            <a:custGeom>
              <a:avLst/>
              <a:gdLst>
                <a:gd name="connsiteX0" fmla="*/ 72285 w 101803"/>
                <a:gd name="connsiteY0" fmla="*/ 61832 h 61831"/>
                <a:gd name="connsiteX1" fmla="*/ 2112 w 101803"/>
                <a:gd name="connsiteY1" fmla="*/ 21042 h 61831"/>
                <a:gd name="connsiteX2" fmla="*/ 6498 w 101803"/>
                <a:gd name="connsiteY2" fmla="*/ 2104 h 61831"/>
                <a:gd name="connsiteX3" fmla="*/ 25503 w 101803"/>
                <a:gd name="connsiteY3" fmla="*/ 6475 h 61831"/>
                <a:gd name="connsiteX4" fmla="*/ 85442 w 101803"/>
                <a:gd name="connsiteY4" fmla="*/ 32696 h 61831"/>
                <a:gd name="connsiteX5" fmla="*/ 101523 w 101803"/>
                <a:gd name="connsiteY5" fmla="*/ 42894 h 61831"/>
                <a:gd name="connsiteX6" fmla="*/ 91290 w 101803"/>
                <a:gd name="connsiteY6" fmla="*/ 58918 h 61831"/>
                <a:gd name="connsiteX7" fmla="*/ 72285 w 101803"/>
                <a:gd name="connsiteY7" fmla="*/ 61832 h 6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803" h="61831">
                  <a:moveTo>
                    <a:pt x="72285" y="61832"/>
                  </a:moveTo>
                  <a:cubicBezTo>
                    <a:pt x="37198" y="61832"/>
                    <a:pt x="10883" y="37067"/>
                    <a:pt x="2112" y="21042"/>
                  </a:cubicBezTo>
                  <a:cubicBezTo>
                    <a:pt x="-2274" y="15215"/>
                    <a:pt x="650" y="6475"/>
                    <a:pt x="6498" y="2104"/>
                  </a:cubicBezTo>
                  <a:cubicBezTo>
                    <a:pt x="12345" y="-2266"/>
                    <a:pt x="21117" y="647"/>
                    <a:pt x="25503" y="6475"/>
                  </a:cubicBezTo>
                  <a:cubicBezTo>
                    <a:pt x="26965" y="7931"/>
                    <a:pt x="47432" y="41437"/>
                    <a:pt x="85442" y="32696"/>
                  </a:cubicBezTo>
                  <a:cubicBezTo>
                    <a:pt x="92752" y="31240"/>
                    <a:pt x="100061" y="35610"/>
                    <a:pt x="101523" y="42894"/>
                  </a:cubicBezTo>
                  <a:cubicBezTo>
                    <a:pt x="102985" y="50177"/>
                    <a:pt x="98599" y="57461"/>
                    <a:pt x="91290" y="58918"/>
                  </a:cubicBezTo>
                  <a:cubicBezTo>
                    <a:pt x="83980" y="61832"/>
                    <a:pt x="78132" y="61832"/>
                    <a:pt x="72285" y="61832"/>
                  </a:cubicBezTo>
                  <a:close/>
                </a:path>
              </a:pathLst>
            </a:custGeom>
            <a:grpFill/>
            <a:ln w="14507" cap="flat">
              <a:noFill/>
              <a:prstDash val="solid"/>
              <a:miter/>
            </a:ln>
          </p:spPr>
          <p:txBody>
            <a:bodyPr rtlCol="0" anchor="ctr"/>
            <a:lstStyle/>
            <a:p>
              <a:endParaRPr lang="en-IL"/>
            </a:p>
          </p:txBody>
        </p:sp>
        <p:sp>
          <p:nvSpPr>
            <p:cNvPr id="194" name="Freeform 193">
              <a:extLst>
                <a:ext uri="{FF2B5EF4-FFF2-40B4-BE49-F238E27FC236}">
                  <a16:creationId xmlns:a16="http://schemas.microsoft.com/office/drawing/2014/main" id="{D53B26F4-17B2-A444-AC2C-F35E3D167EBF}"/>
                </a:ext>
              </a:extLst>
            </p:cNvPr>
            <p:cNvSpPr/>
            <p:nvPr/>
          </p:nvSpPr>
          <p:spPr>
            <a:xfrm>
              <a:off x="1185795" y="4824243"/>
              <a:ext cx="76246" cy="78665"/>
            </a:xfrm>
            <a:custGeom>
              <a:avLst/>
              <a:gdLst>
                <a:gd name="connsiteX0" fmla="*/ 62863 w 76246"/>
                <a:gd name="connsiteY0" fmla="*/ 78665 h 78665"/>
                <a:gd name="connsiteX1" fmla="*/ 49706 w 76246"/>
                <a:gd name="connsiteY1" fmla="*/ 67011 h 78665"/>
                <a:gd name="connsiteX2" fmla="*/ 13157 w 76246"/>
                <a:gd name="connsiteY2" fmla="*/ 27678 h 78665"/>
                <a:gd name="connsiteX3" fmla="*/ 0 w 76246"/>
                <a:gd name="connsiteY3" fmla="*/ 13111 h 78665"/>
                <a:gd name="connsiteX4" fmla="*/ 14619 w 76246"/>
                <a:gd name="connsiteY4" fmla="*/ 0 h 78665"/>
                <a:gd name="connsiteX5" fmla="*/ 76021 w 76246"/>
                <a:gd name="connsiteY5" fmla="*/ 64098 h 78665"/>
                <a:gd name="connsiteX6" fmla="*/ 64325 w 76246"/>
                <a:gd name="connsiteY6" fmla="*/ 78665 h 78665"/>
                <a:gd name="connsiteX7" fmla="*/ 62863 w 76246"/>
                <a:gd name="connsiteY7" fmla="*/ 78665 h 7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46" h="78665">
                  <a:moveTo>
                    <a:pt x="62863" y="78665"/>
                  </a:moveTo>
                  <a:cubicBezTo>
                    <a:pt x="55554" y="78665"/>
                    <a:pt x="49706" y="74295"/>
                    <a:pt x="49706" y="67011"/>
                  </a:cubicBezTo>
                  <a:cubicBezTo>
                    <a:pt x="49706" y="65554"/>
                    <a:pt x="45320" y="29135"/>
                    <a:pt x="13157" y="27678"/>
                  </a:cubicBezTo>
                  <a:cubicBezTo>
                    <a:pt x="5848" y="27678"/>
                    <a:pt x="0" y="20395"/>
                    <a:pt x="0" y="13111"/>
                  </a:cubicBezTo>
                  <a:cubicBezTo>
                    <a:pt x="0" y="5827"/>
                    <a:pt x="7310" y="0"/>
                    <a:pt x="14619" y="0"/>
                  </a:cubicBezTo>
                  <a:cubicBezTo>
                    <a:pt x="57016" y="2914"/>
                    <a:pt x="73097" y="43703"/>
                    <a:pt x="76021" y="64098"/>
                  </a:cubicBezTo>
                  <a:cubicBezTo>
                    <a:pt x="77483" y="71381"/>
                    <a:pt x="71635" y="78665"/>
                    <a:pt x="64325" y="78665"/>
                  </a:cubicBezTo>
                  <a:cubicBezTo>
                    <a:pt x="64325" y="78665"/>
                    <a:pt x="64325" y="78665"/>
                    <a:pt x="62863" y="78665"/>
                  </a:cubicBezTo>
                  <a:close/>
                </a:path>
              </a:pathLst>
            </a:custGeom>
            <a:grpFill/>
            <a:ln w="14507" cap="flat">
              <a:noFill/>
              <a:prstDash val="solid"/>
              <a:miter/>
            </a:ln>
          </p:spPr>
          <p:txBody>
            <a:bodyPr rtlCol="0" anchor="ctr"/>
            <a:lstStyle/>
            <a:p>
              <a:endParaRPr lang="en-IL"/>
            </a:p>
          </p:txBody>
        </p:sp>
        <p:sp>
          <p:nvSpPr>
            <p:cNvPr id="195" name="Freeform 194">
              <a:extLst>
                <a:ext uri="{FF2B5EF4-FFF2-40B4-BE49-F238E27FC236}">
                  <a16:creationId xmlns:a16="http://schemas.microsoft.com/office/drawing/2014/main" id="{B498CF74-BE3F-1041-AFDC-88DC3CF04148}"/>
                </a:ext>
              </a:extLst>
            </p:cNvPr>
            <p:cNvSpPr/>
            <p:nvPr/>
          </p:nvSpPr>
          <p:spPr>
            <a:xfrm>
              <a:off x="1126171" y="4429773"/>
              <a:ext cx="99376" cy="59413"/>
            </a:xfrm>
            <a:custGeom>
              <a:avLst/>
              <a:gdLst>
                <a:gd name="connsiteX0" fmla="*/ 68396 w 99376"/>
                <a:gd name="connsiteY0" fmla="*/ 59414 h 59413"/>
                <a:gd name="connsiteX1" fmla="*/ 1147 w 99376"/>
                <a:gd name="connsiteY1" fmla="*/ 18624 h 59413"/>
                <a:gd name="connsiteX2" fmla="*/ 6995 w 99376"/>
                <a:gd name="connsiteY2" fmla="*/ 1143 h 59413"/>
                <a:gd name="connsiteX3" fmla="*/ 24538 w 99376"/>
                <a:gd name="connsiteY3" fmla="*/ 6970 h 59413"/>
                <a:gd name="connsiteX4" fmla="*/ 83015 w 99376"/>
                <a:gd name="connsiteY4" fmla="*/ 30278 h 59413"/>
                <a:gd name="connsiteX5" fmla="*/ 99097 w 99376"/>
                <a:gd name="connsiteY5" fmla="*/ 40476 h 59413"/>
                <a:gd name="connsiteX6" fmla="*/ 88863 w 99376"/>
                <a:gd name="connsiteY6" fmla="*/ 56500 h 59413"/>
                <a:gd name="connsiteX7" fmla="*/ 68396 w 99376"/>
                <a:gd name="connsiteY7" fmla="*/ 59414 h 5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376" h="59413">
                  <a:moveTo>
                    <a:pt x="68396" y="59414"/>
                  </a:moveTo>
                  <a:cubicBezTo>
                    <a:pt x="30386" y="59414"/>
                    <a:pt x="8457" y="34649"/>
                    <a:pt x="1147" y="18624"/>
                  </a:cubicBezTo>
                  <a:cubicBezTo>
                    <a:pt x="-1777" y="11340"/>
                    <a:pt x="1147" y="4057"/>
                    <a:pt x="6995" y="1143"/>
                  </a:cubicBezTo>
                  <a:cubicBezTo>
                    <a:pt x="14304" y="-1771"/>
                    <a:pt x="21614" y="1143"/>
                    <a:pt x="24538" y="6970"/>
                  </a:cubicBezTo>
                  <a:cubicBezTo>
                    <a:pt x="26000" y="9884"/>
                    <a:pt x="42081" y="40476"/>
                    <a:pt x="83015" y="30278"/>
                  </a:cubicBezTo>
                  <a:cubicBezTo>
                    <a:pt x="90325" y="28822"/>
                    <a:pt x="97635" y="33192"/>
                    <a:pt x="99097" y="40476"/>
                  </a:cubicBezTo>
                  <a:cubicBezTo>
                    <a:pt x="100559" y="47759"/>
                    <a:pt x="96173" y="55043"/>
                    <a:pt x="88863" y="56500"/>
                  </a:cubicBezTo>
                  <a:cubicBezTo>
                    <a:pt x="83015" y="59414"/>
                    <a:pt x="75706" y="59414"/>
                    <a:pt x="68396" y="59414"/>
                  </a:cubicBezTo>
                  <a:close/>
                </a:path>
              </a:pathLst>
            </a:custGeom>
            <a:grpFill/>
            <a:ln w="14507" cap="flat">
              <a:noFill/>
              <a:prstDash val="solid"/>
              <a:miter/>
            </a:ln>
          </p:spPr>
          <p:txBody>
            <a:bodyPr rtlCol="0" anchor="ctr"/>
            <a:lstStyle/>
            <a:p>
              <a:endParaRPr lang="en-IL"/>
            </a:p>
          </p:txBody>
        </p:sp>
        <p:sp>
          <p:nvSpPr>
            <p:cNvPr id="196" name="Freeform 195">
              <a:extLst>
                <a:ext uri="{FF2B5EF4-FFF2-40B4-BE49-F238E27FC236}">
                  <a16:creationId xmlns:a16="http://schemas.microsoft.com/office/drawing/2014/main" id="{BC805BAE-38A3-954C-852A-118111D6F8B0}"/>
                </a:ext>
              </a:extLst>
            </p:cNvPr>
            <p:cNvSpPr/>
            <p:nvPr/>
          </p:nvSpPr>
          <p:spPr>
            <a:xfrm>
              <a:off x="1251897" y="4750261"/>
              <a:ext cx="94710" cy="73981"/>
            </a:xfrm>
            <a:custGeom>
              <a:avLst/>
              <a:gdLst>
                <a:gd name="connsiteX0" fmla="*/ 81554 w 94710"/>
                <a:gd name="connsiteY0" fmla="*/ 73981 h 73981"/>
                <a:gd name="connsiteX1" fmla="*/ 4071 w 94710"/>
                <a:gd name="connsiteY1" fmla="*/ 25908 h 73981"/>
                <a:gd name="connsiteX2" fmla="*/ 1147 w 94710"/>
                <a:gd name="connsiteY2" fmla="*/ 18624 h 73981"/>
                <a:gd name="connsiteX3" fmla="*/ 6995 w 94710"/>
                <a:gd name="connsiteY3" fmla="*/ 1143 h 73981"/>
                <a:gd name="connsiteX4" fmla="*/ 24538 w 94710"/>
                <a:gd name="connsiteY4" fmla="*/ 6970 h 73981"/>
                <a:gd name="connsiteX5" fmla="*/ 27462 w 94710"/>
                <a:gd name="connsiteY5" fmla="*/ 14254 h 73981"/>
                <a:gd name="connsiteX6" fmla="*/ 81554 w 94710"/>
                <a:gd name="connsiteY6" fmla="*/ 47759 h 73981"/>
                <a:gd name="connsiteX7" fmla="*/ 94711 w 94710"/>
                <a:gd name="connsiteY7" fmla="*/ 60870 h 73981"/>
                <a:gd name="connsiteX8" fmla="*/ 81554 w 94710"/>
                <a:gd name="connsiteY8" fmla="*/ 73981 h 7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10" h="73981">
                  <a:moveTo>
                    <a:pt x="81554" y="73981"/>
                  </a:moveTo>
                  <a:cubicBezTo>
                    <a:pt x="47929" y="73981"/>
                    <a:pt x="18690" y="55043"/>
                    <a:pt x="4071" y="25908"/>
                  </a:cubicBezTo>
                  <a:lnTo>
                    <a:pt x="1147" y="18624"/>
                  </a:lnTo>
                  <a:cubicBezTo>
                    <a:pt x="-1777" y="11340"/>
                    <a:pt x="1147" y="4057"/>
                    <a:pt x="6995" y="1143"/>
                  </a:cubicBezTo>
                  <a:cubicBezTo>
                    <a:pt x="14304" y="-1771"/>
                    <a:pt x="21614" y="1143"/>
                    <a:pt x="24538" y="6970"/>
                  </a:cubicBezTo>
                  <a:lnTo>
                    <a:pt x="27462" y="14254"/>
                  </a:lnTo>
                  <a:cubicBezTo>
                    <a:pt x="37695" y="34649"/>
                    <a:pt x="58163" y="47759"/>
                    <a:pt x="81554" y="47759"/>
                  </a:cubicBezTo>
                  <a:cubicBezTo>
                    <a:pt x="88863" y="47759"/>
                    <a:pt x="94711" y="53586"/>
                    <a:pt x="94711" y="60870"/>
                  </a:cubicBezTo>
                  <a:cubicBezTo>
                    <a:pt x="94711" y="66697"/>
                    <a:pt x="88863" y="73981"/>
                    <a:pt x="81554" y="73981"/>
                  </a:cubicBezTo>
                  <a:close/>
                </a:path>
              </a:pathLst>
            </a:custGeom>
            <a:grpFill/>
            <a:ln w="14507" cap="flat">
              <a:noFill/>
              <a:prstDash val="solid"/>
              <a:miter/>
            </a:ln>
          </p:spPr>
          <p:txBody>
            <a:bodyPr rtlCol="0" anchor="ctr"/>
            <a:lstStyle/>
            <a:p>
              <a:endParaRPr lang="en-IL"/>
            </a:p>
          </p:txBody>
        </p:sp>
      </p:grpSp>
      <p:sp>
        <p:nvSpPr>
          <p:cNvPr id="198" name="Rounded Rectangle 197">
            <a:extLst>
              <a:ext uri="{FF2B5EF4-FFF2-40B4-BE49-F238E27FC236}">
                <a16:creationId xmlns:a16="http://schemas.microsoft.com/office/drawing/2014/main" id="{C041525D-CE07-F74F-8191-8CBCC4BBA81B}"/>
              </a:ext>
            </a:extLst>
          </p:cNvPr>
          <p:cNvSpPr/>
          <p:nvPr/>
        </p:nvSpPr>
        <p:spPr>
          <a:xfrm>
            <a:off x="2886636" y="4606836"/>
            <a:ext cx="6329081" cy="661852"/>
          </a:xfrm>
          <a:prstGeom prst="roundRect">
            <a:avLst>
              <a:gd name="adj" fmla="val 50000"/>
            </a:avLst>
          </a:prstGeom>
          <a:solidFill>
            <a:schemeClr val="accent2"/>
          </a:solidFill>
          <a:ln w="222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400" dirty="0">
                <a:solidFill>
                  <a:schemeClr val="bg1"/>
                </a:solidFill>
                <a:latin typeface="Heebo" pitchFamily="2" charset="-79"/>
                <a:cs typeface="Heebo" pitchFamily="2" charset="-79"/>
              </a:rPr>
              <a:t>Unaddressed “Small Cavity” Procedures*</a:t>
            </a:r>
          </a:p>
        </p:txBody>
      </p:sp>
      <p:sp>
        <p:nvSpPr>
          <p:cNvPr id="200" name="TextBox 199">
            <a:extLst>
              <a:ext uri="{FF2B5EF4-FFF2-40B4-BE49-F238E27FC236}">
                <a16:creationId xmlns:a16="http://schemas.microsoft.com/office/drawing/2014/main" id="{21E38F7A-F0D3-3D4D-8182-3E77EF728888}"/>
              </a:ext>
            </a:extLst>
          </p:cNvPr>
          <p:cNvSpPr txBox="1"/>
          <p:nvPr/>
        </p:nvSpPr>
        <p:spPr>
          <a:xfrm>
            <a:off x="3005422" y="3702444"/>
            <a:ext cx="2203076" cy="738664"/>
          </a:xfrm>
          <a:prstGeom prst="rect">
            <a:avLst/>
          </a:prstGeom>
          <a:noFill/>
        </p:spPr>
        <p:txBody>
          <a:bodyPr wrap="square">
            <a:spAutoFit/>
          </a:bodyPr>
          <a:lstStyle>
            <a:defPPr>
              <a:defRPr lang="en-IL"/>
            </a:defPPr>
            <a:lvl1pPr algn="ctr">
              <a:defRPr sz="500">
                <a:solidFill>
                  <a:schemeClr val="tx1">
                    <a:lumMod val="65000"/>
                    <a:lumOff val="35000"/>
                  </a:schemeClr>
                </a:solidFill>
                <a:latin typeface="Heebo" pitchFamily="2" charset="-79"/>
                <a:cs typeface="Heebo" pitchFamily="2" charset="-79"/>
              </a:defRPr>
            </a:lvl1pPr>
          </a:lstStyle>
          <a:p>
            <a:r>
              <a:rPr lang="en-US" sz="1400" dirty="0"/>
              <a:t>Spinal Fusion</a:t>
            </a:r>
          </a:p>
          <a:p>
            <a:r>
              <a:rPr lang="en-US" sz="1400" dirty="0"/>
              <a:t>Lumbar Decompression</a:t>
            </a:r>
          </a:p>
          <a:p>
            <a:r>
              <a:rPr lang="en-US" sz="1400" dirty="0"/>
              <a:t>Tumors</a:t>
            </a:r>
            <a:endParaRPr lang="en-IL" sz="1400" dirty="0"/>
          </a:p>
        </p:txBody>
      </p:sp>
      <p:sp>
        <p:nvSpPr>
          <p:cNvPr id="201" name="TextBox 200">
            <a:extLst>
              <a:ext uri="{FF2B5EF4-FFF2-40B4-BE49-F238E27FC236}">
                <a16:creationId xmlns:a16="http://schemas.microsoft.com/office/drawing/2014/main" id="{98A7578C-5F65-A548-AD35-E7D04716D47F}"/>
              </a:ext>
            </a:extLst>
          </p:cNvPr>
          <p:cNvSpPr txBox="1"/>
          <p:nvPr/>
        </p:nvSpPr>
        <p:spPr>
          <a:xfrm>
            <a:off x="5068733" y="3026345"/>
            <a:ext cx="2195511" cy="646331"/>
          </a:xfrm>
          <a:prstGeom prst="rect">
            <a:avLst/>
          </a:prstGeom>
          <a:noFill/>
        </p:spPr>
        <p:txBody>
          <a:bodyPr wrap="square">
            <a:spAutoFit/>
          </a:bodyPr>
          <a:lstStyle>
            <a:defPPr>
              <a:defRPr lang="en-IL"/>
            </a:defPPr>
            <a:lvl1pPr algn="ctr">
              <a:tabLst>
                <a:tab pos="709613" algn="r"/>
              </a:tabLst>
              <a:defRPr>
                <a:solidFill>
                  <a:schemeClr val="accent2"/>
                </a:solidFill>
                <a:latin typeface="Heebo Medium" pitchFamily="2" charset="-79"/>
                <a:cs typeface="Heebo Medium" pitchFamily="2" charset="-79"/>
              </a:defRPr>
            </a:lvl1pPr>
          </a:lstStyle>
          <a:p>
            <a:r>
              <a:rPr lang="en-US" dirty="0">
                <a:solidFill>
                  <a:srgbClr val="00B0F0"/>
                </a:solidFill>
              </a:rPr>
              <a:t>Head &amp; Neck </a:t>
            </a:r>
            <a:br>
              <a:rPr lang="en-US" dirty="0"/>
            </a:br>
            <a:r>
              <a:rPr lang="en-US" dirty="0">
                <a:solidFill>
                  <a:schemeClr val="tx1"/>
                </a:solidFill>
              </a:rPr>
              <a:t>570,000</a:t>
            </a:r>
          </a:p>
        </p:txBody>
      </p:sp>
      <p:sp>
        <p:nvSpPr>
          <p:cNvPr id="202" name="TextBox 201">
            <a:extLst>
              <a:ext uri="{FF2B5EF4-FFF2-40B4-BE49-F238E27FC236}">
                <a16:creationId xmlns:a16="http://schemas.microsoft.com/office/drawing/2014/main" id="{A7BE4E49-903C-8F4E-8D00-522129315F01}"/>
              </a:ext>
            </a:extLst>
          </p:cNvPr>
          <p:cNvSpPr txBox="1"/>
          <p:nvPr/>
        </p:nvSpPr>
        <p:spPr>
          <a:xfrm>
            <a:off x="5335573" y="3709830"/>
            <a:ext cx="1661829" cy="523220"/>
          </a:xfrm>
          <a:prstGeom prst="rect">
            <a:avLst/>
          </a:prstGeom>
          <a:noFill/>
        </p:spPr>
        <p:txBody>
          <a:bodyPr wrap="square">
            <a:spAutoFit/>
          </a:bodyPr>
          <a:lstStyle>
            <a:defPPr>
              <a:defRPr lang="en-IL"/>
            </a:defPPr>
            <a:lvl1pPr algn="ctr">
              <a:defRPr sz="500">
                <a:solidFill>
                  <a:schemeClr val="tx1">
                    <a:lumMod val="65000"/>
                    <a:lumOff val="35000"/>
                  </a:schemeClr>
                </a:solidFill>
                <a:latin typeface="Heebo" pitchFamily="2" charset="-79"/>
                <a:cs typeface="Heebo" pitchFamily="2" charset="-79"/>
              </a:defRPr>
            </a:lvl1pPr>
          </a:lstStyle>
          <a:p>
            <a:r>
              <a:rPr lang="en-US" sz="1400" dirty="0"/>
              <a:t>Laryngeal Cancer</a:t>
            </a:r>
          </a:p>
          <a:p>
            <a:r>
              <a:rPr lang="en-US" sz="1400" dirty="0"/>
              <a:t>Thyroid Cancer</a:t>
            </a:r>
          </a:p>
        </p:txBody>
      </p:sp>
      <p:sp>
        <p:nvSpPr>
          <p:cNvPr id="203" name="TextBox 202">
            <a:extLst>
              <a:ext uri="{FF2B5EF4-FFF2-40B4-BE49-F238E27FC236}">
                <a16:creationId xmlns:a16="http://schemas.microsoft.com/office/drawing/2014/main" id="{3C08FAD1-9366-5C46-A4F7-8B88BBEDEA4F}"/>
              </a:ext>
            </a:extLst>
          </p:cNvPr>
          <p:cNvSpPr txBox="1"/>
          <p:nvPr/>
        </p:nvSpPr>
        <p:spPr>
          <a:xfrm>
            <a:off x="7175439" y="3026345"/>
            <a:ext cx="2195511" cy="646331"/>
          </a:xfrm>
          <a:prstGeom prst="rect">
            <a:avLst/>
          </a:prstGeom>
          <a:noFill/>
        </p:spPr>
        <p:txBody>
          <a:bodyPr wrap="square">
            <a:spAutoFit/>
          </a:bodyPr>
          <a:lstStyle>
            <a:defPPr>
              <a:defRPr lang="en-IL"/>
            </a:defPPr>
            <a:lvl1pPr algn="ctr">
              <a:tabLst>
                <a:tab pos="709613" algn="r"/>
              </a:tabLst>
              <a:defRPr>
                <a:solidFill>
                  <a:schemeClr val="accent2"/>
                </a:solidFill>
                <a:latin typeface="Heebo Medium" pitchFamily="2" charset="-79"/>
                <a:cs typeface="Heebo Medium" pitchFamily="2" charset="-79"/>
              </a:defRPr>
            </a:lvl1pPr>
          </a:lstStyle>
          <a:p>
            <a:r>
              <a:rPr lang="en-US" dirty="0">
                <a:solidFill>
                  <a:srgbClr val="00B0F0"/>
                </a:solidFill>
              </a:rPr>
              <a:t>Urology</a:t>
            </a:r>
            <a:br>
              <a:rPr lang="en-US" dirty="0"/>
            </a:br>
            <a:r>
              <a:rPr lang="en-US" dirty="0">
                <a:solidFill>
                  <a:schemeClr val="tx1"/>
                </a:solidFill>
              </a:rPr>
              <a:t>3,300,000</a:t>
            </a:r>
          </a:p>
        </p:txBody>
      </p:sp>
      <p:sp>
        <p:nvSpPr>
          <p:cNvPr id="204" name="TextBox 203">
            <a:extLst>
              <a:ext uri="{FF2B5EF4-FFF2-40B4-BE49-F238E27FC236}">
                <a16:creationId xmlns:a16="http://schemas.microsoft.com/office/drawing/2014/main" id="{9875508A-4DB9-7D45-BB11-A90D2F945D90}"/>
              </a:ext>
            </a:extLst>
          </p:cNvPr>
          <p:cNvSpPr txBox="1"/>
          <p:nvPr/>
        </p:nvSpPr>
        <p:spPr>
          <a:xfrm>
            <a:off x="7138152" y="3702444"/>
            <a:ext cx="2203076" cy="523220"/>
          </a:xfrm>
          <a:prstGeom prst="rect">
            <a:avLst/>
          </a:prstGeom>
          <a:noFill/>
        </p:spPr>
        <p:txBody>
          <a:bodyPr wrap="square">
            <a:spAutoFit/>
          </a:bodyPr>
          <a:lstStyle>
            <a:defPPr>
              <a:defRPr lang="en-IL"/>
            </a:defPPr>
            <a:lvl1pPr algn="ctr">
              <a:defRPr sz="500">
                <a:solidFill>
                  <a:schemeClr val="tx1">
                    <a:lumMod val="65000"/>
                    <a:lumOff val="35000"/>
                  </a:schemeClr>
                </a:solidFill>
                <a:latin typeface="Heebo" pitchFamily="2" charset="-79"/>
                <a:cs typeface="Heebo" pitchFamily="2" charset="-79"/>
              </a:defRPr>
            </a:lvl1pPr>
          </a:lstStyle>
          <a:p>
            <a:r>
              <a:rPr lang="en-US" sz="1400" dirty="0"/>
              <a:t>Bladder Cancer</a:t>
            </a:r>
          </a:p>
          <a:p>
            <a:r>
              <a:rPr lang="en-US" sz="1400" dirty="0"/>
              <a:t>Prostate Cancer</a:t>
            </a:r>
            <a:endParaRPr lang="en-IL" sz="1400" dirty="0"/>
          </a:p>
        </p:txBody>
      </p:sp>
      <p:sp>
        <p:nvSpPr>
          <p:cNvPr id="205" name="TextBox 204">
            <a:extLst>
              <a:ext uri="{FF2B5EF4-FFF2-40B4-BE49-F238E27FC236}">
                <a16:creationId xmlns:a16="http://schemas.microsoft.com/office/drawing/2014/main" id="{3A42DAD2-EC7D-E940-A565-F738ABB811FA}"/>
              </a:ext>
            </a:extLst>
          </p:cNvPr>
          <p:cNvSpPr txBox="1"/>
          <p:nvPr/>
        </p:nvSpPr>
        <p:spPr>
          <a:xfrm>
            <a:off x="9210427" y="3026345"/>
            <a:ext cx="2195511" cy="646331"/>
          </a:xfrm>
          <a:prstGeom prst="rect">
            <a:avLst/>
          </a:prstGeom>
          <a:noFill/>
        </p:spPr>
        <p:txBody>
          <a:bodyPr wrap="square">
            <a:spAutoFit/>
          </a:bodyPr>
          <a:lstStyle>
            <a:defPPr>
              <a:defRPr lang="en-IL"/>
            </a:defPPr>
            <a:lvl1pPr algn="ctr">
              <a:tabLst>
                <a:tab pos="709613" algn="r"/>
              </a:tabLst>
              <a:defRPr>
                <a:solidFill>
                  <a:schemeClr val="accent2"/>
                </a:solidFill>
                <a:latin typeface="Heebo Medium" pitchFamily="2" charset="-79"/>
                <a:cs typeface="Heebo Medium" pitchFamily="2" charset="-79"/>
              </a:defRPr>
            </a:lvl1pPr>
          </a:lstStyle>
          <a:p>
            <a:r>
              <a:rPr lang="en-US" dirty="0">
                <a:solidFill>
                  <a:srgbClr val="00B0F0"/>
                </a:solidFill>
              </a:rPr>
              <a:t>Thoracic</a:t>
            </a:r>
            <a:br>
              <a:rPr lang="en-US" dirty="0"/>
            </a:br>
            <a:r>
              <a:rPr lang="en-US" dirty="0">
                <a:solidFill>
                  <a:schemeClr val="tx1"/>
                </a:solidFill>
              </a:rPr>
              <a:t>2,300,000</a:t>
            </a:r>
          </a:p>
        </p:txBody>
      </p:sp>
      <p:sp>
        <p:nvSpPr>
          <p:cNvPr id="206" name="TextBox 205">
            <a:extLst>
              <a:ext uri="{FF2B5EF4-FFF2-40B4-BE49-F238E27FC236}">
                <a16:creationId xmlns:a16="http://schemas.microsoft.com/office/drawing/2014/main" id="{A80E9859-2674-CE48-B103-18714D39B692}"/>
              </a:ext>
            </a:extLst>
          </p:cNvPr>
          <p:cNvSpPr txBox="1"/>
          <p:nvPr/>
        </p:nvSpPr>
        <p:spPr>
          <a:xfrm>
            <a:off x="9565345" y="3702444"/>
            <a:ext cx="1661829" cy="523220"/>
          </a:xfrm>
          <a:prstGeom prst="rect">
            <a:avLst/>
          </a:prstGeom>
          <a:noFill/>
        </p:spPr>
        <p:txBody>
          <a:bodyPr wrap="square">
            <a:spAutoFit/>
          </a:bodyPr>
          <a:lstStyle>
            <a:defPPr>
              <a:defRPr lang="en-IL"/>
            </a:defPPr>
            <a:lvl1pPr algn="ctr">
              <a:defRPr sz="500">
                <a:solidFill>
                  <a:schemeClr val="tx1">
                    <a:lumMod val="65000"/>
                    <a:lumOff val="35000"/>
                  </a:schemeClr>
                </a:solidFill>
                <a:latin typeface="Heebo" pitchFamily="2" charset="-79"/>
                <a:cs typeface="Heebo" pitchFamily="2" charset="-79"/>
              </a:defRPr>
            </a:lvl1pPr>
          </a:lstStyle>
          <a:p>
            <a:r>
              <a:rPr lang="en-US" sz="1400" dirty="0"/>
              <a:t>Lung and Bronchus Cancer</a:t>
            </a:r>
            <a:endParaRPr lang="en-IL" sz="1400" dirty="0"/>
          </a:p>
        </p:txBody>
      </p:sp>
      <p:pic>
        <p:nvPicPr>
          <p:cNvPr id="209" name="Graphic 208">
            <a:extLst>
              <a:ext uri="{FF2B5EF4-FFF2-40B4-BE49-F238E27FC236}">
                <a16:creationId xmlns:a16="http://schemas.microsoft.com/office/drawing/2014/main" id="{31A1472B-E474-6845-9A01-5EC350A0AF4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601284" y="1762480"/>
            <a:ext cx="1095761" cy="890306"/>
          </a:xfrm>
          <a:prstGeom prst="rect">
            <a:avLst/>
          </a:prstGeom>
        </p:spPr>
      </p:pic>
      <p:pic>
        <p:nvPicPr>
          <p:cNvPr id="210" name="Graphic 209">
            <a:extLst>
              <a:ext uri="{FF2B5EF4-FFF2-40B4-BE49-F238E27FC236}">
                <a16:creationId xmlns:a16="http://schemas.microsoft.com/office/drawing/2014/main" id="{0B2D920E-D394-1A40-A376-0773562DB61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656839" y="1760893"/>
            <a:ext cx="1126498" cy="915279"/>
          </a:xfrm>
          <a:prstGeom prst="rect">
            <a:avLst/>
          </a:prstGeom>
        </p:spPr>
      </p:pic>
      <p:pic>
        <p:nvPicPr>
          <p:cNvPr id="211" name="Graphic 210">
            <a:extLst>
              <a:ext uri="{FF2B5EF4-FFF2-40B4-BE49-F238E27FC236}">
                <a16:creationId xmlns:a16="http://schemas.microsoft.com/office/drawing/2014/main" id="{9B133A3B-2B83-2C4E-86C4-FC0DFA4B1D8C}"/>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726628" y="1707523"/>
            <a:ext cx="1165882" cy="947280"/>
          </a:xfrm>
          <a:prstGeom prst="rect">
            <a:avLst/>
          </a:prstGeom>
        </p:spPr>
      </p:pic>
      <p:pic>
        <p:nvPicPr>
          <p:cNvPr id="31" name="Graphic 30">
            <a:extLst>
              <a:ext uri="{FF2B5EF4-FFF2-40B4-BE49-F238E27FC236}">
                <a16:creationId xmlns:a16="http://schemas.microsoft.com/office/drawing/2014/main" id="{C8DB6E17-E588-304A-B315-15BE9C45E33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64824" y="1618016"/>
            <a:ext cx="1513609" cy="1229808"/>
          </a:xfrm>
          <a:prstGeom prst="rect">
            <a:avLst/>
          </a:prstGeom>
        </p:spPr>
      </p:pic>
      <p:sp>
        <p:nvSpPr>
          <p:cNvPr id="5" name="Title 3">
            <a:extLst>
              <a:ext uri="{FF2B5EF4-FFF2-40B4-BE49-F238E27FC236}">
                <a16:creationId xmlns:a16="http://schemas.microsoft.com/office/drawing/2014/main" id="{096AE712-D534-5923-BE36-EE766FFB77A1}"/>
              </a:ext>
            </a:extLst>
          </p:cNvPr>
          <p:cNvSpPr txBox="1">
            <a:spLocks/>
          </p:cNvSpPr>
          <p:nvPr/>
        </p:nvSpPr>
        <p:spPr>
          <a:xfrm>
            <a:off x="318204" y="280633"/>
            <a:ext cx="11425562" cy="452763"/>
          </a:xfrm>
          <a:prstGeom prst="rect">
            <a:avLst/>
          </a:prstGeom>
        </p:spPr>
        <p:txBody>
          <a:bodyPr vert="horz" lIns="91440" tIns="45720" rIns="91440" bIns="45720" rtlCol="0" anchor="t">
            <a:normAutofit fontScale="90000" lnSpcReduction="20000"/>
          </a:bodyPr>
          <a:lstStyle>
            <a:lvl1pPr algn="l" defTabSz="914400" rtl="0" eaLnBrk="1" latinLnBrk="0" hangingPunct="1">
              <a:lnSpc>
                <a:spcPct val="90000"/>
              </a:lnSpc>
              <a:spcBef>
                <a:spcPct val="0"/>
              </a:spcBef>
              <a:buNone/>
              <a:defRPr sz="3200" b="0" i="0" kern="1200">
                <a:solidFill>
                  <a:schemeClr val="bg1"/>
                </a:solidFill>
                <a:latin typeface="Heebo Medium" pitchFamily="2" charset="-79"/>
                <a:ea typeface="+mj-ea"/>
                <a:cs typeface="Heebo Medium" pitchFamily="2" charset="-79"/>
              </a:defRPr>
            </a:lvl1pPr>
          </a:lstStyle>
          <a:p>
            <a:r>
              <a:rPr lang="en-US" dirty="0">
                <a:solidFill>
                  <a:srgbClr val="8AC6F0"/>
                </a:solidFill>
              </a:rPr>
              <a:t>INITIAL &amp; FUTURE </a:t>
            </a:r>
            <a:r>
              <a:rPr lang="en-US" dirty="0"/>
              <a:t>TARGETED</a:t>
            </a:r>
            <a:r>
              <a:rPr lang="en-US" dirty="0">
                <a:solidFill>
                  <a:srgbClr val="8AC6F0"/>
                </a:solidFill>
              </a:rPr>
              <a:t> </a:t>
            </a:r>
            <a:r>
              <a:rPr lang="en-US" dirty="0"/>
              <a:t>PROCEDURES</a:t>
            </a:r>
            <a:endParaRPr lang="en-IL" baseline="30000" dirty="0"/>
          </a:p>
        </p:txBody>
      </p:sp>
      <p:sp>
        <p:nvSpPr>
          <p:cNvPr id="4" name="Rectangle 3">
            <a:extLst>
              <a:ext uri="{FF2B5EF4-FFF2-40B4-BE49-F238E27FC236}">
                <a16:creationId xmlns:a16="http://schemas.microsoft.com/office/drawing/2014/main" id="{2131AB02-802F-5E65-3391-71B66F40A972}"/>
              </a:ext>
            </a:extLst>
          </p:cNvPr>
          <p:cNvSpPr/>
          <p:nvPr/>
        </p:nvSpPr>
        <p:spPr>
          <a:xfrm>
            <a:off x="7353048" y="1066800"/>
            <a:ext cx="3874125" cy="3273654"/>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394C379-2094-3D3C-1E86-4E648FC3316B}"/>
              </a:ext>
            </a:extLst>
          </p:cNvPr>
          <p:cNvSpPr/>
          <p:nvPr/>
        </p:nvSpPr>
        <p:spPr>
          <a:xfrm>
            <a:off x="3137135" y="1232528"/>
            <a:ext cx="3874125" cy="3273654"/>
          </a:xfrm>
          <a:prstGeom prst="rect">
            <a:avLst/>
          </a:pr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5D59522-ACDC-AB1F-7C3F-117E2F9197FE}"/>
              </a:ext>
            </a:extLst>
          </p:cNvPr>
          <p:cNvSpPr/>
          <p:nvPr/>
        </p:nvSpPr>
        <p:spPr>
          <a:xfrm>
            <a:off x="3524250" y="3324225"/>
            <a:ext cx="1202695" cy="268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7F21853-96B5-1A1A-4369-EC2853A12290}"/>
              </a:ext>
            </a:extLst>
          </p:cNvPr>
          <p:cNvSpPr/>
          <p:nvPr/>
        </p:nvSpPr>
        <p:spPr>
          <a:xfrm>
            <a:off x="5494652" y="3343142"/>
            <a:ext cx="1202695" cy="268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BA7E0B1-4693-466F-9BA7-7CC51D9DB0F6}"/>
              </a:ext>
            </a:extLst>
          </p:cNvPr>
          <p:cNvSpPr/>
          <p:nvPr/>
        </p:nvSpPr>
        <p:spPr>
          <a:xfrm>
            <a:off x="7693456" y="3324225"/>
            <a:ext cx="1202695" cy="268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3B172DA-BE6A-04CF-5599-AE227951E66A}"/>
              </a:ext>
            </a:extLst>
          </p:cNvPr>
          <p:cNvSpPr/>
          <p:nvPr/>
        </p:nvSpPr>
        <p:spPr>
          <a:xfrm>
            <a:off x="9635505" y="3320999"/>
            <a:ext cx="1202695" cy="268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3813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E5BAD9-B425-A607-3536-44E669EA7763}"/>
              </a:ext>
            </a:extLst>
          </p:cNvPr>
          <p:cNvSpPr/>
          <p:nvPr/>
        </p:nvSpPr>
        <p:spPr>
          <a:xfrm>
            <a:off x="8093" y="775691"/>
            <a:ext cx="12179238" cy="601216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L" dirty="0"/>
          </a:p>
        </p:txBody>
      </p:sp>
      <p:pic>
        <p:nvPicPr>
          <p:cNvPr id="8" name="Picture 7">
            <a:extLst>
              <a:ext uri="{FF2B5EF4-FFF2-40B4-BE49-F238E27FC236}">
                <a16:creationId xmlns:a16="http://schemas.microsoft.com/office/drawing/2014/main" id="{BCC9E3CA-7B7F-4AAA-BF16-35422FD8DC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46121" y="4690202"/>
            <a:ext cx="1111165" cy="1206694"/>
          </a:xfrm>
          <a:prstGeom prst="rect">
            <a:avLst/>
          </a:prstGeom>
        </p:spPr>
      </p:pic>
      <p:sp>
        <p:nvSpPr>
          <p:cNvPr id="2" name="כותרת 1">
            <a:extLst>
              <a:ext uri="{FF2B5EF4-FFF2-40B4-BE49-F238E27FC236}">
                <a16:creationId xmlns:a16="http://schemas.microsoft.com/office/drawing/2014/main" id="{C980B117-49A2-4219-877F-0DDD4E326456}"/>
              </a:ext>
            </a:extLst>
          </p:cNvPr>
          <p:cNvSpPr>
            <a:spLocks noGrp="1"/>
          </p:cNvSpPr>
          <p:nvPr>
            <p:ph type="title" idx="4294967295"/>
          </p:nvPr>
        </p:nvSpPr>
        <p:spPr>
          <a:xfrm>
            <a:off x="247650" y="166928"/>
            <a:ext cx="11496675" cy="495300"/>
          </a:xfrm>
        </p:spPr>
        <p:txBody>
          <a:bodyPr/>
          <a:lstStyle/>
          <a:p>
            <a:r>
              <a:rPr lang="en-US" sz="2800" dirty="0">
                <a:solidFill>
                  <a:srgbClr val="8AC6F0"/>
                </a:solidFill>
              </a:rPr>
              <a:t>VALUE IN A RANGE </a:t>
            </a:r>
            <a:r>
              <a:rPr lang="en-US" sz="2800" dirty="0"/>
              <a:t>OF BRAIN PROCEDURES</a:t>
            </a:r>
          </a:p>
        </p:txBody>
      </p:sp>
      <p:pic>
        <p:nvPicPr>
          <p:cNvPr id="25" name="Picture 10">
            <a:extLst>
              <a:ext uri="{FF2B5EF4-FFF2-40B4-BE49-F238E27FC236}">
                <a16:creationId xmlns:a16="http://schemas.microsoft.com/office/drawing/2014/main" id="{1BD29F4C-2D17-44FD-90D3-869EF4520FB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39280" y="1067048"/>
            <a:ext cx="1023980" cy="1160431"/>
          </a:xfrm>
          <a:prstGeom prst="rect">
            <a:avLst/>
          </a:prstGeom>
        </p:spPr>
      </p:pic>
      <p:pic>
        <p:nvPicPr>
          <p:cNvPr id="38" name="Picture 21">
            <a:extLst>
              <a:ext uri="{FF2B5EF4-FFF2-40B4-BE49-F238E27FC236}">
                <a16:creationId xmlns:a16="http://schemas.microsoft.com/office/drawing/2014/main" id="{E36AA733-067B-493B-B6CB-F6A40E58E0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6888332" y="780299"/>
            <a:ext cx="1117994" cy="1148906"/>
          </a:xfrm>
          <a:prstGeom prst="rect">
            <a:avLst/>
          </a:prstGeom>
        </p:spPr>
      </p:pic>
      <p:pic>
        <p:nvPicPr>
          <p:cNvPr id="43" name="Picture 17">
            <a:extLst>
              <a:ext uri="{FF2B5EF4-FFF2-40B4-BE49-F238E27FC236}">
                <a16:creationId xmlns:a16="http://schemas.microsoft.com/office/drawing/2014/main" id="{CF7D3E20-BEA4-424F-A7BA-D7273062D50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990812" y="3598847"/>
            <a:ext cx="944719" cy="1150896"/>
          </a:xfrm>
          <a:prstGeom prst="rect">
            <a:avLst/>
          </a:prstGeom>
        </p:spPr>
      </p:pic>
      <p:sp>
        <p:nvSpPr>
          <p:cNvPr id="44" name="Rectangle 36">
            <a:extLst>
              <a:ext uri="{FF2B5EF4-FFF2-40B4-BE49-F238E27FC236}">
                <a16:creationId xmlns:a16="http://schemas.microsoft.com/office/drawing/2014/main" id="{A2155143-82CE-4AA8-8AF0-2B298A4EC5A0}"/>
              </a:ext>
            </a:extLst>
          </p:cNvPr>
          <p:cNvSpPr/>
          <p:nvPr/>
        </p:nvSpPr>
        <p:spPr>
          <a:xfrm>
            <a:off x="4726265" y="5812759"/>
            <a:ext cx="1430847" cy="430887"/>
          </a:xfrm>
          <a:prstGeom prst="rect">
            <a:avLst/>
          </a:prstGeom>
        </p:spPr>
        <p:txBody>
          <a:bodyPr wrap="square">
            <a:spAutoFit/>
          </a:bodyPr>
          <a:lstStyle/>
          <a:p>
            <a:pPr algn="ctr"/>
            <a:r>
              <a:rPr lang="en-US" altLang="en-US" sz="2200" dirty="0">
                <a:solidFill>
                  <a:srgbClr val="974CD8"/>
                </a:solidFill>
                <a:cs typeface="Arial" panose="020B0604020202020204" pitchFamily="34" charset="0"/>
              </a:rPr>
              <a:t>Biopsy</a:t>
            </a:r>
          </a:p>
        </p:txBody>
      </p:sp>
      <p:grpSp>
        <p:nvGrpSpPr>
          <p:cNvPr id="13" name="Group 12">
            <a:extLst>
              <a:ext uri="{FF2B5EF4-FFF2-40B4-BE49-F238E27FC236}">
                <a16:creationId xmlns:a16="http://schemas.microsoft.com/office/drawing/2014/main" id="{D9834A4B-92E6-4A20-BFCA-D3B22EE67080}"/>
              </a:ext>
            </a:extLst>
          </p:cNvPr>
          <p:cNvGrpSpPr/>
          <p:nvPr/>
        </p:nvGrpSpPr>
        <p:grpSpPr>
          <a:xfrm flipH="1">
            <a:off x="5375095" y="4582441"/>
            <a:ext cx="1041507" cy="1242579"/>
            <a:chOff x="8514662" y="1807942"/>
            <a:chExt cx="1041507" cy="1242579"/>
          </a:xfrm>
        </p:grpSpPr>
        <p:pic>
          <p:nvPicPr>
            <p:cNvPr id="10" name="Picture 9" descr="A picture containing watch&#10;&#10;Description automatically generated">
              <a:extLst>
                <a:ext uri="{FF2B5EF4-FFF2-40B4-BE49-F238E27FC236}">
                  <a16:creationId xmlns:a16="http://schemas.microsoft.com/office/drawing/2014/main" id="{0ED10120-7B38-4141-BB9C-71DD2B2D5A4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514662" y="1807942"/>
              <a:ext cx="1041507" cy="1239042"/>
            </a:xfrm>
            <a:prstGeom prst="rect">
              <a:avLst/>
            </a:prstGeom>
          </p:spPr>
        </p:pic>
        <p:cxnSp>
          <p:nvCxnSpPr>
            <p:cNvPr id="12" name="Straight Connector 11">
              <a:extLst>
                <a:ext uri="{FF2B5EF4-FFF2-40B4-BE49-F238E27FC236}">
                  <a16:creationId xmlns:a16="http://schemas.microsoft.com/office/drawing/2014/main" id="{78C7F72B-33EB-4D43-B296-B2EC7D0270A7}"/>
                </a:ext>
              </a:extLst>
            </p:cNvPr>
            <p:cNvCxnSpPr/>
            <p:nvPr/>
          </p:nvCxnSpPr>
          <p:spPr>
            <a:xfrm>
              <a:off x="9138420" y="2618560"/>
              <a:ext cx="412377" cy="431961"/>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grpSp>
      <p:sp>
        <p:nvSpPr>
          <p:cNvPr id="65" name="Rectangle 36">
            <a:extLst>
              <a:ext uri="{FF2B5EF4-FFF2-40B4-BE49-F238E27FC236}">
                <a16:creationId xmlns:a16="http://schemas.microsoft.com/office/drawing/2014/main" id="{5F3CB710-FFB1-4892-AD8D-ED1DFDCE3601}"/>
              </a:ext>
            </a:extLst>
          </p:cNvPr>
          <p:cNvSpPr/>
          <p:nvPr/>
        </p:nvSpPr>
        <p:spPr>
          <a:xfrm>
            <a:off x="10000299" y="3833826"/>
            <a:ext cx="2015409" cy="615553"/>
          </a:xfrm>
          <a:prstGeom prst="rect">
            <a:avLst/>
          </a:prstGeom>
        </p:spPr>
        <p:txBody>
          <a:bodyPr wrap="square">
            <a:spAutoFit/>
          </a:bodyPr>
          <a:lstStyle/>
          <a:p>
            <a:pPr algn="l" rtl="0"/>
            <a:r>
              <a:rPr lang="en-US" altLang="en-US" sz="2200" b="1" dirty="0">
                <a:solidFill>
                  <a:srgbClr val="974CD8"/>
                </a:solidFill>
                <a:cs typeface="Arial" panose="020B0604020202020204" pitchFamily="34" charset="0"/>
              </a:rPr>
              <a:t>ICH</a:t>
            </a:r>
          </a:p>
          <a:p>
            <a:pPr algn="l" rtl="0"/>
            <a:r>
              <a:rPr lang="en-US" altLang="en-US" sz="1200" dirty="0">
                <a:solidFill>
                  <a:schemeClr val="bg1">
                    <a:lumMod val="50000"/>
                  </a:schemeClr>
                </a:solidFill>
                <a:cs typeface="Arial" panose="020B0604020202020204" pitchFamily="34" charset="0"/>
              </a:rPr>
              <a:t>Intra-Cranial  Hemorrhage</a:t>
            </a:r>
            <a:endParaRPr lang="en-US" altLang="en-US" sz="1200" b="1" dirty="0">
              <a:solidFill>
                <a:schemeClr val="bg1">
                  <a:lumMod val="50000"/>
                </a:schemeClr>
              </a:solidFill>
              <a:cs typeface="Arial" panose="020B0604020202020204" pitchFamily="34" charset="0"/>
            </a:endParaRPr>
          </a:p>
        </p:txBody>
      </p:sp>
      <p:grpSp>
        <p:nvGrpSpPr>
          <p:cNvPr id="20" name="Group 19">
            <a:extLst>
              <a:ext uri="{FF2B5EF4-FFF2-40B4-BE49-F238E27FC236}">
                <a16:creationId xmlns:a16="http://schemas.microsoft.com/office/drawing/2014/main" id="{DF861149-CF6A-4987-BD55-87D5B96297DA}"/>
              </a:ext>
            </a:extLst>
          </p:cNvPr>
          <p:cNvGrpSpPr/>
          <p:nvPr/>
        </p:nvGrpSpPr>
        <p:grpSpPr>
          <a:xfrm>
            <a:off x="6087470" y="2104249"/>
            <a:ext cx="2672407" cy="2672407"/>
            <a:chOff x="6451465" y="140688"/>
            <a:chExt cx="2213801" cy="2213801"/>
          </a:xfrm>
        </p:grpSpPr>
        <p:sp>
          <p:nvSpPr>
            <p:cNvPr id="67" name="Oval 7">
              <a:extLst>
                <a:ext uri="{FF2B5EF4-FFF2-40B4-BE49-F238E27FC236}">
                  <a16:creationId xmlns:a16="http://schemas.microsoft.com/office/drawing/2014/main" id="{07195DBD-105B-4DFA-B391-8C0976D9A6F3}"/>
                </a:ext>
              </a:extLst>
            </p:cNvPr>
            <p:cNvSpPr/>
            <p:nvPr/>
          </p:nvSpPr>
          <p:spPr>
            <a:xfrm>
              <a:off x="6451465" y="140688"/>
              <a:ext cx="2213801" cy="2213801"/>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close - up of a coin&#10;&#10;Description automatically generated with medium confidence">
              <a:extLst>
                <a:ext uri="{FF2B5EF4-FFF2-40B4-BE49-F238E27FC236}">
                  <a16:creationId xmlns:a16="http://schemas.microsoft.com/office/drawing/2014/main" id="{F45B920A-CA85-4B50-911C-F837A87E1DA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95093">
              <a:off x="6890819" y="486343"/>
              <a:ext cx="1288660" cy="1561743"/>
            </a:xfrm>
            <a:prstGeom prst="rect">
              <a:avLst/>
            </a:prstGeom>
            <a:ln w="38100">
              <a:solidFill>
                <a:schemeClr val="tx1"/>
              </a:solidFill>
            </a:ln>
          </p:spPr>
        </p:pic>
      </p:grpSp>
      <p:sp>
        <p:nvSpPr>
          <p:cNvPr id="70" name="Rectangle 36">
            <a:extLst>
              <a:ext uri="{FF2B5EF4-FFF2-40B4-BE49-F238E27FC236}">
                <a16:creationId xmlns:a16="http://schemas.microsoft.com/office/drawing/2014/main" id="{3E0B7D5C-BB74-4217-9307-1C7CD272BB5C}"/>
              </a:ext>
            </a:extLst>
          </p:cNvPr>
          <p:cNvSpPr/>
          <p:nvPr/>
        </p:nvSpPr>
        <p:spPr>
          <a:xfrm>
            <a:off x="3879144" y="2713138"/>
            <a:ext cx="2464429" cy="707886"/>
          </a:xfrm>
          <a:prstGeom prst="rect">
            <a:avLst/>
          </a:prstGeom>
        </p:spPr>
        <p:txBody>
          <a:bodyPr wrap="square">
            <a:spAutoFit/>
          </a:bodyPr>
          <a:lstStyle/>
          <a:p>
            <a:pPr algn="ctr"/>
            <a:r>
              <a:rPr lang="en-US" altLang="en-US" sz="2800" b="1" dirty="0">
                <a:solidFill>
                  <a:srgbClr val="974CD8"/>
                </a:solidFill>
                <a:cs typeface="Arial" panose="020B0604020202020204" pitchFamily="34" charset="0"/>
              </a:rPr>
              <a:t>Skull Base</a:t>
            </a:r>
          </a:p>
          <a:p>
            <a:pPr algn="ctr"/>
            <a:r>
              <a:rPr lang="en-US" sz="1200" dirty="0">
                <a:solidFill>
                  <a:schemeClr val="bg1">
                    <a:lumMod val="50000"/>
                  </a:schemeClr>
                </a:solidFill>
                <a:cs typeface="Arial" panose="020B0604020202020204" pitchFamily="34" charset="0"/>
              </a:rPr>
              <a:t>Brain Tumors</a:t>
            </a:r>
            <a:endParaRPr lang="en-US" altLang="en-US" sz="1200" dirty="0">
              <a:solidFill>
                <a:schemeClr val="bg1">
                  <a:lumMod val="50000"/>
                </a:schemeClr>
              </a:solidFill>
              <a:cs typeface="Arial" panose="020B0604020202020204" pitchFamily="34" charset="0"/>
            </a:endParaRPr>
          </a:p>
        </p:txBody>
      </p:sp>
      <p:sp>
        <p:nvSpPr>
          <p:cNvPr id="71" name="Rectangle 36">
            <a:extLst>
              <a:ext uri="{FF2B5EF4-FFF2-40B4-BE49-F238E27FC236}">
                <a16:creationId xmlns:a16="http://schemas.microsoft.com/office/drawing/2014/main" id="{A7DDC84C-0ED9-49F8-8E1D-22BEAFD6EB28}"/>
              </a:ext>
            </a:extLst>
          </p:cNvPr>
          <p:cNvSpPr/>
          <p:nvPr/>
        </p:nvSpPr>
        <p:spPr>
          <a:xfrm>
            <a:off x="4061628" y="1013620"/>
            <a:ext cx="4164042" cy="615553"/>
          </a:xfrm>
          <a:prstGeom prst="rect">
            <a:avLst/>
          </a:prstGeom>
        </p:spPr>
        <p:txBody>
          <a:bodyPr wrap="square">
            <a:spAutoFit/>
          </a:bodyPr>
          <a:lstStyle/>
          <a:p>
            <a:pPr algn="ctr"/>
            <a:r>
              <a:rPr lang="en-US" altLang="en-US" sz="2200" dirty="0">
                <a:solidFill>
                  <a:srgbClr val="974CD8"/>
                </a:solidFill>
                <a:cs typeface="Arial" panose="020B0604020202020204" pitchFamily="34" charset="0"/>
              </a:rPr>
              <a:t>Malignant</a:t>
            </a:r>
          </a:p>
          <a:p>
            <a:pPr algn="ctr"/>
            <a:r>
              <a:rPr lang="en-US" sz="1200" dirty="0">
                <a:solidFill>
                  <a:schemeClr val="bg1">
                    <a:lumMod val="50000"/>
                  </a:schemeClr>
                </a:solidFill>
                <a:cs typeface="Arial" panose="020B0604020202020204" pitchFamily="34" charset="0"/>
              </a:rPr>
              <a:t>Primary Brain Tumors</a:t>
            </a:r>
            <a:endParaRPr lang="en-US" altLang="en-US" sz="1200" dirty="0">
              <a:solidFill>
                <a:schemeClr val="bg1">
                  <a:lumMod val="50000"/>
                </a:schemeClr>
              </a:solidFill>
              <a:cs typeface="Arial" panose="020B0604020202020204" pitchFamily="34" charset="0"/>
            </a:endParaRPr>
          </a:p>
        </p:txBody>
      </p:sp>
      <p:pic>
        <p:nvPicPr>
          <p:cNvPr id="75" name="Picture 11">
            <a:extLst>
              <a:ext uri="{FF2B5EF4-FFF2-40B4-BE49-F238E27FC236}">
                <a16:creationId xmlns:a16="http://schemas.microsoft.com/office/drawing/2014/main" id="{2B8D2ACA-9D9F-4DDF-B1BC-9FBC40FC49B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93127">
            <a:off x="8985167" y="2219028"/>
            <a:ext cx="981463" cy="1226828"/>
          </a:xfrm>
          <a:prstGeom prst="rect">
            <a:avLst/>
          </a:prstGeom>
        </p:spPr>
      </p:pic>
      <p:sp>
        <p:nvSpPr>
          <p:cNvPr id="78" name="Rectangle 36">
            <a:extLst>
              <a:ext uri="{FF2B5EF4-FFF2-40B4-BE49-F238E27FC236}">
                <a16:creationId xmlns:a16="http://schemas.microsoft.com/office/drawing/2014/main" id="{B4ACB70D-14BF-4F4F-B93F-EFBAA5014DF7}"/>
              </a:ext>
            </a:extLst>
          </p:cNvPr>
          <p:cNvSpPr/>
          <p:nvPr/>
        </p:nvSpPr>
        <p:spPr>
          <a:xfrm>
            <a:off x="10000299" y="2603987"/>
            <a:ext cx="3239166" cy="646331"/>
          </a:xfrm>
          <a:prstGeom prst="rect">
            <a:avLst/>
          </a:prstGeom>
        </p:spPr>
        <p:txBody>
          <a:bodyPr wrap="square">
            <a:spAutoFit/>
          </a:bodyPr>
          <a:lstStyle/>
          <a:p>
            <a:pPr algn="l"/>
            <a:r>
              <a:rPr lang="en-US" altLang="en-US" sz="2200" dirty="0">
                <a:solidFill>
                  <a:srgbClr val="974CD8"/>
                </a:solidFill>
                <a:cs typeface="Arial" panose="020B0604020202020204" pitchFamily="34" charset="0"/>
              </a:rPr>
              <a:t>metastasis</a:t>
            </a:r>
            <a:r>
              <a:rPr lang="en-US" altLang="en-US" sz="2400" dirty="0">
                <a:solidFill>
                  <a:srgbClr val="974CD8"/>
                </a:solidFill>
                <a:cs typeface="Arial" panose="020B0604020202020204" pitchFamily="34" charset="0"/>
              </a:rPr>
              <a:t> </a:t>
            </a:r>
          </a:p>
          <a:p>
            <a:pPr algn="l" rtl="0"/>
            <a:r>
              <a:rPr lang="en-US" altLang="en-US" sz="1200" dirty="0">
                <a:solidFill>
                  <a:schemeClr val="bg1">
                    <a:lumMod val="50000"/>
                  </a:schemeClr>
                </a:solidFill>
                <a:cs typeface="Arial" panose="020B0604020202020204" pitchFamily="34" charset="0"/>
              </a:rPr>
              <a:t>Secondary Brain Tumors </a:t>
            </a:r>
            <a:endParaRPr lang="en-US" altLang="en-US" sz="2400" dirty="0">
              <a:solidFill>
                <a:srgbClr val="974CD8"/>
              </a:solidFill>
              <a:cs typeface="Arial" panose="020B0604020202020204" pitchFamily="34" charset="0"/>
            </a:endParaRPr>
          </a:p>
        </p:txBody>
      </p:sp>
      <p:sp>
        <p:nvSpPr>
          <p:cNvPr id="80" name="Rectangle 36">
            <a:extLst>
              <a:ext uri="{FF2B5EF4-FFF2-40B4-BE49-F238E27FC236}">
                <a16:creationId xmlns:a16="http://schemas.microsoft.com/office/drawing/2014/main" id="{D2FB2627-1008-4D00-8730-DBB079E3D733}"/>
              </a:ext>
            </a:extLst>
          </p:cNvPr>
          <p:cNvSpPr/>
          <p:nvPr/>
        </p:nvSpPr>
        <p:spPr>
          <a:xfrm>
            <a:off x="9208115" y="4969769"/>
            <a:ext cx="2248578" cy="615553"/>
          </a:xfrm>
          <a:prstGeom prst="rect">
            <a:avLst/>
          </a:prstGeom>
        </p:spPr>
        <p:txBody>
          <a:bodyPr wrap="square">
            <a:spAutoFit/>
          </a:bodyPr>
          <a:lstStyle/>
          <a:p>
            <a:pPr algn="l" rtl="0"/>
            <a:r>
              <a:rPr lang="en-US" altLang="en-US" sz="2200" dirty="0" err="1">
                <a:solidFill>
                  <a:srgbClr val="974CD8"/>
                </a:solidFill>
                <a:cs typeface="Arial" panose="020B0604020202020204" pitchFamily="34" charset="0"/>
              </a:rPr>
              <a:t>c.SDH</a:t>
            </a:r>
            <a:endParaRPr lang="en-US" altLang="en-US" sz="2200" dirty="0">
              <a:solidFill>
                <a:srgbClr val="974CD8"/>
              </a:solidFill>
              <a:cs typeface="Arial" panose="020B0604020202020204" pitchFamily="34" charset="0"/>
            </a:endParaRPr>
          </a:p>
          <a:p>
            <a:pPr algn="l" rtl="0"/>
            <a:r>
              <a:rPr lang="en-US" altLang="en-US" sz="1200" dirty="0">
                <a:solidFill>
                  <a:schemeClr val="bg1">
                    <a:lumMod val="50000"/>
                  </a:schemeClr>
                </a:solidFill>
                <a:cs typeface="Arial" panose="020B0604020202020204" pitchFamily="34" charset="0"/>
              </a:rPr>
              <a:t>Chronic Subdural Hemorrhage</a:t>
            </a:r>
            <a:endParaRPr lang="en-US" altLang="en-US" sz="1200" b="1" dirty="0">
              <a:solidFill>
                <a:schemeClr val="bg1">
                  <a:lumMod val="50000"/>
                </a:schemeClr>
              </a:solidFill>
              <a:cs typeface="Arial" panose="020B0604020202020204" pitchFamily="34" charset="0"/>
            </a:endParaRPr>
          </a:p>
        </p:txBody>
      </p:sp>
      <p:sp>
        <p:nvSpPr>
          <p:cNvPr id="82" name="Rectangle 36">
            <a:extLst>
              <a:ext uri="{FF2B5EF4-FFF2-40B4-BE49-F238E27FC236}">
                <a16:creationId xmlns:a16="http://schemas.microsoft.com/office/drawing/2014/main" id="{597987FF-9FA9-42E7-B7F9-B7DE4E7E1E8E}"/>
              </a:ext>
            </a:extLst>
          </p:cNvPr>
          <p:cNvSpPr/>
          <p:nvPr/>
        </p:nvSpPr>
        <p:spPr>
          <a:xfrm>
            <a:off x="9086850" y="1328726"/>
            <a:ext cx="2991566" cy="615553"/>
          </a:xfrm>
          <a:prstGeom prst="rect">
            <a:avLst/>
          </a:prstGeom>
        </p:spPr>
        <p:txBody>
          <a:bodyPr wrap="square">
            <a:spAutoFit/>
          </a:bodyPr>
          <a:lstStyle/>
          <a:p>
            <a:pPr algn="l" rtl="0"/>
            <a:r>
              <a:rPr lang="en-US" altLang="en-US" sz="2200" dirty="0">
                <a:solidFill>
                  <a:srgbClr val="974CD8"/>
                </a:solidFill>
                <a:cs typeface="Arial" panose="020B0604020202020204" pitchFamily="34" charset="0"/>
              </a:rPr>
              <a:t>Benign</a:t>
            </a:r>
          </a:p>
          <a:p>
            <a:pPr algn="l"/>
            <a:r>
              <a:rPr lang="en-US" sz="1200" dirty="0">
                <a:solidFill>
                  <a:schemeClr val="bg1">
                    <a:lumMod val="50000"/>
                  </a:schemeClr>
                </a:solidFill>
                <a:cs typeface="Arial" panose="020B0604020202020204" pitchFamily="34" charset="0"/>
              </a:rPr>
              <a:t>Primary Brain Tumors</a:t>
            </a:r>
            <a:endParaRPr lang="en-US" altLang="en-US" sz="1200" dirty="0">
              <a:solidFill>
                <a:schemeClr val="bg1">
                  <a:lumMod val="50000"/>
                </a:schemeClr>
              </a:solidFill>
              <a:cs typeface="Arial" panose="020B0604020202020204" pitchFamily="34" charset="0"/>
            </a:endParaRPr>
          </a:p>
        </p:txBody>
      </p:sp>
      <p:sp>
        <p:nvSpPr>
          <p:cNvPr id="88" name="Rectangle 36">
            <a:extLst>
              <a:ext uri="{FF2B5EF4-FFF2-40B4-BE49-F238E27FC236}">
                <a16:creationId xmlns:a16="http://schemas.microsoft.com/office/drawing/2014/main" id="{49541FF3-407D-4513-8DE8-5C9327EB2A7E}"/>
              </a:ext>
            </a:extLst>
          </p:cNvPr>
          <p:cNvSpPr/>
          <p:nvPr/>
        </p:nvSpPr>
        <p:spPr>
          <a:xfrm>
            <a:off x="5299129" y="6179064"/>
            <a:ext cx="4164042" cy="615553"/>
          </a:xfrm>
          <a:prstGeom prst="rect">
            <a:avLst/>
          </a:prstGeom>
        </p:spPr>
        <p:txBody>
          <a:bodyPr wrap="square">
            <a:spAutoFit/>
          </a:bodyPr>
          <a:lstStyle/>
          <a:p>
            <a:pPr algn="ctr"/>
            <a:r>
              <a:rPr lang="en-US" altLang="en-US" sz="2200" dirty="0">
                <a:solidFill>
                  <a:srgbClr val="974CD8"/>
                </a:solidFill>
                <a:cs typeface="Arial" panose="020B0604020202020204" pitchFamily="34" charset="0"/>
              </a:rPr>
              <a:t>Pituitary</a:t>
            </a:r>
          </a:p>
          <a:p>
            <a:pPr algn="ctr"/>
            <a:r>
              <a:rPr lang="en-US" sz="1200" dirty="0">
                <a:solidFill>
                  <a:schemeClr val="bg1">
                    <a:lumMod val="50000"/>
                  </a:schemeClr>
                </a:solidFill>
                <a:cs typeface="Arial" panose="020B0604020202020204" pitchFamily="34" charset="0"/>
              </a:rPr>
              <a:t>Transsphenoidal Pituitary Tumors</a:t>
            </a:r>
            <a:endParaRPr lang="en-US" altLang="en-US" sz="1200" dirty="0">
              <a:solidFill>
                <a:schemeClr val="bg1">
                  <a:lumMod val="50000"/>
                </a:schemeClr>
              </a:solidFill>
              <a:cs typeface="Arial" panose="020B0604020202020204" pitchFamily="34" charset="0"/>
            </a:endParaRPr>
          </a:p>
        </p:txBody>
      </p:sp>
      <p:grpSp>
        <p:nvGrpSpPr>
          <p:cNvPr id="106" name="Group 105">
            <a:extLst>
              <a:ext uri="{FF2B5EF4-FFF2-40B4-BE49-F238E27FC236}">
                <a16:creationId xmlns:a16="http://schemas.microsoft.com/office/drawing/2014/main" id="{40BCE0F8-6AA2-49B8-8904-B8FF5DB02C02}"/>
              </a:ext>
            </a:extLst>
          </p:cNvPr>
          <p:cNvGrpSpPr/>
          <p:nvPr/>
        </p:nvGrpSpPr>
        <p:grpSpPr>
          <a:xfrm>
            <a:off x="6635142" y="5003415"/>
            <a:ext cx="1285915" cy="1163813"/>
            <a:chOff x="9622631" y="3943310"/>
            <a:chExt cx="1285915" cy="1163813"/>
          </a:xfrm>
        </p:grpSpPr>
        <p:pic>
          <p:nvPicPr>
            <p:cNvPr id="77" name="Picture 76">
              <a:extLst>
                <a:ext uri="{FF2B5EF4-FFF2-40B4-BE49-F238E27FC236}">
                  <a16:creationId xmlns:a16="http://schemas.microsoft.com/office/drawing/2014/main" id="{95FBDEBC-5905-4B06-8759-006A877053B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786938" y="3943310"/>
              <a:ext cx="1121608" cy="1163813"/>
            </a:xfrm>
            <a:prstGeom prst="rect">
              <a:avLst/>
            </a:prstGeom>
          </p:spPr>
        </p:pic>
        <p:cxnSp>
          <p:nvCxnSpPr>
            <p:cNvPr id="92" name="Straight Connector 91">
              <a:extLst>
                <a:ext uri="{FF2B5EF4-FFF2-40B4-BE49-F238E27FC236}">
                  <a16:creationId xmlns:a16="http://schemas.microsoft.com/office/drawing/2014/main" id="{A4AACEBD-C660-44A4-B335-27B23D2B5EBA}"/>
                </a:ext>
              </a:extLst>
            </p:cNvPr>
            <p:cNvCxnSpPr>
              <a:cxnSpLocks/>
            </p:cNvCxnSpPr>
            <p:nvPr/>
          </p:nvCxnSpPr>
          <p:spPr>
            <a:xfrm flipV="1">
              <a:off x="9622631" y="4570699"/>
              <a:ext cx="631032" cy="318007"/>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FEC9B27B-1004-4828-A8DE-111862983B47}"/>
              </a:ext>
            </a:extLst>
          </p:cNvPr>
          <p:cNvSpPr txBox="1"/>
          <p:nvPr/>
        </p:nvSpPr>
        <p:spPr>
          <a:xfrm>
            <a:off x="304251" y="1439653"/>
            <a:ext cx="3923497" cy="4632037"/>
          </a:xfrm>
          <a:prstGeom prst="rect">
            <a:avLst/>
          </a:prstGeom>
          <a:noFill/>
        </p:spPr>
        <p:txBody>
          <a:bodyPr wrap="square" rtlCol="0">
            <a:spAutoFit/>
          </a:bodyPr>
          <a:lstStyle/>
          <a:p>
            <a:pPr marL="285750" indent="-285750" algn="l" rtl="0">
              <a:spcAft>
                <a:spcPts val="1000"/>
              </a:spcAft>
              <a:buBlip>
                <a:blip r:embed="rId10"/>
              </a:buBlip>
            </a:pPr>
            <a:r>
              <a:rPr lang="en-US" sz="2200" dirty="0">
                <a:solidFill>
                  <a:schemeClr val="bg1"/>
                </a:solidFill>
              </a:rPr>
              <a:t>Pituitary Tumor</a:t>
            </a:r>
          </a:p>
          <a:p>
            <a:pPr marL="285750" indent="-285750" algn="l" rtl="0">
              <a:spcAft>
                <a:spcPts val="1000"/>
              </a:spcAft>
              <a:buBlip>
                <a:blip r:embed="rId10"/>
              </a:buBlip>
            </a:pPr>
            <a:r>
              <a:rPr lang="en-US" sz="2200" dirty="0">
                <a:solidFill>
                  <a:schemeClr val="bg1"/>
                </a:solidFill>
              </a:rPr>
              <a:t>Skull Base Tumor</a:t>
            </a:r>
          </a:p>
          <a:p>
            <a:pPr marL="285750" indent="-285750" algn="l" rtl="0">
              <a:spcAft>
                <a:spcPts val="1000"/>
              </a:spcAft>
              <a:buBlip>
                <a:blip r:embed="rId10"/>
              </a:buBlip>
            </a:pPr>
            <a:r>
              <a:rPr lang="en-US" sz="2200" dirty="0">
                <a:solidFill>
                  <a:schemeClr val="bg1"/>
                </a:solidFill>
              </a:rPr>
              <a:t>Intracranial Hemorrhage</a:t>
            </a:r>
          </a:p>
          <a:p>
            <a:pPr marL="285750" indent="-285750">
              <a:spcAft>
                <a:spcPts val="1000"/>
              </a:spcAft>
              <a:buBlip>
                <a:blip r:embed="rId10"/>
              </a:buBlip>
            </a:pPr>
            <a:r>
              <a:rPr lang="en-US" sz="2200" dirty="0">
                <a:solidFill>
                  <a:schemeClr val="bg1"/>
                </a:solidFill>
              </a:rPr>
              <a:t>Chronic Subdural Hemorrhage</a:t>
            </a:r>
          </a:p>
          <a:p>
            <a:pPr marL="285750" indent="-285750" algn="l" rtl="0">
              <a:spcAft>
                <a:spcPts val="1000"/>
              </a:spcAft>
              <a:buBlip>
                <a:blip r:embed="rId10"/>
              </a:buBlip>
            </a:pPr>
            <a:r>
              <a:rPr lang="en-US" sz="2200" dirty="0">
                <a:solidFill>
                  <a:schemeClr val="bg1"/>
                </a:solidFill>
              </a:rPr>
              <a:t>Intraventricular Tumor</a:t>
            </a:r>
          </a:p>
          <a:p>
            <a:pPr marL="285750" indent="-285750" algn="l" rtl="0">
              <a:spcAft>
                <a:spcPts val="1000"/>
              </a:spcAft>
              <a:buBlip>
                <a:blip r:embed="rId10"/>
              </a:buBlip>
            </a:pPr>
            <a:r>
              <a:rPr lang="en-US" sz="2200" dirty="0">
                <a:solidFill>
                  <a:schemeClr val="bg1"/>
                </a:solidFill>
              </a:rPr>
              <a:t>Metastatic Tumor</a:t>
            </a:r>
          </a:p>
          <a:p>
            <a:pPr marL="285750" indent="-285750" algn="l" rtl="0">
              <a:spcAft>
                <a:spcPts val="1000"/>
              </a:spcAft>
              <a:buBlip>
                <a:blip r:embed="rId10"/>
              </a:buBlip>
            </a:pPr>
            <a:r>
              <a:rPr lang="en-US" sz="2200" dirty="0">
                <a:solidFill>
                  <a:schemeClr val="bg1"/>
                </a:solidFill>
              </a:rPr>
              <a:t>Glioma</a:t>
            </a:r>
          </a:p>
          <a:p>
            <a:pPr marL="285750" indent="-285750" algn="l" rtl="0">
              <a:spcAft>
                <a:spcPts val="1000"/>
              </a:spcAft>
              <a:buBlip>
                <a:blip r:embed="rId10"/>
              </a:buBlip>
            </a:pPr>
            <a:r>
              <a:rPr lang="en-US" sz="2200" dirty="0">
                <a:solidFill>
                  <a:schemeClr val="bg1"/>
                </a:solidFill>
              </a:rPr>
              <a:t>GBM</a:t>
            </a:r>
          </a:p>
          <a:p>
            <a:pPr marL="285750" indent="-285750" algn="l" rtl="0">
              <a:spcAft>
                <a:spcPts val="1000"/>
              </a:spcAft>
              <a:buBlip>
                <a:blip r:embed="rId10"/>
              </a:buBlip>
            </a:pPr>
            <a:r>
              <a:rPr lang="en-US" sz="2200" dirty="0">
                <a:solidFill>
                  <a:schemeClr val="bg1"/>
                </a:solidFill>
              </a:rPr>
              <a:t>Biopsies</a:t>
            </a:r>
          </a:p>
          <a:p>
            <a:pPr marL="285750" indent="-285750" algn="l" rtl="0">
              <a:spcAft>
                <a:spcPts val="1000"/>
              </a:spcAft>
              <a:buBlip>
                <a:blip r:embed="rId10"/>
              </a:buBlip>
            </a:pPr>
            <a:endParaRPr lang="en-US" sz="2200" dirty="0">
              <a:solidFill>
                <a:schemeClr val="bg1"/>
              </a:solidFill>
            </a:endParaRPr>
          </a:p>
        </p:txBody>
      </p:sp>
      <p:sp>
        <p:nvSpPr>
          <p:cNvPr id="4" name="TextBox 3">
            <a:extLst>
              <a:ext uri="{FF2B5EF4-FFF2-40B4-BE49-F238E27FC236}">
                <a16:creationId xmlns:a16="http://schemas.microsoft.com/office/drawing/2014/main" id="{471ED494-12FE-1A30-5B99-52D655021DB5}"/>
              </a:ext>
            </a:extLst>
          </p:cNvPr>
          <p:cNvSpPr txBox="1"/>
          <p:nvPr/>
        </p:nvSpPr>
        <p:spPr>
          <a:xfrm>
            <a:off x="11487150" y="6428275"/>
            <a:ext cx="709168" cy="369332"/>
          </a:xfrm>
          <a:prstGeom prst="rect">
            <a:avLst/>
          </a:prstGeom>
          <a:noFill/>
        </p:spPr>
        <p:txBody>
          <a:bodyPr wrap="square" rtlCol="0">
            <a:spAutoFit/>
          </a:bodyPr>
          <a:lstStyle/>
          <a:p>
            <a:r>
              <a:rPr lang="en-GB" sz="1800" b="1" dirty="0">
                <a:solidFill>
                  <a:schemeClr val="bg1"/>
                </a:solidFill>
                <a:latin typeface="Heebo" panose="00000500000000000000" pitchFamily="2" charset="-79"/>
                <a:cs typeface="Heebo" panose="00000500000000000000" pitchFamily="2" charset="-79"/>
              </a:rPr>
              <a:t>[ </a:t>
            </a:r>
            <a:fld id="{C9438F55-2C9A-4A88-994F-E59E5D0827DB}" type="slidenum">
              <a:rPr lang="en-US" sz="1800" b="1" smtClean="0">
                <a:solidFill>
                  <a:schemeClr val="bg1"/>
                </a:solidFill>
                <a:latin typeface="Heebo" panose="00000500000000000000" pitchFamily="2" charset="-79"/>
                <a:cs typeface="Heebo" panose="00000500000000000000" pitchFamily="2" charset="-79"/>
              </a:rPr>
              <a:pPr/>
              <a:t>11</a:t>
            </a:fld>
            <a:r>
              <a:rPr lang="en-US" sz="1800" b="1" dirty="0">
                <a:solidFill>
                  <a:schemeClr val="bg1"/>
                </a:solidFill>
                <a:latin typeface="Heebo" panose="00000500000000000000" pitchFamily="2" charset="-79"/>
                <a:cs typeface="Heebo" panose="00000500000000000000" pitchFamily="2" charset="-79"/>
              </a:rPr>
              <a:t> ] </a:t>
            </a:r>
            <a:endParaRPr lang="en-IL" dirty="0"/>
          </a:p>
        </p:txBody>
      </p:sp>
      <p:pic>
        <p:nvPicPr>
          <p:cNvPr id="5" name="Picture 4">
            <a:extLst>
              <a:ext uri="{FF2B5EF4-FFF2-40B4-BE49-F238E27FC236}">
                <a16:creationId xmlns:a16="http://schemas.microsoft.com/office/drawing/2014/main" id="{029A853D-2FB9-46BA-9C66-649865809992}"/>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109163" y="6214369"/>
            <a:ext cx="1239075" cy="643631"/>
          </a:xfrm>
          <a:prstGeom prst="rect">
            <a:avLst/>
          </a:prstGeom>
        </p:spPr>
      </p:pic>
    </p:spTree>
    <p:extLst>
      <p:ext uri="{BB962C8B-B14F-4D97-AF65-F5344CB8AC3E}">
        <p14:creationId xmlns:p14="http://schemas.microsoft.com/office/powerpoint/2010/main" val="1829821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FDAAE86-C58C-2754-A60F-BDECC7856843}"/>
              </a:ext>
            </a:extLst>
          </p:cNvPr>
          <p:cNvSpPr/>
          <p:nvPr/>
        </p:nvSpPr>
        <p:spPr>
          <a:xfrm>
            <a:off x="8093" y="775691"/>
            <a:ext cx="12179238" cy="601216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L" dirty="0"/>
          </a:p>
        </p:txBody>
      </p:sp>
      <p:pic>
        <p:nvPicPr>
          <p:cNvPr id="49" name="Picture 48">
            <a:extLst>
              <a:ext uri="{FF2B5EF4-FFF2-40B4-BE49-F238E27FC236}">
                <a16:creationId xmlns:a16="http://schemas.microsoft.com/office/drawing/2014/main" id="{00A43FFB-77B2-6799-424A-FB064C349BC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8867" y="6213979"/>
            <a:ext cx="1239075" cy="643631"/>
          </a:xfrm>
          <a:prstGeom prst="rect">
            <a:avLst/>
          </a:prstGeom>
        </p:spPr>
      </p:pic>
      <p:sp>
        <p:nvSpPr>
          <p:cNvPr id="4" name="Title 6">
            <a:extLst>
              <a:ext uri="{FF2B5EF4-FFF2-40B4-BE49-F238E27FC236}">
                <a16:creationId xmlns:a16="http://schemas.microsoft.com/office/drawing/2014/main" id="{B363779B-0D98-DA3C-50F5-21DEBE5D488A}"/>
              </a:ext>
            </a:extLst>
          </p:cNvPr>
          <p:cNvSpPr>
            <a:spLocks noGrp="1"/>
          </p:cNvSpPr>
          <p:nvPr>
            <p:ph type="title"/>
          </p:nvPr>
        </p:nvSpPr>
        <p:spPr>
          <a:xfrm>
            <a:off x="267054" y="163828"/>
            <a:ext cx="11425562" cy="452763"/>
          </a:xfrm>
        </p:spPr>
        <p:txBody>
          <a:bodyPr>
            <a:normAutofit fontScale="90000"/>
          </a:bodyPr>
          <a:lstStyle/>
          <a:p>
            <a:r>
              <a:rPr lang="en-GB" dirty="0">
                <a:solidFill>
                  <a:srgbClr val="8AC6F0"/>
                </a:solidFill>
              </a:rPr>
              <a:t>AI DECISION </a:t>
            </a:r>
            <a:r>
              <a:rPr lang="en-GB" dirty="0"/>
              <a:t>SUPPORT SOFTWARE</a:t>
            </a:r>
            <a:endParaRPr lang="en-US" dirty="0"/>
          </a:p>
        </p:txBody>
      </p:sp>
      <p:grpSp>
        <p:nvGrpSpPr>
          <p:cNvPr id="58" name="Group 57">
            <a:extLst>
              <a:ext uri="{FF2B5EF4-FFF2-40B4-BE49-F238E27FC236}">
                <a16:creationId xmlns:a16="http://schemas.microsoft.com/office/drawing/2014/main" id="{0BE5D524-563A-AC61-D375-8CA1319F0DC6}"/>
              </a:ext>
            </a:extLst>
          </p:cNvPr>
          <p:cNvGrpSpPr/>
          <p:nvPr/>
        </p:nvGrpSpPr>
        <p:grpSpPr>
          <a:xfrm>
            <a:off x="4436295" y="2382812"/>
            <a:ext cx="7379884" cy="4152982"/>
            <a:chOff x="3168096" y="1669141"/>
            <a:chExt cx="8648083" cy="4866653"/>
          </a:xfrm>
        </p:grpSpPr>
        <p:pic>
          <p:nvPicPr>
            <p:cNvPr id="47" name="Picture 46" descr="A picture containing accessory, dark, locket, dewdrop&#10;&#10;Description automatically generated">
              <a:extLst>
                <a:ext uri="{FF2B5EF4-FFF2-40B4-BE49-F238E27FC236}">
                  <a16:creationId xmlns:a16="http://schemas.microsoft.com/office/drawing/2014/main" id="{5F5A9B7E-549B-C62E-B5DE-7CFF357CBB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15241" y="1669141"/>
              <a:ext cx="3000938" cy="3960000"/>
            </a:xfrm>
            <a:prstGeom prst="rect">
              <a:avLst/>
            </a:prstGeom>
            <a:solidFill>
              <a:srgbClr val="FFFFFF">
                <a:shade val="85000"/>
              </a:srgbClr>
            </a:solidFill>
            <a:ln w="381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5" name="Picture 54" descr="A close-up of a human brain&#10;&#10;Description automatically generated with low confidence">
              <a:extLst>
                <a:ext uri="{FF2B5EF4-FFF2-40B4-BE49-F238E27FC236}">
                  <a16:creationId xmlns:a16="http://schemas.microsoft.com/office/drawing/2014/main" id="{B2DF116E-B2A5-55DC-79AF-12FF331D1D4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51604" y="1873398"/>
              <a:ext cx="3000938" cy="3960000"/>
            </a:xfrm>
            <a:prstGeom prst="rect">
              <a:avLst/>
            </a:prstGeom>
            <a:solidFill>
              <a:srgbClr val="FFFFFF">
                <a:shade val="85000"/>
              </a:srgbClr>
            </a:solidFill>
            <a:ln w="381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0" name="Picture 49" descr="A close-up of a human brain&#10;&#10;Description automatically generated with low confidence">
              <a:extLst>
                <a:ext uri="{FF2B5EF4-FFF2-40B4-BE49-F238E27FC236}">
                  <a16:creationId xmlns:a16="http://schemas.microsoft.com/office/drawing/2014/main" id="{399A6724-90A4-B9F4-DEBD-D14F728A633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96000" y="2107530"/>
              <a:ext cx="3000938" cy="3960000"/>
            </a:xfrm>
            <a:prstGeom prst="rect">
              <a:avLst/>
            </a:prstGeom>
            <a:solidFill>
              <a:srgbClr val="FFFFFF">
                <a:shade val="85000"/>
              </a:srgbClr>
            </a:solidFill>
            <a:ln w="381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2" name="Picture 51" descr="A close-up of the moon&#10;&#10;Description automatically generated with medium confidence">
              <a:extLst>
                <a:ext uri="{FF2B5EF4-FFF2-40B4-BE49-F238E27FC236}">
                  <a16:creationId xmlns:a16="http://schemas.microsoft.com/office/drawing/2014/main" id="{78B51085-3269-D182-D5E4-A5044ADC08F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632048" y="2341662"/>
              <a:ext cx="3000938" cy="3960000"/>
            </a:xfrm>
            <a:prstGeom prst="rect">
              <a:avLst/>
            </a:prstGeom>
            <a:solidFill>
              <a:srgbClr val="FFFFFF">
                <a:shade val="85000"/>
              </a:srgbClr>
            </a:solidFill>
            <a:ln w="381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5" name="Picture 44" descr="A close-up of a human brain&#10;&#10;Description automatically generated with low confidence">
              <a:extLst>
                <a:ext uri="{FF2B5EF4-FFF2-40B4-BE49-F238E27FC236}">
                  <a16:creationId xmlns:a16="http://schemas.microsoft.com/office/drawing/2014/main" id="{3D4041D4-F98F-2F70-46EB-1E673E0B8DF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168096" y="2575794"/>
              <a:ext cx="3000938" cy="3960000"/>
            </a:xfrm>
            <a:prstGeom prst="rect">
              <a:avLst/>
            </a:prstGeom>
            <a:solidFill>
              <a:srgbClr val="FFFFFF">
                <a:shade val="85000"/>
              </a:srgbClr>
            </a:solidFill>
            <a:ln w="381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grpSp>
      <p:sp>
        <p:nvSpPr>
          <p:cNvPr id="59" name="TextBox 58">
            <a:extLst>
              <a:ext uri="{FF2B5EF4-FFF2-40B4-BE49-F238E27FC236}">
                <a16:creationId xmlns:a16="http://schemas.microsoft.com/office/drawing/2014/main" id="{4000303F-6850-42B1-2949-C4EA891711BC}"/>
              </a:ext>
            </a:extLst>
          </p:cNvPr>
          <p:cNvSpPr txBox="1"/>
          <p:nvPr/>
        </p:nvSpPr>
        <p:spPr>
          <a:xfrm>
            <a:off x="267054" y="962981"/>
            <a:ext cx="7048146" cy="3554819"/>
          </a:xfrm>
          <a:prstGeom prst="rect">
            <a:avLst/>
          </a:prstGeom>
          <a:noFill/>
        </p:spPr>
        <p:txBody>
          <a:bodyPr wrap="square" rtlCol="0">
            <a:spAutoFit/>
          </a:bodyPr>
          <a:lstStyle/>
          <a:p>
            <a:pPr>
              <a:lnSpc>
                <a:spcPts val="3000"/>
              </a:lnSpc>
            </a:pPr>
            <a:r>
              <a:rPr lang="en-GB" sz="2200" dirty="0">
                <a:solidFill>
                  <a:schemeClr val="bg1"/>
                </a:solidFill>
                <a:latin typeface="Heebo Medium" pitchFamily="2" charset="-79"/>
                <a:cs typeface="Heebo Medium" pitchFamily="2" charset="-79"/>
              </a:rPr>
              <a:t>Using AI (Machine Learning) algorithms</a:t>
            </a:r>
            <a:r>
              <a:rPr lang="en-GB" sz="2200" dirty="0">
                <a:solidFill>
                  <a:schemeClr val="bg1"/>
                </a:solidFill>
                <a:effectLst/>
                <a:latin typeface="Heebo Light" pitchFamily="2" charset="-79"/>
                <a:ea typeface="Arial Narrow" panose="020B0606020202030204" pitchFamily="34" charset="0"/>
                <a:cs typeface="Heebo Light" pitchFamily="2" charset="-79"/>
              </a:rPr>
              <a:t>, the system can use existing sensor technology, generating new 3D data sets for intra-procedure functional brain mapping.</a:t>
            </a:r>
          </a:p>
          <a:p>
            <a:pPr>
              <a:lnSpc>
                <a:spcPts val="3000"/>
              </a:lnSpc>
            </a:pPr>
            <a:endParaRPr lang="en-GB" sz="2200" dirty="0">
              <a:solidFill>
                <a:schemeClr val="bg1"/>
              </a:solidFill>
              <a:latin typeface="Heebo Light" pitchFamily="2" charset="-79"/>
              <a:ea typeface="Arial Narrow" panose="020B0606020202030204" pitchFamily="34" charset="0"/>
              <a:cs typeface="Heebo Light" pitchFamily="2" charset="-79"/>
            </a:endParaRPr>
          </a:p>
          <a:p>
            <a:pPr>
              <a:lnSpc>
                <a:spcPts val="3000"/>
              </a:lnSpc>
            </a:pPr>
            <a:r>
              <a:rPr lang="en-GB" sz="2200" dirty="0">
                <a:solidFill>
                  <a:schemeClr val="bg1"/>
                </a:solidFill>
                <a:latin typeface="Heebo Medium" pitchFamily="2" charset="-79"/>
                <a:ea typeface="Arial Narrow" panose="020B0606020202030204" pitchFamily="34" charset="0"/>
                <a:cs typeface="Heebo Medium" pitchFamily="2" charset="-79"/>
              </a:rPr>
              <a:t>This capability is currently not </a:t>
            </a:r>
          </a:p>
          <a:p>
            <a:pPr>
              <a:lnSpc>
                <a:spcPts val="3000"/>
              </a:lnSpc>
            </a:pPr>
            <a:r>
              <a:rPr lang="en-GB" sz="2200" dirty="0">
                <a:solidFill>
                  <a:schemeClr val="bg1"/>
                </a:solidFill>
                <a:latin typeface="Heebo Medium" pitchFamily="2" charset="-79"/>
                <a:ea typeface="Arial Narrow" panose="020B0606020202030204" pitchFamily="34" charset="0"/>
                <a:cs typeface="Heebo Medium" pitchFamily="2" charset="-79"/>
              </a:rPr>
              <a:t>available in Neurosurgery and </a:t>
            </a:r>
          </a:p>
          <a:p>
            <a:pPr>
              <a:lnSpc>
                <a:spcPts val="3000"/>
              </a:lnSpc>
            </a:pPr>
            <a:r>
              <a:rPr lang="en-GB" sz="2200" dirty="0">
                <a:solidFill>
                  <a:schemeClr val="bg1"/>
                </a:solidFill>
                <a:latin typeface="Heebo Medium" pitchFamily="2" charset="-79"/>
                <a:ea typeface="Arial Narrow" panose="020B0606020202030204" pitchFamily="34" charset="0"/>
                <a:cs typeface="Heebo Medium" pitchFamily="2" charset="-79"/>
              </a:rPr>
              <a:t>can offer substantial clinical </a:t>
            </a:r>
          </a:p>
          <a:p>
            <a:pPr>
              <a:lnSpc>
                <a:spcPts val="3000"/>
              </a:lnSpc>
            </a:pPr>
            <a:r>
              <a:rPr lang="en-GB" sz="2200" dirty="0">
                <a:solidFill>
                  <a:schemeClr val="bg1"/>
                </a:solidFill>
                <a:latin typeface="Heebo Medium" pitchFamily="2" charset="-79"/>
                <a:ea typeface="Arial Narrow" panose="020B0606020202030204" pitchFamily="34" charset="0"/>
                <a:cs typeface="Heebo Medium" pitchFamily="2" charset="-79"/>
              </a:rPr>
              <a:t>benefit.</a:t>
            </a:r>
            <a:endParaRPr lang="en-GB" sz="2200" dirty="0">
              <a:solidFill>
                <a:schemeClr val="bg1"/>
              </a:solidFill>
              <a:latin typeface="Heebo Light" pitchFamily="2" charset="-79"/>
              <a:ea typeface="Arial Narrow" panose="020B0606020202030204" pitchFamily="34" charset="0"/>
              <a:cs typeface="Heebo Light" pitchFamily="2" charset="-79"/>
            </a:endParaRPr>
          </a:p>
          <a:p>
            <a:pPr>
              <a:lnSpc>
                <a:spcPts val="3000"/>
              </a:lnSpc>
            </a:pPr>
            <a:endParaRPr lang="en-GB" sz="2200" dirty="0">
              <a:solidFill>
                <a:schemeClr val="bg1"/>
              </a:solidFill>
              <a:effectLst/>
              <a:latin typeface="Heebo Light" pitchFamily="2" charset="-79"/>
              <a:ea typeface="Arial Narrow" panose="020B0606020202030204" pitchFamily="34" charset="0"/>
              <a:cs typeface="Heebo Light" pitchFamily="2" charset="-79"/>
            </a:endParaRPr>
          </a:p>
        </p:txBody>
      </p:sp>
      <p:sp>
        <p:nvSpPr>
          <p:cNvPr id="2" name="TextBox 1">
            <a:extLst>
              <a:ext uri="{FF2B5EF4-FFF2-40B4-BE49-F238E27FC236}">
                <a16:creationId xmlns:a16="http://schemas.microsoft.com/office/drawing/2014/main" id="{E797670E-7863-DA1A-F73B-FAB7ECE3B837}"/>
              </a:ext>
            </a:extLst>
          </p:cNvPr>
          <p:cNvSpPr txBox="1"/>
          <p:nvPr/>
        </p:nvSpPr>
        <p:spPr>
          <a:xfrm>
            <a:off x="11487150" y="6428275"/>
            <a:ext cx="709168" cy="369332"/>
          </a:xfrm>
          <a:prstGeom prst="rect">
            <a:avLst/>
          </a:prstGeom>
          <a:noFill/>
        </p:spPr>
        <p:txBody>
          <a:bodyPr wrap="square" rtlCol="0">
            <a:spAutoFit/>
          </a:bodyPr>
          <a:lstStyle/>
          <a:p>
            <a:r>
              <a:rPr lang="en-GB" sz="1800" b="1" dirty="0">
                <a:solidFill>
                  <a:schemeClr val="bg1"/>
                </a:solidFill>
                <a:latin typeface="Heebo" panose="00000500000000000000" pitchFamily="2" charset="-79"/>
                <a:cs typeface="Heebo" panose="00000500000000000000" pitchFamily="2" charset="-79"/>
              </a:rPr>
              <a:t>[ </a:t>
            </a:r>
            <a:fld id="{C9438F55-2C9A-4A88-994F-E59E5D0827DB}" type="slidenum">
              <a:rPr lang="en-US" sz="1800" b="1" smtClean="0">
                <a:solidFill>
                  <a:schemeClr val="bg1"/>
                </a:solidFill>
                <a:latin typeface="Heebo" panose="00000500000000000000" pitchFamily="2" charset="-79"/>
                <a:cs typeface="Heebo" panose="00000500000000000000" pitchFamily="2" charset="-79"/>
              </a:rPr>
              <a:pPr/>
              <a:t>12</a:t>
            </a:fld>
            <a:r>
              <a:rPr lang="en-US" sz="1800" b="1" dirty="0">
                <a:solidFill>
                  <a:schemeClr val="bg1"/>
                </a:solidFill>
                <a:latin typeface="Heebo" panose="00000500000000000000" pitchFamily="2" charset="-79"/>
                <a:cs typeface="Heebo" panose="00000500000000000000" pitchFamily="2" charset="-79"/>
              </a:rPr>
              <a:t> ] </a:t>
            </a:r>
            <a:endParaRPr lang="en-IL" dirty="0"/>
          </a:p>
        </p:txBody>
      </p:sp>
    </p:spTree>
    <p:extLst>
      <p:ext uri="{BB962C8B-B14F-4D97-AF65-F5344CB8AC3E}">
        <p14:creationId xmlns:p14="http://schemas.microsoft.com/office/powerpoint/2010/main" val="1840435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49">
            <a:extLst>
              <a:ext uri="{FF2B5EF4-FFF2-40B4-BE49-F238E27FC236}">
                <a16:creationId xmlns:a16="http://schemas.microsoft.com/office/drawing/2014/main" id="{64A29341-55DF-AE47-A2D4-B50C36BDB7FF}"/>
              </a:ext>
            </a:extLst>
          </p:cNvPr>
          <p:cNvSpPr/>
          <p:nvPr/>
        </p:nvSpPr>
        <p:spPr>
          <a:xfrm rot="16200000">
            <a:off x="2001451" y="2129194"/>
            <a:ext cx="6023296" cy="3308482"/>
          </a:xfrm>
          <a:custGeom>
            <a:avLst/>
            <a:gdLst>
              <a:gd name="connsiteX0" fmla="*/ 6086212 w 6086212"/>
              <a:gd name="connsiteY0" fmla="*/ 0 h 3308482"/>
              <a:gd name="connsiteX1" fmla="*/ 6086212 w 6086212"/>
              <a:gd name="connsiteY1" fmla="*/ 1881286 h 3308482"/>
              <a:gd name="connsiteX2" fmla="*/ 5917694 w 6086212"/>
              <a:gd name="connsiteY2" fmla="*/ 2104502 h 3308482"/>
              <a:gd name="connsiteX3" fmla="*/ 3340218 w 6086212"/>
              <a:gd name="connsiteY3" fmla="*/ 3308482 h 3308482"/>
              <a:gd name="connsiteX4" fmla="*/ 0 w 6086212"/>
              <a:gd name="connsiteY4" fmla="*/ 0 h 3308482"/>
              <a:gd name="connsiteX0" fmla="*/ 6086212 w 6177652"/>
              <a:gd name="connsiteY0" fmla="*/ 0 h 3308482"/>
              <a:gd name="connsiteX1" fmla="*/ 6086212 w 6177652"/>
              <a:gd name="connsiteY1" fmla="*/ 1881286 h 3308482"/>
              <a:gd name="connsiteX2" fmla="*/ 5917694 w 6177652"/>
              <a:gd name="connsiteY2" fmla="*/ 2104502 h 3308482"/>
              <a:gd name="connsiteX3" fmla="*/ 3340218 w 6177652"/>
              <a:gd name="connsiteY3" fmla="*/ 3308482 h 3308482"/>
              <a:gd name="connsiteX4" fmla="*/ 0 w 6177652"/>
              <a:gd name="connsiteY4" fmla="*/ 0 h 3308482"/>
              <a:gd name="connsiteX5" fmla="*/ 6177652 w 6177652"/>
              <a:gd name="connsiteY5" fmla="*/ 91440 h 3308482"/>
              <a:gd name="connsiteX0" fmla="*/ 6086212 w 6086212"/>
              <a:gd name="connsiteY0" fmla="*/ 0 h 3308482"/>
              <a:gd name="connsiteX1" fmla="*/ 6086212 w 6086212"/>
              <a:gd name="connsiteY1" fmla="*/ 1881286 h 3308482"/>
              <a:gd name="connsiteX2" fmla="*/ 5917694 w 6086212"/>
              <a:gd name="connsiteY2" fmla="*/ 2104502 h 3308482"/>
              <a:gd name="connsiteX3" fmla="*/ 3340218 w 6086212"/>
              <a:gd name="connsiteY3" fmla="*/ 3308482 h 3308482"/>
              <a:gd name="connsiteX4" fmla="*/ 0 w 6086212"/>
              <a:gd name="connsiteY4" fmla="*/ 0 h 3308482"/>
              <a:gd name="connsiteX0" fmla="*/ 6086212 w 6086212"/>
              <a:gd name="connsiteY0" fmla="*/ 1881286 h 3308482"/>
              <a:gd name="connsiteX1" fmla="*/ 5917694 w 6086212"/>
              <a:gd name="connsiteY1" fmla="*/ 2104502 h 3308482"/>
              <a:gd name="connsiteX2" fmla="*/ 3340218 w 6086212"/>
              <a:gd name="connsiteY2" fmla="*/ 3308482 h 3308482"/>
              <a:gd name="connsiteX3" fmla="*/ 0 w 6086212"/>
              <a:gd name="connsiteY3" fmla="*/ 0 h 3308482"/>
            </a:gdLst>
            <a:ahLst/>
            <a:cxnLst>
              <a:cxn ang="0">
                <a:pos x="connsiteX0" y="connsiteY0"/>
              </a:cxn>
              <a:cxn ang="0">
                <a:pos x="connsiteX1" y="connsiteY1"/>
              </a:cxn>
              <a:cxn ang="0">
                <a:pos x="connsiteX2" y="connsiteY2"/>
              </a:cxn>
              <a:cxn ang="0">
                <a:pos x="connsiteX3" y="connsiteY3"/>
              </a:cxn>
            </a:cxnLst>
            <a:rect l="l" t="t" r="r" b="b"/>
            <a:pathLst>
              <a:path w="6086212" h="3308482">
                <a:moveTo>
                  <a:pt x="6086212" y="1881286"/>
                </a:moveTo>
                <a:lnTo>
                  <a:pt x="5917694" y="2104502"/>
                </a:lnTo>
                <a:cubicBezTo>
                  <a:pt x="5305048" y="2839803"/>
                  <a:pt x="4377892" y="3308482"/>
                  <a:pt x="3340218" y="3308482"/>
                </a:cubicBezTo>
                <a:cubicBezTo>
                  <a:pt x="1495467" y="3308482"/>
                  <a:pt x="0" y="1827223"/>
                  <a:pt x="0" y="0"/>
                </a:cubicBezTo>
              </a:path>
            </a:pathLst>
          </a:custGeom>
          <a:noFill/>
          <a:ln w="38100">
            <a:solidFill>
              <a:srgbClr val="2B9FE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ctr" defTabSz="914400" rtl="1" eaLnBrk="1" latinLnBrk="0" hangingPunct="1"/>
            <a:endParaRPr lang="en-IL"/>
          </a:p>
        </p:txBody>
      </p:sp>
      <p:sp>
        <p:nvSpPr>
          <p:cNvPr id="3" name="Title 2">
            <a:extLst>
              <a:ext uri="{FF2B5EF4-FFF2-40B4-BE49-F238E27FC236}">
                <a16:creationId xmlns:a16="http://schemas.microsoft.com/office/drawing/2014/main" id="{BBA3955B-22E0-A84A-A8B1-E4434E08AD10}"/>
              </a:ext>
            </a:extLst>
          </p:cNvPr>
          <p:cNvSpPr>
            <a:spLocks noGrp="1"/>
          </p:cNvSpPr>
          <p:nvPr>
            <p:ph type="title"/>
          </p:nvPr>
        </p:nvSpPr>
        <p:spPr/>
        <p:txBody>
          <a:bodyPr>
            <a:normAutofit fontScale="90000"/>
          </a:bodyPr>
          <a:lstStyle/>
          <a:p>
            <a:pPr defTabSz="914400" eaLnBrk="1" latinLnBrk="0" hangingPunct="1">
              <a:lnSpc>
                <a:spcPct val="90000"/>
              </a:lnSpc>
              <a:spcBef>
                <a:spcPct val="0"/>
              </a:spcBef>
              <a:buNone/>
            </a:pPr>
            <a:r>
              <a:rPr lang="en-US" dirty="0">
                <a:solidFill>
                  <a:srgbClr val="8AC6F0"/>
                </a:solidFill>
              </a:rPr>
              <a:t>CLINICAL AND ECONOMIC </a:t>
            </a:r>
            <a:r>
              <a:rPr lang="en-US" dirty="0"/>
              <a:t>VALUE FOR BRAIN SURGERY</a:t>
            </a:r>
            <a:endParaRPr lang="en-IL" dirty="0"/>
          </a:p>
        </p:txBody>
      </p:sp>
      <p:sp>
        <p:nvSpPr>
          <p:cNvPr id="6" name="Oval 5">
            <a:extLst>
              <a:ext uri="{FF2B5EF4-FFF2-40B4-BE49-F238E27FC236}">
                <a16:creationId xmlns:a16="http://schemas.microsoft.com/office/drawing/2014/main" id="{5FA52CE4-0E38-114D-AEBA-A7C5EFA47C98}"/>
              </a:ext>
            </a:extLst>
          </p:cNvPr>
          <p:cNvSpPr/>
          <p:nvPr/>
        </p:nvSpPr>
        <p:spPr>
          <a:xfrm>
            <a:off x="1402011" y="1422400"/>
            <a:ext cx="4051299" cy="4038600"/>
          </a:xfrm>
          <a:prstGeom prst="ellipse">
            <a:avLst/>
          </a:prstGeom>
          <a:solidFill>
            <a:srgbClr val="298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dirty="0"/>
          </a:p>
        </p:txBody>
      </p:sp>
      <p:grpSp>
        <p:nvGrpSpPr>
          <p:cNvPr id="8" name="Group 7">
            <a:extLst>
              <a:ext uri="{FF2B5EF4-FFF2-40B4-BE49-F238E27FC236}">
                <a16:creationId xmlns:a16="http://schemas.microsoft.com/office/drawing/2014/main" id="{6B1B445D-0AFC-524D-93E2-8E5B815A5944}"/>
              </a:ext>
            </a:extLst>
          </p:cNvPr>
          <p:cNvGrpSpPr/>
          <p:nvPr/>
        </p:nvGrpSpPr>
        <p:grpSpPr>
          <a:xfrm>
            <a:off x="1115297" y="1173129"/>
            <a:ext cx="4581505" cy="4570438"/>
            <a:chOff x="1213104" y="755165"/>
            <a:chExt cx="5346700" cy="5295900"/>
          </a:xfrm>
        </p:grpSpPr>
        <p:sp>
          <p:nvSpPr>
            <p:cNvPr id="9" name="Oval 8">
              <a:extLst>
                <a:ext uri="{FF2B5EF4-FFF2-40B4-BE49-F238E27FC236}">
                  <a16:creationId xmlns:a16="http://schemas.microsoft.com/office/drawing/2014/main" id="{FC805005-95C2-FE44-A6F3-8C15CD6DA484}"/>
                </a:ext>
              </a:extLst>
            </p:cNvPr>
            <p:cNvSpPr/>
            <p:nvPr/>
          </p:nvSpPr>
          <p:spPr>
            <a:xfrm>
              <a:off x="1213104" y="755165"/>
              <a:ext cx="5346700" cy="529590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10" name="Oval 9">
              <a:extLst>
                <a:ext uri="{FF2B5EF4-FFF2-40B4-BE49-F238E27FC236}">
                  <a16:creationId xmlns:a16="http://schemas.microsoft.com/office/drawing/2014/main" id="{B2F9C284-B353-7442-B3F7-B1975DF2DC78}"/>
                </a:ext>
              </a:extLst>
            </p:cNvPr>
            <p:cNvSpPr/>
            <p:nvPr/>
          </p:nvSpPr>
          <p:spPr>
            <a:xfrm>
              <a:off x="1402240" y="945665"/>
              <a:ext cx="4979764" cy="4932450"/>
            </a:xfrm>
            <a:prstGeom prst="ellipse">
              <a:avLst/>
            </a:prstGeom>
            <a:no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grpSp>
      <p:sp>
        <p:nvSpPr>
          <p:cNvPr id="25" name="Oval 24">
            <a:extLst>
              <a:ext uri="{FF2B5EF4-FFF2-40B4-BE49-F238E27FC236}">
                <a16:creationId xmlns:a16="http://schemas.microsoft.com/office/drawing/2014/main" id="{962793E4-928C-9049-AF4A-3A5EBABBDC59}"/>
              </a:ext>
            </a:extLst>
          </p:cNvPr>
          <p:cNvSpPr/>
          <p:nvPr/>
        </p:nvSpPr>
        <p:spPr>
          <a:xfrm>
            <a:off x="5552147" y="999130"/>
            <a:ext cx="495994" cy="495994"/>
          </a:xfrm>
          <a:prstGeom prst="ellipse">
            <a:avLst/>
          </a:prstGeom>
          <a:solidFill>
            <a:srgbClr val="060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dirty="0"/>
          </a:p>
        </p:txBody>
      </p:sp>
      <p:sp>
        <p:nvSpPr>
          <p:cNvPr id="26" name="Oval 25">
            <a:extLst>
              <a:ext uri="{FF2B5EF4-FFF2-40B4-BE49-F238E27FC236}">
                <a16:creationId xmlns:a16="http://schemas.microsoft.com/office/drawing/2014/main" id="{C27A4813-A3EB-C241-8F15-22B8B2FF3798}"/>
              </a:ext>
            </a:extLst>
          </p:cNvPr>
          <p:cNvSpPr/>
          <p:nvPr/>
        </p:nvSpPr>
        <p:spPr>
          <a:xfrm>
            <a:off x="6065274" y="1808435"/>
            <a:ext cx="495994" cy="495994"/>
          </a:xfrm>
          <a:prstGeom prst="ellipse">
            <a:avLst/>
          </a:prstGeom>
          <a:solidFill>
            <a:srgbClr val="060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dirty="0"/>
          </a:p>
        </p:txBody>
      </p:sp>
      <p:sp>
        <p:nvSpPr>
          <p:cNvPr id="27" name="Oval 26">
            <a:extLst>
              <a:ext uri="{FF2B5EF4-FFF2-40B4-BE49-F238E27FC236}">
                <a16:creationId xmlns:a16="http://schemas.microsoft.com/office/drawing/2014/main" id="{BDA2ABEC-5FF7-4E40-B5D5-FDE77E8E6700}"/>
              </a:ext>
            </a:extLst>
          </p:cNvPr>
          <p:cNvSpPr/>
          <p:nvPr/>
        </p:nvSpPr>
        <p:spPr>
          <a:xfrm>
            <a:off x="6368677" y="2617740"/>
            <a:ext cx="495994" cy="495994"/>
          </a:xfrm>
          <a:prstGeom prst="ellipse">
            <a:avLst/>
          </a:prstGeom>
          <a:solidFill>
            <a:srgbClr val="060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dirty="0"/>
          </a:p>
        </p:txBody>
      </p:sp>
      <p:sp>
        <p:nvSpPr>
          <p:cNvPr id="28" name="Oval 27">
            <a:extLst>
              <a:ext uri="{FF2B5EF4-FFF2-40B4-BE49-F238E27FC236}">
                <a16:creationId xmlns:a16="http://schemas.microsoft.com/office/drawing/2014/main" id="{CFF6CA7B-255F-BD46-85FC-C1BC7BB65225}"/>
              </a:ext>
            </a:extLst>
          </p:cNvPr>
          <p:cNvSpPr/>
          <p:nvPr/>
        </p:nvSpPr>
        <p:spPr>
          <a:xfrm>
            <a:off x="6428799" y="3427045"/>
            <a:ext cx="495994" cy="495994"/>
          </a:xfrm>
          <a:prstGeom prst="ellipse">
            <a:avLst/>
          </a:prstGeom>
          <a:solidFill>
            <a:srgbClr val="060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dirty="0"/>
          </a:p>
        </p:txBody>
      </p:sp>
      <p:sp>
        <p:nvSpPr>
          <p:cNvPr id="29" name="Oval 28">
            <a:extLst>
              <a:ext uri="{FF2B5EF4-FFF2-40B4-BE49-F238E27FC236}">
                <a16:creationId xmlns:a16="http://schemas.microsoft.com/office/drawing/2014/main" id="{9ABB7A83-983C-B443-988A-1D9BBBE73F05}"/>
              </a:ext>
            </a:extLst>
          </p:cNvPr>
          <p:cNvSpPr/>
          <p:nvPr/>
        </p:nvSpPr>
        <p:spPr>
          <a:xfrm>
            <a:off x="6312754" y="4236350"/>
            <a:ext cx="495994" cy="495994"/>
          </a:xfrm>
          <a:prstGeom prst="ellipse">
            <a:avLst/>
          </a:prstGeom>
          <a:solidFill>
            <a:srgbClr val="060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dirty="0"/>
          </a:p>
        </p:txBody>
      </p:sp>
      <p:sp>
        <p:nvSpPr>
          <p:cNvPr id="30" name="Oval 29">
            <a:extLst>
              <a:ext uri="{FF2B5EF4-FFF2-40B4-BE49-F238E27FC236}">
                <a16:creationId xmlns:a16="http://schemas.microsoft.com/office/drawing/2014/main" id="{AC69B4C2-7A1C-2742-8AC2-0A5CF2B3006C}"/>
              </a:ext>
            </a:extLst>
          </p:cNvPr>
          <p:cNvSpPr/>
          <p:nvPr/>
        </p:nvSpPr>
        <p:spPr>
          <a:xfrm>
            <a:off x="5173251" y="5854960"/>
            <a:ext cx="495994" cy="495994"/>
          </a:xfrm>
          <a:prstGeom prst="ellipse">
            <a:avLst/>
          </a:prstGeom>
          <a:solidFill>
            <a:srgbClr val="060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dirty="0"/>
          </a:p>
        </p:txBody>
      </p:sp>
      <p:sp>
        <p:nvSpPr>
          <p:cNvPr id="31" name="Oval 30">
            <a:extLst>
              <a:ext uri="{FF2B5EF4-FFF2-40B4-BE49-F238E27FC236}">
                <a16:creationId xmlns:a16="http://schemas.microsoft.com/office/drawing/2014/main" id="{7F645198-4DA8-0944-8BD7-4E66E54CEB0D}"/>
              </a:ext>
            </a:extLst>
          </p:cNvPr>
          <p:cNvSpPr/>
          <p:nvPr/>
        </p:nvSpPr>
        <p:spPr>
          <a:xfrm>
            <a:off x="5828993" y="5045655"/>
            <a:ext cx="495994" cy="495994"/>
          </a:xfrm>
          <a:prstGeom prst="ellipse">
            <a:avLst/>
          </a:prstGeom>
          <a:solidFill>
            <a:srgbClr val="060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dirty="0"/>
          </a:p>
        </p:txBody>
      </p:sp>
      <p:sp>
        <p:nvSpPr>
          <p:cNvPr id="33" name="TextBox 32">
            <a:extLst>
              <a:ext uri="{FF2B5EF4-FFF2-40B4-BE49-F238E27FC236}">
                <a16:creationId xmlns:a16="http://schemas.microsoft.com/office/drawing/2014/main" id="{71805D69-20CE-8F4E-9FEE-EDA1EFE0EF76}"/>
              </a:ext>
            </a:extLst>
          </p:cNvPr>
          <p:cNvSpPr txBox="1"/>
          <p:nvPr/>
        </p:nvSpPr>
        <p:spPr>
          <a:xfrm>
            <a:off x="6180589" y="1017524"/>
            <a:ext cx="2434905" cy="473206"/>
          </a:xfrm>
          <a:prstGeom prst="rect">
            <a:avLst/>
          </a:prstGeom>
          <a:noFill/>
        </p:spPr>
        <p:txBody>
          <a:bodyPr wrap="square">
            <a:spAutoFit/>
          </a:bodyPr>
          <a:lstStyle/>
          <a:p>
            <a:pPr lvl="0">
              <a:lnSpc>
                <a:spcPct val="150000"/>
              </a:lnSpc>
            </a:pPr>
            <a:r>
              <a:rPr lang="en-US" dirty="0">
                <a:latin typeface="Heebo Light" pitchFamily="2" charset="-79"/>
                <a:cs typeface="Heebo Light" pitchFamily="2" charset="-79"/>
              </a:rPr>
              <a:t>Single access site</a:t>
            </a:r>
          </a:p>
        </p:txBody>
      </p:sp>
      <p:sp>
        <p:nvSpPr>
          <p:cNvPr id="35" name="TextBox 34">
            <a:extLst>
              <a:ext uri="{FF2B5EF4-FFF2-40B4-BE49-F238E27FC236}">
                <a16:creationId xmlns:a16="http://schemas.microsoft.com/office/drawing/2014/main" id="{5351D1FB-02D3-C548-A42C-DFC961A46871}"/>
              </a:ext>
            </a:extLst>
          </p:cNvPr>
          <p:cNvSpPr txBox="1"/>
          <p:nvPr/>
        </p:nvSpPr>
        <p:spPr>
          <a:xfrm>
            <a:off x="6667150" y="1730589"/>
            <a:ext cx="2569129" cy="473206"/>
          </a:xfrm>
          <a:prstGeom prst="rect">
            <a:avLst/>
          </a:prstGeom>
          <a:noFill/>
        </p:spPr>
        <p:txBody>
          <a:bodyPr wrap="square">
            <a:spAutoFit/>
          </a:bodyPr>
          <a:lstStyle>
            <a:defPPr>
              <a:defRPr lang="en-IL"/>
            </a:defPPr>
            <a:lvl1pPr lvl="0">
              <a:lnSpc>
                <a:spcPct val="150000"/>
              </a:lnSpc>
              <a:defRPr>
                <a:latin typeface="Heebo Light" pitchFamily="2" charset="-79"/>
                <a:cs typeface="Heebo Light" pitchFamily="2" charset="-79"/>
              </a:defRPr>
            </a:lvl1pPr>
          </a:lstStyle>
          <a:p>
            <a:r>
              <a:rPr lang="en-US" dirty="0"/>
              <a:t>Improved visualization</a:t>
            </a:r>
          </a:p>
        </p:txBody>
      </p:sp>
      <p:sp>
        <p:nvSpPr>
          <p:cNvPr id="37" name="TextBox 36">
            <a:extLst>
              <a:ext uri="{FF2B5EF4-FFF2-40B4-BE49-F238E27FC236}">
                <a16:creationId xmlns:a16="http://schemas.microsoft.com/office/drawing/2014/main" id="{00A7D1AC-C963-294B-A106-F92B14691A37}"/>
              </a:ext>
            </a:extLst>
          </p:cNvPr>
          <p:cNvSpPr txBox="1"/>
          <p:nvPr/>
        </p:nvSpPr>
        <p:spPr>
          <a:xfrm>
            <a:off x="6935598" y="2653376"/>
            <a:ext cx="5152937" cy="369332"/>
          </a:xfrm>
          <a:prstGeom prst="rect">
            <a:avLst/>
          </a:prstGeom>
          <a:noFill/>
        </p:spPr>
        <p:txBody>
          <a:bodyPr wrap="square">
            <a:spAutoFit/>
          </a:bodyPr>
          <a:lstStyle>
            <a:defPPr>
              <a:defRPr lang="en-IL"/>
            </a:defPPr>
            <a:lvl1pPr lvl="0">
              <a:lnSpc>
                <a:spcPct val="150000"/>
              </a:lnSpc>
              <a:defRPr>
                <a:latin typeface="Heebo Light" pitchFamily="2" charset="-79"/>
                <a:cs typeface="Heebo Light" pitchFamily="2" charset="-79"/>
              </a:defRPr>
            </a:lvl1pPr>
          </a:lstStyle>
          <a:p>
            <a:pPr>
              <a:lnSpc>
                <a:spcPct val="100000"/>
              </a:lnSpc>
            </a:pPr>
            <a:r>
              <a:rPr lang="en-US" dirty="0"/>
              <a:t>Reduced bone drilling and reconstruction</a:t>
            </a:r>
          </a:p>
        </p:txBody>
      </p:sp>
      <p:sp>
        <p:nvSpPr>
          <p:cNvPr id="38" name="TextBox 37">
            <a:extLst>
              <a:ext uri="{FF2B5EF4-FFF2-40B4-BE49-F238E27FC236}">
                <a16:creationId xmlns:a16="http://schemas.microsoft.com/office/drawing/2014/main" id="{99F576DC-CADE-0E41-AA0A-B00B407DC1BD}"/>
              </a:ext>
            </a:extLst>
          </p:cNvPr>
          <p:cNvSpPr txBox="1"/>
          <p:nvPr/>
        </p:nvSpPr>
        <p:spPr>
          <a:xfrm>
            <a:off x="6962163" y="3502063"/>
            <a:ext cx="4854016" cy="369332"/>
          </a:xfrm>
          <a:prstGeom prst="rect">
            <a:avLst/>
          </a:prstGeom>
          <a:noFill/>
        </p:spPr>
        <p:txBody>
          <a:bodyPr wrap="square">
            <a:spAutoFit/>
          </a:bodyPr>
          <a:lstStyle>
            <a:defPPr>
              <a:defRPr lang="en-IL"/>
            </a:defPPr>
            <a:lvl1pPr lvl="0">
              <a:lnSpc>
                <a:spcPct val="100000"/>
              </a:lnSpc>
              <a:defRPr>
                <a:latin typeface="Heebo Light" pitchFamily="2" charset="-79"/>
                <a:cs typeface="Heebo Light" pitchFamily="2" charset="-79"/>
              </a:defRPr>
            </a:lvl1pPr>
          </a:lstStyle>
          <a:p>
            <a:r>
              <a:rPr lang="en-US" dirty="0"/>
              <a:t>Reduced CSF leak &amp; injury to critical structures </a:t>
            </a:r>
          </a:p>
        </p:txBody>
      </p:sp>
      <p:sp>
        <p:nvSpPr>
          <p:cNvPr id="42" name="TextBox 41">
            <a:extLst>
              <a:ext uri="{FF2B5EF4-FFF2-40B4-BE49-F238E27FC236}">
                <a16:creationId xmlns:a16="http://schemas.microsoft.com/office/drawing/2014/main" id="{F2517124-C666-CF41-9D1F-23E500FEFC40}"/>
              </a:ext>
            </a:extLst>
          </p:cNvPr>
          <p:cNvSpPr txBox="1"/>
          <p:nvPr/>
        </p:nvSpPr>
        <p:spPr>
          <a:xfrm>
            <a:off x="6339980" y="5153297"/>
            <a:ext cx="3308484" cy="369332"/>
          </a:xfrm>
          <a:prstGeom prst="rect">
            <a:avLst/>
          </a:prstGeom>
          <a:noFill/>
        </p:spPr>
        <p:txBody>
          <a:bodyPr wrap="square">
            <a:spAutoFit/>
          </a:bodyPr>
          <a:lstStyle>
            <a:defPPr>
              <a:defRPr lang="en-IL"/>
            </a:defPPr>
            <a:lvl1pPr lvl="0">
              <a:lnSpc>
                <a:spcPct val="100000"/>
              </a:lnSpc>
              <a:defRPr>
                <a:latin typeface="Heebo Light" pitchFamily="2" charset="-79"/>
                <a:cs typeface="Heebo Light" pitchFamily="2" charset="-79"/>
              </a:defRPr>
            </a:lvl1pPr>
          </a:lstStyle>
          <a:p>
            <a:r>
              <a:rPr lang="en-US" dirty="0"/>
              <a:t>Maximal tumor removal</a:t>
            </a:r>
          </a:p>
        </p:txBody>
      </p:sp>
      <p:sp>
        <p:nvSpPr>
          <p:cNvPr id="44" name="TextBox 43">
            <a:extLst>
              <a:ext uri="{FF2B5EF4-FFF2-40B4-BE49-F238E27FC236}">
                <a16:creationId xmlns:a16="http://schemas.microsoft.com/office/drawing/2014/main" id="{03987E58-15A9-DB46-8E4B-DEDF49BB6B1B}"/>
              </a:ext>
            </a:extLst>
          </p:cNvPr>
          <p:cNvSpPr txBox="1"/>
          <p:nvPr/>
        </p:nvSpPr>
        <p:spPr>
          <a:xfrm>
            <a:off x="5728218" y="5932896"/>
            <a:ext cx="6225156" cy="369332"/>
          </a:xfrm>
          <a:prstGeom prst="rect">
            <a:avLst/>
          </a:prstGeom>
          <a:noFill/>
        </p:spPr>
        <p:txBody>
          <a:bodyPr wrap="square">
            <a:spAutoFit/>
          </a:bodyPr>
          <a:lstStyle>
            <a:defPPr>
              <a:defRPr lang="en-IL"/>
            </a:defPPr>
            <a:lvl1pPr lvl="0">
              <a:lnSpc>
                <a:spcPct val="100000"/>
              </a:lnSpc>
              <a:defRPr>
                <a:latin typeface="Heebo Light" pitchFamily="2" charset="-79"/>
                <a:cs typeface="Heebo Light" pitchFamily="2" charset="-79"/>
              </a:defRPr>
            </a:lvl1pPr>
          </a:lstStyle>
          <a:p>
            <a:r>
              <a:rPr lang="en-US" dirty="0"/>
              <a:t>Reduced hospitalization and faster healing</a:t>
            </a:r>
          </a:p>
        </p:txBody>
      </p:sp>
      <p:sp>
        <p:nvSpPr>
          <p:cNvPr id="48" name="Oval 47">
            <a:extLst>
              <a:ext uri="{FF2B5EF4-FFF2-40B4-BE49-F238E27FC236}">
                <a16:creationId xmlns:a16="http://schemas.microsoft.com/office/drawing/2014/main" id="{420E48DA-4D70-0546-9B75-EE7A12C66B3F}"/>
              </a:ext>
            </a:extLst>
          </p:cNvPr>
          <p:cNvSpPr/>
          <p:nvPr/>
        </p:nvSpPr>
        <p:spPr>
          <a:xfrm>
            <a:off x="1562800" y="1574800"/>
            <a:ext cx="3721931" cy="3710264"/>
          </a:xfrm>
          <a:prstGeom prst="ellipse">
            <a:avLst/>
          </a:prstGeom>
          <a:solidFill>
            <a:srgbClr val="060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dirty="0"/>
          </a:p>
        </p:txBody>
      </p:sp>
      <p:sp>
        <p:nvSpPr>
          <p:cNvPr id="47" name="TextBox 46">
            <a:extLst>
              <a:ext uri="{FF2B5EF4-FFF2-40B4-BE49-F238E27FC236}">
                <a16:creationId xmlns:a16="http://schemas.microsoft.com/office/drawing/2014/main" id="{749F08E6-C973-3D4C-97C9-7D48A3641CD8}"/>
              </a:ext>
            </a:extLst>
          </p:cNvPr>
          <p:cNvSpPr txBox="1"/>
          <p:nvPr/>
        </p:nvSpPr>
        <p:spPr>
          <a:xfrm>
            <a:off x="1850104" y="2901898"/>
            <a:ext cx="3483528" cy="1200329"/>
          </a:xfrm>
          <a:prstGeom prst="rect">
            <a:avLst/>
          </a:prstGeom>
          <a:noFill/>
        </p:spPr>
        <p:txBody>
          <a:bodyPr wrap="square">
            <a:spAutoFit/>
          </a:bodyPr>
          <a:lstStyle/>
          <a:p>
            <a:pPr marL="0" indent="0">
              <a:buNone/>
            </a:pPr>
            <a:r>
              <a:rPr lang="en-US" sz="2400" dirty="0">
                <a:solidFill>
                  <a:schemeClr val="bg1"/>
                </a:solidFill>
                <a:latin typeface="Heebo" pitchFamily="2" charset="-79"/>
                <a:cs typeface="Heebo" pitchFamily="2" charset="-79"/>
              </a:rPr>
              <a:t>BETTER RESECTION </a:t>
            </a:r>
            <a:r>
              <a:rPr lang="en-US" sz="2400" dirty="0">
                <a:solidFill>
                  <a:schemeClr val="bg1"/>
                </a:solidFill>
                <a:latin typeface="Heebo Light" pitchFamily="2" charset="-79"/>
                <a:cs typeface="Heebo Light" pitchFamily="2" charset="-79"/>
              </a:rPr>
              <a:t>= improved clinical and economic outcomes</a:t>
            </a:r>
          </a:p>
        </p:txBody>
      </p:sp>
      <p:pic>
        <p:nvPicPr>
          <p:cNvPr id="51" name="Graphic 50" descr="Bullseye">
            <a:extLst>
              <a:ext uri="{FF2B5EF4-FFF2-40B4-BE49-F238E27FC236}">
                <a16:creationId xmlns:a16="http://schemas.microsoft.com/office/drawing/2014/main" id="{F852EFF0-C064-F643-A24E-7BF0D249FB0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23264" y="5132962"/>
            <a:ext cx="314736" cy="314736"/>
          </a:xfrm>
          <a:prstGeom prst="rect">
            <a:avLst/>
          </a:prstGeom>
        </p:spPr>
      </p:pic>
      <p:pic>
        <p:nvPicPr>
          <p:cNvPr id="55" name="Graphic 54" descr="Downward trend graph with solid fill">
            <a:extLst>
              <a:ext uri="{FF2B5EF4-FFF2-40B4-BE49-F238E27FC236}">
                <a16:creationId xmlns:a16="http://schemas.microsoft.com/office/drawing/2014/main" id="{50E1B06C-EEE2-8249-A294-E32942A4F02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477700" y="3442981"/>
            <a:ext cx="426440" cy="426440"/>
          </a:xfrm>
          <a:prstGeom prst="rect">
            <a:avLst/>
          </a:prstGeom>
        </p:spPr>
      </p:pic>
      <p:pic>
        <p:nvPicPr>
          <p:cNvPr id="57" name="Graphic 56" descr="Clock with solid fill">
            <a:extLst>
              <a:ext uri="{FF2B5EF4-FFF2-40B4-BE49-F238E27FC236}">
                <a16:creationId xmlns:a16="http://schemas.microsoft.com/office/drawing/2014/main" id="{CCC3F58D-0829-DB40-9D7F-A0C7766E6B1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227739" y="5909343"/>
            <a:ext cx="392885" cy="392885"/>
          </a:xfrm>
          <a:prstGeom prst="rect">
            <a:avLst/>
          </a:prstGeom>
        </p:spPr>
      </p:pic>
      <p:pic>
        <p:nvPicPr>
          <p:cNvPr id="59" name="Graphic 58" descr="Badge 1 with solid fill">
            <a:extLst>
              <a:ext uri="{FF2B5EF4-FFF2-40B4-BE49-F238E27FC236}">
                <a16:creationId xmlns:a16="http://schemas.microsoft.com/office/drawing/2014/main" id="{0B67D818-CB35-124B-B7BD-484EFFD8EE3D}"/>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38800" y="1084277"/>
            <a:ext cx="342550" cy="342550"/>
          </a:xfrm>
          <a:prstGeom prst="rect">
            <a:avLst/>
          </a:prstGeom>
        </p:spPr>
      </p:pic>
      <p:pic>
        <p:nvPicPr>
          <p:cNvPr id="61" name="Graphic 60" descr="Eye with solid fill">
            <a:extLst>
              <a:ext uri="{FF2B5EF4-FFF2-40B4-BE49-F238E27FC236}">
                <a16:creationId xmlns:a16="http://schemas.microsoft.com/office/drawing/2014/main" id="{5F38302E-8207-5A43-98B3-4A539E4B093F}"/>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119071" y="1849073"/>
            <a:ext cx="399176" cy="399176"/>
          </a:xfrm>
          <a:prstGeom prst="rect">
            <a:avLst/>
          </a:prstGeom>
        </p:spPr>
      </p:pic>
      <p:pic>
        <p:nvPicPr>
          <p:cNvPr id="65" name="Graphic 64">
            <a:extLst>
              <a:ext uri="{FF2B5EF4-FFF2-40B4-BE49-F238E27FC236}">
                <a16:creationId xmlns:a16="http://schemas.microsoft.com/office/drawing/2014/main" id="{AD7EFB12-B939-614C-A6D8-F3D80169F1C7}"/>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400800" y="2634901"/>
            <a:ext cx="469026" cy="469026"/>
          </a:xfrm>
          <a:prstGeom prst="rect">
            <a:avLst/>
          </a:prstGeom>
        </p:spPr>
      </p:pic>
      <p:sp>
        <p:nvSpPr>
          <p:cNvPr id="32" name="TextBox 31">
            <a:extLst>
              <a:ext uri="{FF2B5EF4-FFF2-40B4-BE49-F238E27FC236}">
                <a16:creationId xmlns:a16="http://schemas.microsoft.com/office/drawing/2014/main" id="{AE56CB5F-1276-4597-A137-E5989AC844BD}"/>
              </a:ext>
            </a:extLst>
          </p:cNvPr>
          <p:cNvSpPr txBox="1"/>
          <p:nvPr/>
        </p:nvSpPr>
        <p:spPr>
          <a:xfrm>
            <a:off x="6936996" y="4348007"/>
            <a:ext cx="4879183" cy="369332"/>
          </a:xfrm>
          <a:prstGeom prst="rect">
            <a:avLst/>
          </a:prstGeom>
          <a:noFill/>
        </p:spPr>
        <p:txBody>
          <a:bodyPr wrap="square">
            <a:spAutoFit/>
          </a:bodyPr>
          <a:lstStyle/>
          <a:p>
            <a:r>
              <a:rPr lang="en-US" dirty="0">
                <a:latin typeface="Heebo Light" pitchFamily="2" charset="-79"/>
                <a:cs typeface="Heebo Light" pitchFamily="2" charset="-79"/>
              </a:rPr>
              <a:t>Surgeon full control and improved ergonomics</a:t>
            </a:r>
          </a:p>
        </p:txBody>
      </p:sp>
      <p:grpSp>
        <p:nvGrpSpPr>
          <p:cNvPr id="12" name="Group 11">
            <a:extLst>
              <a:ext uri="{FF2B5EF4-FFF2-40B4-BE49-F238E27FC236}">
                <a16:creationId xmlns:a16="http://schemas.microsoft.com/office/drawing/2014/main" id="{3224FDC8-2AE7-2B4C-8FB5-58C66CA5ED59}"/>
              </a:ext>
            </a:extLst>
          </p:cNvPr>
          <p:cNvGrpSpPr/>
          <p:nvPr/>
        </p:nvGrpSpPr>
        <p:grpSpPr>
          <a:xfrm>
            <a:off x="6370125" y="4292864"/>
            <a:ext cx="381725" cy="381725"/>
            <a:chOff x="6370125" y="4292864"/>
            <a:chExt cx="381725" cy="381725"/>
          </a:xfrm>
        </p:grpSpPr>
        <p:cxnSp>
          <p:nvCxnSpPr>
            <p:cNvPr id="11" name="Straight Arrow Connector 10">
              <a:extLst>
                <a:ext uri="{FF2B5EF4-FFF2-40B4-BE49-F238E27FC236}">
                  <a16:creationId xmlns:a16="http://schemas.microsoft.com/office/drawing/2014/main" id="{917CA29C-C1F1-C642-914A-9BBE2F325855}"/>
                </a:ext>
              </a:extLst>
            </p:cNvPr>
            <p:cNvCxnSpPr>
              <a:cxnSpLocks/>
            </p:cNvCxnSpPr>
            <p:nvPr/>
          </p:nvCxnSpPr>
          <p:spPr>
            <a:xfrm flipH="1">
              <a:off x="6560751" y="4292864"/>
              <a:ext cx="13304" cy="381725"/>
            </a:xfrm>
            <a:prstGeom prst="straightConnector1">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5EE9BCF-B69B-D545-85C2-E4960F435674}"/>
                </a:ext>
              </a:extLst>
            </p:cNvPr>
            <p:cNvCxnSpPr>
              <a:cxnSpLocks/>
            </p:cNvCxnSpPr>
            <p:nvPr/>
          </p:nvCxnSpPr>
          <p:spPr>
            <a:xfrm rot="16200000" flipH="1">
              <a:off x="6554336" y="4291261"/>
              <a:ext cx="13304" cy="381725"/>
            </a:xfrm>
            <a:prstGeom prst="straightConnector1">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11899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8">
            <a:extLst>
              <a:ext uri="{FF2B5EF4-FFF2-40B4-BE49-F238E27FC236}">
                <a16:creationId xmlns:a16="http://schemas.microsoft.com/office/drawing/2014/main" id="{235B2E01-DC51-4141-BB51-15CE57BE69D5}"/>
              </a:ext>
            </a:extLst>
          </p:cNvPr>
          <p:cNvPicPr>
            <a:picLocks noChangeAspect="1"/>
          </p:cNvPicPr>
          <p:nvPr/>
        </p:nvPicPr>
        <p:blipFill rotWithShape="1">
          <a:blip r:embed="rId2" cstate="screen">
            <a:alphaModFix amt="70000"/>
            <a:extLst>
              <a:ext uri="{28A0092B-C50C-407E-A947-70E740481C1C}">
                <a14:useLocalDpi xmlns:a14="http://schemas.microsoft.com/office/drawing/2010/main"/>
              </a:ext>
            </a:extLst>
          </a:blip>
          <a:srcRect/>
          <a:stretch/>
        </p:blipFill>
        <p:spPr>
          <a:xfrm>
            <a:off x="1" y="774441"/>
            <a:ext cx="12192000" cy="6083559"/>
          </a:xfrm>
          <a:prstGeom prst="rect">
            <a:avLst/>
          </a:prstGeom>
          <a:solidFill>
            <a:schemeClr val="accent1"/>
          </a:solidFill>
        </p:spPr>
      </p:pic>
      <p:grpSp>
        <p:nvGrpSpPr>
          <p:cNvPr id="44" name="Group 43">
            <a:extLst>
              <a:ext uri="{FF2B5EF4-FFF2-40B4-BE49-F238E27FC236}">
                <a16:creationId xmlns:a16="http://schemas.microsoft.com/office/drawing/2014/main" id="{8376589A-B01D-B54A-8435-64CCEDF31422}"/>
              </a:ext>
            </a:extLst>
          </p:cNvPr>
          <p:cNvGrpSpPr/>
          <p:nvPr/>
        </p:nvGrpSpPr>
        <p:grpSpPr>
          <a:xfrm>
            <a:off x="606479" y="980619"/>
            <a:ext cx="2327586" cy="2656009"/>
            <a:chOff x="606479" y="1001592"/>
            <a:chExt cx="2327586" cy="2656009"/>
          </a:xfrm>
        </p:grpSpPr>
        <p:sp>
          <p:nvSpPr>
            <p:cNvPr id="29" name="אליפסה 12">
              <a:extLst>
                <a:ext uri="{FF2B5EF4-FFF2-40B4-BE49-F238E27FC236}">
                  <a16:creationId xmlns:a16="http://schemas.microsoft.com/office/drawing/2014/main" id="{9B4BC3DA-6681-CA46-A211-67D0FCDFB100}"/>
                </a:ext>
              </a:extLst>
            </p:cNvPr>
            <p:cNvSpPr/>
            <p:nvPr/>
          </p:nvSpPr>
          <p:spPr>
            <a:xfrm>
              <a:off x="606479" y="1001592"/>
              <a:ext cx="2327586" cy="23275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dirty="0">
                <a:latin typeface="Heebo" pitchFamily="2" charset="-79"/>
                <a:cs typeface="Heebo" pitchFamily="2" charset="-79"/>
              </a:endParaRPr>
            </a:p>
          </p:txBody>
        </p:sp>
        <p:sp>
          <p:nvSpPr>
            <p:cNvPr id="41" name="Oval 40">
              <a:extLst>
                <a:ext uri="{FF2B5EF4-FFF2-40B4-BE49-F238E27FC236}">
                  <a16:creationId xmlns:a16="http://schemas.microsoft.com/office/drawing/2014/main" id="{33B1F0EA-5BDF-2744-A700-0CA1DF640E0C}"/>
                </a:ext>
              </a:extLst>
            </p:cNvPr>
            <p:cNvSpPr>
              <a:spLocks noChangeAspect="1"/>
            </p:cNvSpPr>
            <p:nvPr/>
          </p:nvSpPr>
          <p:spPr>
            <a:xfrm>
              <a:off x="677727" y="1072840"/>
              <a:ext cx="2185091" cy="2185091"/>
            </a:xfrm>
            <a:prstGeom prst="ellipse">
              <a:avLst/>
            </a:prstGeom>
            <a:noFill/>
            <a:ln w="38100" cmpd="sng">
              <a:gradFill flip="none" rotWithShape="1">
                <a:gsLst>
                  <a:gs pos="29000">
                    <a:srgbClr val="00B0F0"/>
                  </a:gs>
                  <a:gs pos="100000">
                    <a:schemeClr val="accent6"/>
                  </a:gs>
                </a:gsLst>
                <a:lin ang="270000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endParaRPr lang="en-US">
                <a:latin typeface="Corbel"/>
                <a:cs typeface="Corbel"/>
              </a:endParaRPr>
            </a:p>
          </p:txBody>
        </p:sp>
        <p:sp>
          <p:nvSpPr>
            <p:cNvPr id="42" name="Oval 41">
              <a:extLst>
                <a:ext uri="{FF2B5EF4-FFF2-40B4-BE49-F238E27FC236}">
                  <a16:creationId xmlns:a16="http://schemas.microsoft.com/office/drawing/2014/main" id="{10BEC470-86CF-8047-A952-0D7635130234}"/>
                </a:ext>
              </a:extLst>
            </p:cNvPr>
            <p:cNvSpPr/>
            <p:nvPr/>
          </p:nvSpPr>
          <p:spPr>
            <a:xfrm>
              <a:off x="1317071" y="2751590"/>
              <a:ext cx="906011" cy="906011"/>
            </a:xfrm>
            <a:prstGeom prst="ellipse">
              <a:avLst/>
            </a:prstGeom>
            <a:solidFill>
              <a:schemeClr val="bg1"/>
            </a:solidFill>
            <a:ln w="19050">
              <a:solidFill>
                <a:srgbClr val="2B9FE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grpSp>
      <p:grpSp>
        <p:nvGrpSpPr>
          <p:cNvPr id="45" name="Group 44">
            <a:extLst>
              <a:ext uri="{FF2B5EF4-FFF2-40B4-BE49-F238E27FC236}">
                <a16:creationId xmlns:a16="http://schemas.microsoft.com/office/drawing/2014/main" id="{2868C0D3-0359-AC4D-8E79-8FD7C6A760A6}"/>
              </a:ext>
            </a:extLst>
          </p:cNvPr>
          <p:cNvGrpSpPr/>
          <p:nvPr/>
        </p:nvGrpSpPr>
        <p:grpSpPr>
          <a:xfrm>
            <a:off x="3418190" y="980619"/>
            <a:ext cx="2327586" cy="2656009"/>
            <a:chOff x="606479" y="1001592"/>
            <a:chExt cx="2327586" cy="2656009"/>
          </a:xfrm>
        </p:grpSpPr>
        <p:sp>
          <p:nvSpPr>
            <p:cNvPr id="46" name="אליפסה 12">
              <a:extLst>
                <a:ext uri="{FF2B5EF4-FFF2-40B4-BE49-F238E27FC236}">
                  <a16:creationId xmlns:a16="http://schemas.microsoft.com/office/drawing/2014/main" id="{11764911-FDC4-1A41-98E4-4897607D632A}"/>
                </a:ext>
              </a:extLst>
            </p:cNvPr>
            <p:cNvSpPr/>
            <p:nvPr/>
          </p:nvSpPr>
          <p:spPr>
            <a:xfrm>
              <a:off x="606479" y="1001592"/>
              <a:ext cx="2327586" cy="23275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ebo" pitchFamily="2" charset="-79"/>
                <a:cs typeface="Heebo" pitchFamily="2" charset="-79"/>
              </a:endParaRPr>
            </a:p>
          </p:txBody>
        </p:sp>
        <p:sp>
          <p:nvSpPr>
            <p:cNvPr id="47" name="Oval 46">
              <a:extLst>
                <a:ext uri="{FF2B5EF4-FFF2-40B4-BE49-F238E27FC236}">
                  <a16:creationId xmlns:a16="http://schemas.microsoft.com/office/drawing/2014/main" id="{3D3B6CB7-033B-0D4C-8FAA-B1A5B8E9CDFC}"/>
                </a:ext>
              </a:extLst>
            </p:cNvPr>
            <p:cNvSpPr>
              <a:spLocks noChangeAspect="1"/>
            </p:cNvSpPr>
            <p:nvPr/>
          </p:nvSpPr>
          <p:spPr>
            <a:xfrm>
              <a:off x="677727" y="1072840"/>
              <a:ext cx="2185091" cy="2185091"/>
            </a:xfrm>
            <a:prstGeom prst="ellipse">
              <a:avLst/>
            </a:prstGeom>
            <a:noFill/>
            <a:ln w="38100" cmpd="sng">
              <a:gradFill flip="none" rotWithShape="1">
                <a:gsLst>
                  <a:gs pos="29000">
                    <a:srgbClr val="00B0F0"/>
                  </a:gs>
                  <a:gs pos="100000">
                    <a:schemeClr val="accent6"/>
                  </a:gs>
                </a:gsLst>
                <a:lin ang="270000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endParaRPr lang="en-US">
                <a:latin typeface="Corbel"/>
                <a:cs typeface="Corbel"/>
              </a:endParaRPr>
            </a:p>
          </p:txBody>
        </p:sp>
        <p:sp>
          <p:nvSpPr>
            <p:cNvPr id="48" name="Oval 47">
              <a:extLst>
                <a:ext uri="{FF2B5EF4-FFF2-40B4-BE49-F238E27FC236}">
                  <a16:creationId xmlns:a16="http://schemas.microsoft.com/office/drawing/2014/main" id="{643F1407-E970-0941-8AA8-1C6AF82EDB3F}"/>
                </a:ext>
              </a:extLst>
            </p:cNvPr>
            <p:cNvSpPr/>
            <p:nvPr/>
          </p:nvSpPr>
          <p:spPr>
            <a:xfrm>
              <a:off x="1317071" y="2751590"/>
              <a:ext cx="906011" cy="906011"/>
            </a:xfrm>
            <a:prstGeom prst="ellipse">
              <a:avLst/>
            </a:prstGeom>
            <a:solidFill>
              <a:schemeClr val="bg1"/>
            </a:solidFill>
            <a:ln w="19050">
              <a:solidFill>
                <a:srgbClr val="2B9FE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grpSp>
      <p:grpSp>
        <p:nvGrpSpPr>
          <p:cNvPr id="49" name="Group 48">
            <a:extLst>
              <a:ext uri="{FF2B5EF4-FFF2-40B4-BE49-F238E27FC236}">
                <a16:creationId xmlns:a16="http://schemas.microsoft.com/office/drawing/2014/main" id="{F23D0967-D108-BA4D-B2FD-4140B3BDD820}"/>
              </a:ext>
            </a:extLst>
          </p:cNvPr>
          <p:cNvGrpSpPr/>
          <p:nvPr/>
        </p:nvGrpSpPr>
        <p:grpSpPr>
          <a:xfrm>
            <a:off x="6229901" y="980619"/>
            <a:ext cx="2327586" cy="2656009"/>
            <a:chOff x="606479" y="1001592"/>
            <a:chExt cx="2327586" cy="2656009"/>
          </a:xfrm>
        </p:grpSpPr>
        <p:sp>
          <p:nvSpPr>
            <p:cNvPr id="50" name="אליפסה 12">
              <a:extLst>
                <a:ext uri="{FF2B5EF4-FFF2-40B4-BE49-F238E27FC236}">
                  <a16:creationId xmlns:a16="http://schemas.microsoft.com/office/drawing/2014/main" id="{F040A674-CDC5-C842-A45B-810FACAE652D}"/>
                </a:ext>
              </a:extLst>
            </p:cNvPr>
            <p:cNvSpPr/>
            <p:nvPr/>
          </p:nvSpPr>
          <p:spPr>
            <a:xfrm>
              <a:off x="606479" y="1001592"/>
              <a:ext cx="2327586" cy="23275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ebo" pitchFamily="2" charset="-79"/>
                <a:cs typeface="Heebo" pitchFamily="2" charset="-79"/>
              </a:endParaRPr>
            </a:p>
          </p:txBody>
        </p:sp>
        <p:sp>
          <p:nvSpPr>
            <p:cNvPr id="51" name="Oval 50">
              <a:extLst>
                <a:ext uri="{FF2B5EF4-FFF2-40B4-BE49-F238E27FC236}">
                  <a16:creationId xmlns:a16="http://schemas.microsoft.com/office/drawing/2014/main" id="{4A5223F9-C6CC-7140-BD7C-6E5E25A49E1B}"/>
                </a:ext>
              </a:extLst>
            </p:cNvPr>
            <p:cNvSpPr>
              <a:spLocks noChangeAspect="1"/>
            </p:cNvSpPr>
            <p:nvPr/>
          </p:nvSpPr>
          <p:spPr>
            <a:xfrm>
              <a:off x="677727" y="1072840"/>
              <a:ext cx="2185091" cy="2185091"/>
            </a:xfrm>
            <a:prstGeom prst="ellipse">
              <a:avLst/>
            </a:prstGeom>
            <a:noFill/>
            <a:ln w="38100" cmpd="sng">
              <a:gradFill flip="none" rotWithShape="1">
                <a:gsLst>
                  <a:gs pos="29000">
                    <a:srgbClr val="00B0F0"/>
                  </a:gs>
                  <a:gs pos="100000">
                    <a:schemeClr val="accent6"/>
                  </a:gs>
                </a:gsLst>
                <a:lin ang="270000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endParaRPr lang="en-US">
                <a:latin typeface="Corbel"/>
                <a:cs typeface="Corbel"/>
              </a:endParaRPr>
            </a:p>
          </p:txBody>
        </p:sp>
        <p:sp>
          <p:nvSpPr>
            <p:cNvPr id="52" name="Oval 51">
              <a:extLst>
                <a:ext uri="{FF2B5EF4-FFF2-40B4-BE49-F238E27FC236}">
                  <a16:creationId xmlns:a16="http://schemas.microsoft.com/office/drawing/2014/main" id="{28E7703D-D5F9-4D42-B477-C10D8171FB64}"/>
                </a:ext>
              </a:extLst>
            </p:cNvPr>
            <p:cNvSpPr/>
            <p:nvPr/>
          </p:nvSpPr>
          <p:spPr>
            <a:xfrm>
              <a:off x="1317071" y="2751590"/>
              <a:ext cx="906011" cy="906011"/>
            </a:xfrm>
            <a:prstGeom prst="ellipse">
              <a:avLst/>
            </a:prstGeom>
            <a:solidFill>
              <a:schemeClr val="bg1"/>
            </a:solidFill>
            <a:ln w="19050">
              <a:solidFill>
                <a:srgbClr val="2B9FE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grpSp>
      <p:grpSp>
        <p:nvGrpSpPr>
          <p:cNvPr id="53" name="Group 52">
            <a:extLst>
              <a:ext uri="{FF2B5EF4-FFF2-40B4-BE49-F238E27FC236}">
                <a16:creationId xmlns:a16="http://schemas.microsoft.com/office/drawing/2014/main" id="{2DB27AE6-5CBB-5142-B123-8FB15BBDD937}"/>
              </a:ext>
            </a:extLst>
          </p:cNvPr>
          <p:cNvGrpSpPr/>
          <p:nvPr/>
        </p:nvGrpSpPr>
        <p:grpSpPr>
          <a:xfrm>
            <a:off x="9041612" y="980619"/>
            <a:ext cx="2327586" cy="2656009"/>
            <a:chOff x="606479" y="1001592"/>
            <a:chExt cx="2327586" cy="2656009"/>
          </a:xfrm>
        </p:grpSpPr>
        <p:sp>
          <p:nvSpPr>
            <p:cNvPr id="54" name="אליפסה 12">
              <a:extLst>
                <a:ext uri="{FF2B5EF4-FFF2-40B4-BE49-F238E27FC236}">
                  <a16:creationId xmlns:a16="http://schemas.microsoft.com/office/drawing/2014/main" id="{F87F8942-CD91-EF4B-A35D-9D38A3F1F985}"/>
                </a:ext>
              </a:extLst>
            </p:cNvPr>
            <p:cNvSpPr/>
            <p:nvPr/>
          </p:nvSpPr>
          <p:spPr>
            <a:xfrm>
              <a:off x="606479" y="1001592"/>
              <a:ext cx="2327586" cy="23275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ebo" pitchFamily="2" charset="-79"/>
                <a:cs typeface="Heebo" pitchFamily="2" charset="-79"/>
              </a:endParaRPr>
            </a:p>
          </p:txBody>
        </p:sp>
        <p:sp>
          <p:nvSpPr>
            <p:cNvPr id="55" name="Oval 54">
              <a:extLst>
                <a:ext uri="{FF2B5EF4-FFF2-40B4-BE49-F238E27FC236}">
                  <a16:creationId xmlns:a16="http://schemas.microsoft.com/office/drawing/2014/main" id="{1112F773-32CC-0F4C-8BDD-FB151B79DB1E}"/>
                </a:ext>
              </a:extLst>
            </p:cNvPr>
            <p:cNvSpPr>
              <a:spLocks noChangeAspect="1"/>
            </p:cNvSpPr>
            <p:nvPr/>
          </p:nvSpPr>
          <p:spPr>
            <a:xfrm>
              <a:off x="677727" y="1072840"/>
              <a:ext cx="2185091" cy="2185091"/>
            </a:xfrm>
            <a:prstGeom prst="ellipse">
              <a:avLst/>
            </a:prstGeom>
            <a:noFill/>
            <a:ln w="38100" cmpd="sng">
              <a:gradFill flip="none" rotWithShape="1">
                <a:gsLst>
                  <a:gs pos="29000">
                    <a:srgbClr val="00B0F0"/>
                  </a:gs>
                  <a:gs pos="100000">
                    <a:schemeClr val="accent6"/>
                  </a:gs>
                </a:gsLst>
                <a:lin ang="270000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endParaRPr lang="en-US">
                <a:latin typeface="Corbel"/>
                <a:cs typeface="Corbel"/>
              </a:endParaRPr>
            </a:p>
          </p:txBody>
        </p:sp>
        <p:sp>
          <p:nvSpPr>
            <p:cNvPr id="56" name="Oval 55">
              <a:extLst>
                <a:ext uri="{FF2B5EF4-FFF2-40B4-BE49-F238E27FC236}">
                  <a16:creationId xmlns:a16="http://schemas.microsoft.com/office/drawing/2014/main" id="{46613CC2-D1CA-FE4E-BCA2-20C1AD90D445}"/>
                </a:ext>
              </a:extLst>
            </p:cNvPr>
            <p:cNvSpPr/>
            <p:nvPr/>
          </p:nvSpPr>
          <p:spPr>
            <a:xfrm>
              <a:off x="1317071" y="2751590"/>
              <a:ext cx="906011" cy="906011"/>
            </a:xfrm>
            <a:prstGeom prst="ellipse">
              <a:avLst/>
            </a:prstGeom>
            <a:solidFill>
              <a:schemeClr val="bg1"/>
            </a:solidFill>
            <a:ln w="19050">
              <a:solidFill>
                <a:srgbClr val="2B9FE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grpSp>
      <p:grpSp>
        <p:nvGrpSpPr>
          <p:cNvPr id="57" name="Group 56">
            <a:extLst>
              <a:ext uri="{FF2B5EF4-FFF2-40B4-BE49-F238E27FC236}">
                <a16:creationId xmlns:a16="http://schemas.microsoft.com/office/drawing/2014/main" id="{1C26816E-C5C1-5945-8347-4B82E129D72E}"/>
              </a:ext>
            </a:extLst>
          </p:cNvPr>
          <p:cNvGrpSpPr/>
          <p:nvPr/>
        </p:nvGrpSpPr>
        <p:grpSpPr>
          <a:xfrm>
            <a:off x="624655" y="3842663"/>
            <a:ext cx="2327586" cy="2723121"/>
            <a:chOff x="606479" y="1001592"/>
            <a:chExt cx="2327586" cy="2723121"/>
          </a:xfrm>
        </p:grpSpPr>
        <p:sp>
          <p:nvSpPr>
            <p:cNvPr id="58" name="אליפסה 12">
              <a:extLst>
                <a:ext uri="{FF2B5EF4-FFF2-40B4-BE49-F238E27FC236}">
                  <a16:creationId xmlns:a16="http://schemas.microsoft.com/office/drawing/2014/main" id="{A422C4D6-934E-464D-88CF-2939ED9BD427}"/>
                </a:ext>
              </a:extLst>
            </p:cNvPr>
            <p:cNvSpPr/>
            <p:nvPr/>
          </p:nvSpPr>
          <p:spPr>
            <a:xfrm>
              <a:off x="606479" y="1001592"/>
              <a:ext cx="2327586" cy="23275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ebo" pitchFamily="2" charset="-79"/>
                <a:cs typeface="Heebo" pitchFamily="2" charset="-79"/>
              </a:endParaRPr>
            </a:p>
          </p:txBody>
        </p:sp>
        <p:sp>
          <p:nvSpPr>
            <p:cNvPr id="59" name="Oval 58">
              <a:extLst>
                <a:ext uri="{FF2B5EF4-FFF2-40B4-BE49-F238E27FC236}">
                  <a16:creationId xmlns:a16="http://schemas.microsoft.com/office/drawing/2014/main" id="{1F23E4DF-38C5-9147-A747-496EE550ADA9}"/>
                </a:ext>
              </a:extLst>
            </p:cNvPr>
            <p:cNvSpPr>
              <a:spLocks noChangeAspect="1"/>
            </p:cNvSpPr>
            <p:nvPr/>
          </p:nvSpPr>
          <p:spPr>
            <a:xfrm>
              <a:off x="677727" y="1072840"/>
              <a:ext cx="2185091" cy="2185091"/>
            </a:xfrm>
            <a:prstGeom prst="ellipse">
              <a:avLst/>
            </a:prstGeom>
            <a:noFill/>
            <a:ln w="38100" cmpd="sng">
              <a:gradFill flip="none" rotWithShape="1">
                <a:gsLst>
                  <a:gs pos="29000">
                    <a:srgbClr val="00B0F0"/>
                  </a:gs>
                  <a:gs pos="100000">
                    <a:schemeClr val="accent6"/>
                  </a:gs>
                </a:gsLst>
                <a:lin ang="270000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endParaRPr lang="en-US">
                <a:latin typeface="Corbel"/>
                <a:cs typeface="Corbel"/>
              </a:endParaRPr>
            </a:p>
          </p:txBody>
        </p:sp>
        <p:sp>
          <p:nvSpPr>
            <p:cNvPr id="60" name="Oval 59">
              <a:extLst>
                <a:ext uri="{FF2B5EF4-FFF2-40B4-BE49-F238E27FC236}">
                  <a16:creationId xmlns:a16="http://schemas.microsoft.com/office/drawing/2014/main" id="{CBC34884-0301-3E4A-8B31-6F3C82C6B0EC}"/>
                </a:ext>
              </a:extLst>
            </p:cNvPr>
            <p:cNvSpPr/>
            <p:nvPr/>
          </p:nvSpPr>
          <p:spPr>
            <a:xfrm>
              <a:off x="1317071" y="2818702"/>
              <a:ext cx="906011" cy="906011"/>
            </a:xfrm>
            <a:prstGeom prst="ellipse">
              <a:avLst/>
            </a:prstGeom>
            <a:solidFill>
              <a:schemeClr val="bg1"/>
            </a:solidFill>
            <a:ln w="19050">
              <a:solidFill>
                <a:srgbClr val="2B9FE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grpSp>
      <p:grpSp>
        <p:nvGrpSpPr>
          <p:cNvPr id="61" name="Group 60">
            <a:extLst>
              <a:ext uri="{FF2B5EF4-FFF2-40B4-BE49-F238E27FC236}">
                <a16:creationId xmlns:a16="http://schemas.microsoft.com/office/drawing/2014/main" id="{83A240E2-E519-DC49-8D30-7CDBCA51A145}"/>
              </a:ext>
            </a:extLst>
          </p:cNvPr>
          <p:cNvGrpSpPr/>
          <p:nvPr/>
        </p:nvGrpSpPr>
        <p:grpSpPr>
          <a:xfrm>
            <a:off x="3436366" y="3842663"/>
            <a:ext cx="2327586" cy="2731510"/>
            <a:chOff x="606479" y="1001592"/>
            <a:chExt cx="2327586" cy="2731510"/>
          </a:xfrm>
        </p:grpSpPr>
        <p:sp>
          <p:nvSpPr>
            <p:cNvPr id="62" name="אליפסה 12">
              <a:extLst>
                <a:ext uri="{FF2B5EF4-FFF2-40B4-BE49-F238E27FC236}">
                  <a16:creationId xmlns:a16="http://schemas.microsoft.com/office/drawing/2014/main" id="{9E4A54C7-6F61-B142-AC24-747D699A45DE}"/>
                </a:ext>
              </a:extLst>
            </p:cNvPr>
            <p:cNvSpPr/>
            <p:nvPr/>
          </p:nvSpPr>
          <p:spPr>
            <a:xfrm>
              <a:off x="606479" y="1001592"/>
              <a:ext cx="2327586" cy="23275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ebo" pitchFamily="2" charset="-79"/>
                <a:cs typeface="Heebo" pitchFamily="2" charset="-79"/>
              </a:endParaRPr>
            </a:p>
          </p:txBody>
        </p:sp>
        <p:sp>
          <p:nvSpPr>
            <p:cNvPr id="63" name="Oval 62">
              <a:extLst>
                <a:ext uri="{FF2B5EF4-FFF2-40B4-BE49-F238E27FC236}">
                  <a16:creationId xmlns:a16="http://schemas.microsoft.com/office/drawing/2014/main" id="{FF0FDEE4-AEAE-824C-BAC3-C31D01BD1ADE}"/>
                </a:ext>
              </a:extLst>
            </p:cNvPr>
            <p:cNvSpPr>
              <a:spLocks noChangeAspect="1"/>
            </p:cNvSpPr>
            <p:nvPr/>
          </p:nvSpPr>
          <p:spPr>
            <a:xfrm>
              <a:off x="677727" y="1072840"/>
              <a:ext cx="2185091" cy="2185091"/>
            </a:xfrm>
            <a:prstGeom prst="ellipse">
              <a:avLst/>
            </a:prstGeom>
            <a:noFill/>
            <a:ln w="38100" cmpd="sng">
              <a:gradFill flip="none" rotWithShape="1">
                <a:gsLst>
                  <a:gs pos="29000">
                    <a:srgbClr val="00B0F0"/>
                  </a:gs>
                  <a:gs pos="100000">
                    <a:schemeClr val="accent6"/>
                  </a:gs>
                </a:gsLst>
                <a:lin ang="270000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endParaRPr lang="en-US">
                <a:latin typeface="Corbel"/>
                <a:cs typeface="Corbel"/>
              </a:endParaRPr>
            </a:p>
          </p:txBody>
        </p:sp>
        <p:sp>
          <p:nvSpPr>
            <p:cNvPr id="64" name="Oval 63">
              <a:extLst>
                <a:ext uri="{FF2B5EF4-FFF2-40B4-BE49-F238E27FC236}">
                  <a16:creationId xmlns:a16="http://schemas.microsoft.com/office/drawing/2014/main" id="{E729DCBB-7E83-6C47-BF3B-D3C6995CFADE}"/>
                </a:ext>
              </a:extLst>
            </p:cNvPr>
            <p:cNvSpPr/>
            <p:nvPr/>
          </p:nvSpPr>
          <p:spPr>
            <a:xfrm>
              <a:off x="1317071" y="2827091"/>
              <a:ext cx="906011" cy="906011"/>
            </a:xfrm>
            <a:prstGeom prst="ellipse">
              <a:avLst/>
            </a:prstGeom>
            <a:solidFill>
              <a:schemeClr val="bg1"/>
            </a:solidFill>
            <a:ln w="19050">
              <a:solidFill>
                <a:srgbClr val="2B9FE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grpSp>
      <p:grpSp>
        <p:nvGrpSpPr>
          <p:cNvPr id="65" name="Group 64">
            <a:extLst>
              <a:ext uri="{FF2B5EF4-FFF2-40B4-BE49-F238E27FC236}">
                <a16:creationId xmlns:a16="http://schemas.microsoft.com/office/drawing/2014/main" id="{24C186A6-C87F-D94C-ACC2-7B5CEC25B690}"/>
              </a:ext>
            </a:extLst>
          </p:cNvPr>
          <p:cNvGrpSpPr/>
          <p:nvPr/>
        </p:nvGrpSpPr>
        <p:grpSpPr>
          <a:xfrm>
            <a:off x="6248077" y="3842663"/>
            <a:ext cx="2327586" cy="2731510"/>
            <a:chOff x="606479" y="1001592"/>
            <a:chExt cx="2327586" cy="2731510"/>
          </a:xfrm>
        </p:grpSpPr>
        <p:sp>
          <p:nvSpPr>
            <p:cNvPr id="66" name="אליפסה 12">
              <a:extLst>
                <a:ext uri="{FF2B5EF4-FFF2-40B4-BE49-F238E27FC236}">
                  <a16:creationId xmlns:a16="http://schemas.microsoft.com/office/drawing/2014/main" id="{4EC8647E-FA79-5C46-928E-7BC756427078}"/>
                </a:ext>
              </a:extLst>
            </p:cNvPr>
            <p:cNvSpPr/>
            <p:nvPr/>
          </p:nvSpPr>
          <p:spPr>
            <a:xfrm>
              <a:off x="606479" y="1001592"/>
              <a:ext cx="2327586" cy="23275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ebo" pitchFamily="2" charset="-79"/>
                <a:cs typeface="Heebo" pitchFamily="2" charset="-79"/>
              </a:endParaRPr>
            </a:p>
          </p:txBody>
        </p:sp>
        <p:sp>
          <p:nvSpPr>
            <p:cNvPr id="67" name="Oval 66">
              <a:extLst>
                <a:ext uri="{FF2B5EF4-FFF2-40B4-BE49-F238E27FC236}">
                  <a16:creationId xmlns:a16="http://schemas.microsoft.com/office/drawing/2014/main" id="{73688A05-19CF-2449-ABF7-C08E4592D679}"/>
                </a:ext>
              </a:extLst>
            </p:cNvPr>
            <p:cNvSpPr>
              <a:spLocks noChangeAspect="1"/>
            </p:cNvSpPr>
            <p:nvPr/>
          </p:nvSpPr>
          <p:spPr>
            <a:xfrm>
              <a:off x="677727" y="1072840"/>
              <a:ext cx="2185091" cy="2185091"/>
            </a:xfrm>
            <a:prstGeom prst="ellipse">
              <a:avLst/>
            </a:prstGeom>
            <a:noFill/>
            <a:ln w="38100" cmpd="sng">
              <a:gradFill flip="none" rotWithShape="1">
                <a:gsLst>
                  <a:gs pos="29000">
                    <a:srgbClr val="00B0F0"/>
                  </a:gs>
                  <a:gs pos="100000">
                    <a:schemeClr val="accent6"/>
                  </a:gs>
                </a:gsLst>
                <a:lin ang="270000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endParaRPr lang="en-US">
                <a:latin typeface="Corbel"/>
                <a:cs typeface="Corbel"/>
              </a:endParaRPr>
            </a:p>
          </p:txBody>
        </p:sp>
        <p:sp>
          <p:nvSpPr>
            <p:cNvPr id="68" name="Oval 67">
              <a:extLst>
                <a:ext uri="{FF2B5EF4-FFF2-40B4-BE49-F238E27FC236}">
                  <a16:creationId xmlns:a16="http://schemas.microsoft.com/office/drawing/2014/main" id="{E4904ADD-8023-8D4E-9DD5-842032B18070}"/>
                </a:ext>
              </a:extLst>
            </p:cNvPr>
            <p:cNvSpPr/>
            <p:nvPr/>
          </p:nvSpPr>
          <p:spPr>
            <a:xfrm>
              <a:off x="1317071" y="2827091"/>
              <a:ext cx="906011" cy="906011"/>
            </a:xfrm>
            <a:prstGeom prst="ellipse">
              <a:avLst/>
            </a:prstGeom>
            <a:solidFill>
              <a:schemeClr val="bg1"/>
            </a:solidFill>
            <a:ln w="19050">
              <a:solidFill>
                <a:srgbClr val="2B9FE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grpSp>
      <p:grpSp>
        <p:nvGrpSpPr>
          <p:cNvPr id="69" name="Group 68">
            <a:extLst>
              <a:ext uri="{FF2B5EF4-FFF2-40B4-BE49-F238E27FC236}">
                <a16:creationId xmlns:a16="http://schemas.microsoft.com/office/drawing/2014/main" id="{0A690CE1-EDC6-6D4D-B578-B2E2DD8A9304}"/>
              </a:ext>
            </a:extLst>
          </p:cNvPr>
          <p:cNvGrpSpPr/>
          <p:nvPr/>
        </p:nvGrpSpPr>
        <p:grpSpPr>
          <a:xfrm>
            <a:off x="9059788" y="3842663"/>
            <a:ext cx="2327586" cy="2731510"/>
            <a:chOff x="606479" y="1001592"/>
            <a:chExt cx="2327586" cy="2731510"/>
          </a:xfrm>
        </p:grpSpPr>
        <p:sp>
          <p:nvSpPr>
            <p:cNvPr id="70" name="אליפסה 12">
              <a:extLst>
                <a:ext uri="{FF2B5EF4-FFF2-40B4-BE49-F238E27FC236}">
                  <a16:creationId xmlns:a16="http://schemas.microsoft.com/office/drawing/2014/main" id="{B3B63616-0777-1E40-9E5A-F0F0E97E958A}"/>
                </a:ext>
              </a:extLst>
            </p:cNvPr>
            <p:cNvSpPr/>
            <p:nvPr/>
          </p:nvSpPr>
          <p:spPr>
            <a:xfrm>
              <a:off x="606479" y="1001592"/>
              <a:ext cx="2327586" cy="23275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ebo" pitchFamily="2" charset="-79"/>
                <a:cs typeface="Heebo" pitchFamily="2" charset="-79"/>
              </a:endParaRPr>
            </a:p>
          </p:txBody>
        </p:sp>
        <p:sp>
          <p:nvSpPr>
            <p:cNvPr id="71" name="Oval 70">
              <a:extLst>
                <a:ext uri="{FF2B5EF4-FFF2-40B4-BE49-F238E27FC236}">
                  <a16:creationId xmlns:a16="http://schemas.microsoft.com/office/drawing/2014/main" id="{2543EEA7-205B-7A43-87C8-1D0AB4D118FE}"/>
                </a:ext>
              </a:extLst>
            </p:cNvPr>
            <p:cNvSpPr>
              <a:spLocks noChangeAspect="1"/>
            </p:cNvSpPr>
            <p:nvPr/>
          </p:nvSpPr>
          <p:spPr>
            <a:xfrm>
              <a:off x="677727" y="1072840"/>
              <a:ext cx="2185091" cy="2185091"/>
            </a:xfrm>
            <a:prstGeom prst="ellipse">
              <a:avLst/>
            </a:prstGeom>
            <a:noFill/>
            <a:ln w="38100" cmpd="sng">
              <a:gradFill flip="none" rotWithShape="1">
                <a:gsLst>
                  <a:gs pos="29000">
                    <a:srgbClr val="00B0F0"/>
                  </a:gs>
                  <a:gs pos="100000">
                    <a:schemeClr val="accent6"/>
                  </a:gs>
                </a:gsLst>
                <a:lin ang="270000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endParaRPr lang="en-US">
                <a:latin typeface="Corbel"/>
                <a:cs typeface="Corbel"/>
              </a:endParaRPr>
            </a:p>
          </p:txBody>
        </p:sp>
        <p:sp>
          <p:nvSpPr>
            <p:cNvPr id="72" name="Oval 71">
              <a:extLst>
                <a:ext uri="{FF2B5EF4-FFF2-40B4-BE49-F238E27FC236}">
                  <a16:creationId xmlns:a16="http://schemas.microsoft.com/office/drawing/2014/main" id="{B844845E-C629-6C4F-BE77-E2C487686EE0}"/>
                </a:ext>
              </a:extLst>
            </p:cNvPr>
            <p:cNvSpPr/>
            <p:nvPr/>
          </p:nvSpPr>
          <p:spPr>
            <a:xfrm>
              <a:off x="1317071" y="2827091"/>
              <a:ext cx="906011" cy="906011"/>
            </a:xfrm>
            <a:prstGeom prst="ellipse">
              <a:avLst/>
            </a:prstGeom>
            <a:solidFill>
              <a:schemeClr val="bg1"/>
            </a:solidFill>
            <a:ln w="19050">
              <a:solidFill>
                <a:srgbClr val="2B9FE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grpSp>
      <p:sp>
        <p:nvSpPr>
          <p:cNvPr id="3" name="Title 2">
            <a:extLst>
              <a:ext uri="{FF2B5EF4-FFF2-40B4-BE49-F238E27FC236}">
                <a16:creationId xmlns:a16="http://schemas.microsoft.com/office/drawing/2014/main" id="{743C6318-24F7-8F40-8329-9C0B61F876F4}"/>
              </a:ext>
            </a:extLst>
          </p:cNvPr>
          <p:cNvSpPr>
            <a:spLocks noGrp="1"/>
          </p:cNvSpPr>
          <p:nvPr>
            <p:ph type="title"/>
          </p:nvPr>
        </p:nvSpPr>
        <p:spPr>
          <a:xfrm>
            <a:off x="385345" y="229352"/>
            <a:ext cx="11397343" cy="452763"/>
          </a:xfrm>
        </p:spPr>
        <p:txBody>
          <a:bodyPr>
            <a:normAutofit fontScale="90000"/>
          </a:bodyPr>
          <a:lstStyle/>
          <a:p>
            <a:r>
              <a:rPr lang="en-US" dirty="0">
                <a:solidFill>
                  <a:srgbClr val="8AC6F0"/>
                </a:solidFill>
              </a:rPr>
              <a:t>SURGICAL ROBOTICS </a:t>
            </a:r>
            <a:r>
              <a:rPr lang="en-US" dirty="0"/>
              <a:t>GENERATING MAJOR DEALS</a:t>
            </a:r>
            <a:endParaRPr lang="en-IL" dirty="0"/>
          </a:p>
        </p:txBody>
      </p:sp>
      <p:sp>
        <p:nvSpPr>
          <p:cNvPr id="13" name="Rectangle 40">
            <a:extLst>
              <a:ext uri="{FF2B5EF4-FFF2-40B4-BE49-F238E27FC236}">
                <a16:creationId xmlns:a16="http://schemas.microsoft.com/office/drawing/2014/main" id="{5FE38D49-6F67-EC46-8363-59439B73DE86}"/>
              </a:ext>
            </a:extLst>
          </p:cNvPr>
          <p:cNvSpPr/>
          <p:nvPr/>
        </p:nvSpPr>
        <p:spPr>
          <a:xfrm>
            <a:off x="904829" y="1451383"/>
            <a:ext cx="1776232" cy="1246495"/>
          </a:xfrm>
          <a:prstGeom prst="rect">
            <a:avLst/>
          </a:prstGeom>
        </p:spPr>
        <p:txBody>
          <a:bodyPr wrap="square">
            <a:spAutoFit/>
          </a:bodyPr>
          <a:lstStyle/>
          <a:p>
            <a:pPr algn="ctr">
              <a:lnSpc>
                <a:spcPts val="2000"/>
              </a:lnSpc>
            </a:pPr>
            <a:r>
              <a:rPr lang="en-GB" sz="1600" b="1" dirty="0">
                <a:solidFill>
                  <a:schemeClr val="tx1">
                    <a:lumMod val="75000"/>
                    <a:lumOff val="25000"/>
                  </a:schemeClr>
                </a:solidFill>
                <a:latin typeface="Heebo" pitchFamily="2" charset="-79"/>
                <a:cs typeface="Heebo" pitchFamily="2" charset="-79"/>
              </a:rPr>
              <a:t>Mazor Robotics </a:t>
            </a:r>
          </a:p>
          <a:p>
            <a:pPr algn="ctr">
              <a:lnSpc>
                <a:spcPts val="2000"/>
              </a:lnSpc>
            </a:pPr>
            <a:r>
              <a:rPr lang="en-GB" sz="1600" dirty="0">
                <a:solidFill>
                  <a:schemeClr val="tx1">
                    <a:lumMod val="75000"/>
                    <a:lumOff val="25000"/>
                  </a:schemeClr>
                </a:solidFill>
                <a:latin typeface="Heebo" pitchFamily="2" charset="-79"/>
                <a:cs typeface="Heebo" pitchFamily="2" charset="-79"/>
              </a:rPr>
              <a:t>Acquired by Medtronic</a:t>
            </a:r>
          </a:p>
          <a:p>
            <a:pPr algn="ctr">
              <a:lnSpc>
                <a:spcPts val="3000"/>
              </a:lnSpc>
            </a:pPr>
            <a:r>
              <a:rPr lang="en-GB" sz="1600" b="1" dirty="0">
                <a:solidFill>
                  <a:srgbClr val="974CD8"/>
                </a:solidFill>
                <a:latin typeface="Heebo" pitchFamily="2" charset="-79"/>
                <a:cs typeface="Heebo" pitchFamily="2" charset="-79"/>
              </a:rPr>
              <a:t>2018 - </a:t>
            </a:r>
            <a:r>
              <a:rPr lang="en-GB" sz="2200" b="1" dirty="0">
                <a:solidFill>
                  <a:srgbClr val="974CD8"/>
                </a:solidFill>
                <a:latin typeface="Heebo" pitchFamily="2" charset="-79"/>
                <a:cs typeface="Heebo" pitchFamily="2" charset="-79"/>
              </a:rPr>
              <a:t>$1.6B</a:t>
            </a:r>
          </a:p>
        </p:txBody>
      </p:sp>
      <p:sp>
        <p:nvSpPr>
          <p:cNvPr id="14" name="Rectangle 8">
            <a:extLst>
              <a:ext uri="{FF2B5EF4-FFF2-40B4-BE49-F238E27FC236}">
                <a16:creationId xmlns:a16="http://schemas.microsoft.com/office/drawing/2014/main" id="{7899B2EA-FE69-134A-9A9B-9A372D6B035D}"/>
              </a:ext>
            </a:extLst>
          </p:cNvPr>
          <p:cNvSpPr/>
          <p:nvPr/>
        </p:nvSpPr>
        <p:spPr>
          <a:xfrm>
            <a:off x="3678768" y="1451383"/>
            <a:ext cx="1804197" cy="1246495"/>
          </a:xfrm>
          <a:prstGeom prst="rect">
            <a:avLst/>
          </a:prstGeom>
          <a:noFill/>
        </p:spPr>
        <p:txBody>
          <a:bodyPr wrap="square">
            <a:spAutoFit/>
          </a:bodyPr>
          <a:lstStyle/>
          <a:p>
            <a:pPr algn="ctr">
              <a:lnSpc>
                <a:spcPts val="2000"/>
              </a:lnSpc>
            </a:pPr>
            <a:r>
              <a:rPr lang="en-US" sz="1600" b="1" dirty="0">
                <a:solidFill>
                  <a:schemeClr val="tx1">
                    <a:lumMod val="75000"/>
                    <a:lumOff val="25000"/>
                  </a:schemeClr>
                </a:solidFill>
                <a:latin typeface="Heebo" pitchFamily="2" charset="-79"/>
                <a:cs typeface="Heebo" pitchFamily="2" charset="-79"/>
              </a:rPr>
              <a:t>Auris Health</a:t>
            </a:r>
          </a:p>
          <a:p>
            <a:pPr algn="ctr">
              <a:lnSpc>
                <a:spcPts val="2000"/>
              </a:lnSpc>
            </a:pPr>
            <a:r>
              <a:rPr lang="en-US" sz="1600" dirty="0">
                <a:solidFill>
                  <a:schemeClr val="tx1">
                    <a:lumMod val="75000"/>
                    <a:lumOff val="25000"/>
                  </a:schemeClr>
                </a:solidFill>
                <a:latin typeface="Heebo" pitchFamily="2" charset="-79"/>
                <a:cs typeface="Heebo" pitchFamily="2" charset="-79"/>
              </a:rPr>
              <a:t>Acquired by</a:t>
            </a:r>
            <a:br>
              <a:rPr lang="en-US" sz="1600" dirty="0">
                <a:solidFill>
                  <a:schemeClr val="tx1">
                    <a:lumMod val="75000"/>
                    <a:lumOff val="25000"/>
                  </a:schemeClr>
                </a:solidFill>
                <a:latin typeface="Heebo" pitchFamily="2" charset="-79"/>
                <a:cs typeface="Heebo" pitchFamily="2" charset="-79"/>
              </a:rPr>
            </a:br>
            <a:r>
              <a:rPr lang="en-US" sz="1600" dirty="0">
                <a:solidFill>
                  <a:schemeClr val="tx1">
                    <a:lumMod val="75000"/>
                    <a:lumOff val="25000"/>
                  </a:schemeClr>
                </a:solidFill>
                <a:latin typeface="Heebo" pitchFamily="2" charset="-79"/>
                <a:cs typeface="Heebo" pitchFamily="2" charset="-79"/>
              </a:rPr>
              <a:t>J&amp;J</a:t>
            </a:r>
          </a:p>
          <a:p>
            <a:pPr algn="ctr">
              <a:lnSpc>
                <a:spcPts val="3000"/>
              </a:lnSpc>
            </a:pPr>
            <a:r>
              <a:rPr lang="en-GB" sz="1600" b="1" dirty="0">
                <a:solidFill>
                  <a:srgbClr val="974CD8"/>
                </a:solidFill>
                <a:latin typeface="Heebo" pitchFamily="2" charset="-79"/>
                <a:cs typeface="Heebo" pitchFamily="2" charset="-79"/>
              </a:rPr>
              <a:t>2019 - </a:t>
            </a:r>
            <a:r>
              <a:rPr lang="en-US" sz="2200" b="1" dirty="0">
                <a:solidFill>
                  <a:srgbClr val="974CD8"/>
                </a:solidFill>
                <a:latin typeface="Heebo" pitchFamily="2" charset="-79"/>
                <a:cs typeface="Heebo" pitchFamily="2" charset="-79"/>
              </a:rPr>
              <a:t>$3.4B</a:t>
            </a:r>
          </a:p>
        </p:txBody>
      </p:sp>
      <p:sp>
        <p:nvSpPr>
          <p:cNvPr id="15" name="Rectangle 45">
            <a:extLst>
              <a:ext uri="{FF2B5EF4-FFF2-40B4-BE49-F238E27FC236}">
                <a16:creationId xmlns:a16="http://schemas.microsoft.com/office/drawing/2014/main" id="{1AD4C031-4A46-A34B-9558-074A3F30FB85}"/>
              </a:ext>
            </a:extLst>
          </p:cNvPr>
          <p:cNvSpPr/>
          <p:nvPr/>
        </p:nvSpPr>
        <p:spPr>
          <a:xfrm>
            <a:off x="777393" y="4337278"/>
            <a:ext cx="1989312" cy="1169551"/>
          </a:xfrm>
          <a:prstGeom prst="rect">
            <a:avLst/>
          </a:prstGeom>
          <a:noFill/>
        </p:spPr>
        <p:txBody>
          <a:bodyPr wrap="square">
            <a:spAutoFit/>
          </a:bodyPr>
          <a:lstStyle/>
          <a:p>
            <a:pPr algn="ctr"/>
            <a:r>
              <a:rPr lang="en-GB" sz="1600" b="1" dirty="0">
                <a:solidFill>
                  <a:schemeClr val="tx1">
                    <a:lumMod val="75000"/>
                    <a:lumOff val="25000"/>
                  </a:schemeClr>
                </a:solidFill>
                <a:latin typeface="Heebo" pitchFamily="2" charset="-79"/>
                <a:cs typeface="Heebo" pitchFamily="2" charset="-79"/>
              </a:rPr>
              <a:t>MAKO Surgical</a:t>
            </a:r>
          </a:p>
          <a:p>
            <a:pPr algn="ctr"/>
            <a:r>
              <a:rPr lang="en-GB" sz="1600" dirty="0">
                <a:solidFill>
                  <a:schemeClr val="tx1">
                    <a:lumMod val="75000"/>
                    <a:lumOff val="25000"/>
                  </a:schemeClr>
                </a:solidFill>
                <a:latin typeface="Heebo" pitchFamily="2" charset="-79"/>
                <a:cs typeface="Heebo" pitchFamily="2" charset="-79"/>
              </a:rPr>
              <a:t>Acquired by</a:t>
            </a:r>
          </a:p>
          <a:p>
            <a:pPr algn="ctr"/>
            <a:r>
              <a:rPr lang="en-GB" sz="1600" dirty="0">
                <a:solidFill>
                  <a:schemeClr val="tx1">
                    <a:lumMod val="75000"/>
                    <a:lumOff val="25000"/>
                  </a:schemeClr>
                </a:solidFill>
                <a:latin typeface="Heebo" pitchFamily="2" charset="-79"/>
                <a:cs typeface="Heebo" pitchFamily="2" charset="-79"/>
              </a:rPr>
              <a:t>Stryker</a:t>
            </a:r>
            <a:endParaRPr lang="he-IL" sz="1600" dirty="0">
              <a:solidFill>
                <a:schemeClr val="tx1">
                  <a:lumMod val="75000"/>
                  <a:lumOff val="25000"/>
                </a:schemeClr>
              </a:solidFill>
              <a:latin typeface="Heebo" pitchFamily="2" charset="-79"/>
              <a:cs typeface="Heebo" pitchFamily="2" charset="-79"/>
            </a:endParaRPr>
          </a:p>
          <a:p>
            <a:pPr algn="ctr"/>
            <a:r>
              <a:rPr lang="en-GB" sz="1600" b="1" dirty="0">
                <a:solidFill>
                  <a:srgbClr val="974CD8"/>
                </a:solidFill>
                <a:latin typeface="Heebo" pitchFamily="2" charset="-79"/>
                <a:cs typeface="Heebo" pitchFamily="2" charset="-79"/>
              </a:rPr>
              <a:t>2013 - </a:t>
            </a:r>
            <a:r>
              <a:rPr lang="en-GB" sz="2200" b="1" dirty="0">
                <a:solidFill>
                  <a:srgbClr val="974CD8"/>
                </a:solidFill>
                <a:latin typeface="Heebo" pitchFamily="2" charset="-79"/>
                <a:cs typeface="Heebo" pitchFamily="2" charset="-79"/>
              </a:rPr>
              <a:t>$1.65B</a:t>
            </a:r>
          </a:p>
        </p:txBody>
      </p:sp>
      <p:sp>
        <p:nvSpPr>
          <p:cNvPr id="16" name="Rectangle 4">
            <a:extLst>
              <a:ext uri="{FF2B5EF4-FFF2-40B4-BE49-F238E27FC236}">
                <a16:creationId xmlns:a16="http://schemas.microsoft.com/office/drawing/2014/main" id="{6A0FC922-3F34-F246-81E6-85E31CC530CE}"/>
              </a:ext>
            </a:extLst>
          </p:cNvPr>
          <p:cNvSpPr/>
          <p:nvPr/>
        </p:nvSpPr>
        <p:spPr>
          <a:xfrm>
            <a:off x="6382992" y="4337278"/>
            <a:ext cx="2052451" cy="1384995"/>
          </a:xfrm>
          <a:prstGeom prst="rect">
            <a:avLst/>
          </a:prstGeom>
          <a:noFill/>
        </p:spPr>
        <p:txBody>
          <a:bodyPr wrap="square">
            <a:spAutoFit/>
          </a:bodyPr>
          <a:lstStyle/>
          <a:p>
            <a:pPr algn="ctr" rtl="0"/>
            <a:r>
              <a:rPr lang="en-US" sz="1600" b="1" dirty="0">
                <a:solidFill>
                  <a:schemeClr val="tx1">
                    <a:lumMod val="75000"/>
                    <a:lumOff val="25000"/>
                  </a:schemeClr>
                </a:solidFill>
                <a:latin typeface="Heebo" pitchFamily="2" charset="-79"/>
                <a:cs typeface="Heebo" pitchFamily="2" charset="-79"/>
              </a:rPr>
              <a:t>CMR Surgical</a:t>
            </a:r>
            <a:r>
              <a:rPr lang="en-US" sz="1600" dirty="0">
                <a:solidFill>
                  <a:schemeClr val="tx1">
                    <a:lumMod val="75000"/>
                    <a:lumOff val="25000"/>
                  </a:schemeClr>
                </a:solidFill>
                <a:latin typeface="Heebo" pitchFamily="2" charset="-79"/>
                <a:cs typeface="Heebo" pitchFamily="2" charset="-79"/>
              </a:rPr>
              <a:t> </a:t>
            </a:r>
          </a:p>
          <a:p>
            <a:pPr algn="ctr" rtl="0"/>
            <a:r>
              <a:rPr lang="en-US" sz="1600" dirty="0">
                <a:solidFill>
                  <a:schemeClr val="tx1">
                    <a:lumMod val="75000"/>
                    <a:lumOff val="25000"/>
                  </a:schemeClr>
                </a:solidFill>
                <a:latin typeface="Heebo" pitchFamily="2" charset="-79"/>
                <a:cs typeface="Heebo" pitchFamily="2" charset="-79"/>
              </a:rPr>
              <a:t>Raised $240M in 3</a:t>
            </a:r>
            <a:r>
              <a:rPr lang="en-US" sz="1600" baseline="30000" dirty="0">
                <a:solidFill>
                  <a:schemeClr val="tx1">
                    <a:lumMod val="75000"/>
                    <a:lumOff val="25000"/>
                  </a:schemeClr>
                </a:solidFill>
                <a:latin typeface="Heebo" pitchFamily="2" charset="-79"/>
                <a:cs typeface="Heebo" pitchFamily="2" charset="-79"/>
              </a:rPr>
              <a:t>rd</a:t>
            </a:r>
            <a:r>
              <a:rPr lang="en-US" sz="1600" dirty="0">
                <a:solidFill>
                  <a:schemeClr val="tx1">
                    <a:lumMod val="75000"/>
                    <a:lumOff val="25000"/>
                  </a:schemeClr>
                </a:solidFill>
                <a:latin typeface="Heebo" pitchFamily="2" charset="-79"/>
                <a:cs typeface="Heebo" pitchFamily="2" charset="-79"/>
              </a:rPr>
              <a:t> </a:t>
            </a:r>
            <a:r>
              <a:rPr lang="en-US" sz="1500" dirty="0">
                <a:solidFill>
                  <a:schemeClr val="tx1">
                    <a:lumMod val="75000"/>
                    <a:lumOff val="25000"/>
                  </a:schemeClr>
                </a:solidFill>
                <a:latin typeface="Heebo" pitchFamily="2" charset="-79"/>
                <a:cs typeface="Heebo" pitchFamily="2" charset="-79"/>
              </a:rPr>
              <a:t>Round with a  Valuation over </a:t>
            </a:r>
          </a:p>
          <a:p>
            <a:pPr algn="ctr" rtl="0"/>
            <a:r>
              <a:rPr lang="en-US" sz="2200" b="1" dirty="0">
                <a:solidFill>
                  <a:srgbClr val="974CD8"/>
                </a:solidFill>
                <a:latin typeface="Heebo" pitchFamily="2" charset="-79"/>
                <a:cs typeface="Heebo" pitchFamily="2" charset="-79"/>
              </a:rPr>
              <a:t>$1B</a:t>
            </a:r>
          </a:p>
        </p:txBody>
      </p:sp>
      <p:sp>
        <p:nvSpPr>
          <p:cNvPr id="17" name="Rectangle 8">
            <a:extLst>
              <a:ext uri="{FF2B5EF4-FFF2-40B4-BE49-F238E27FC236}">
                <a16:creationId xmlns:a16="http://schemas.microsoft.com/office/drawing/2014/main" id="{EDF2AC78-621E-E245-9B8C-0911696D43A4}"/>
              </a:ext>
            </a:extLst>
          </p:cNvPr>
          <p:cNvSpPr/>
          <p:nvPr/>
        </p:nvSpPr>
        <p:spPr>
          <a:xfrm>
            <a:off x="3417074" y="4337278"/>
            <a:ext cx="2327586" cy="1169551"/>
          </a:xfrm>
          <a:prstGeom prst="rect">
            <a:avLst/>
          </a:prstGeom>
          <a:noFill/>
        </p:spPr>
        <p:txBody>
          <a:bodyPr wrap="square">
            <a:spAutoFit/>
          </a:bodyPr>
          <a:lstStyle/>
          <a:p>
            <a:pPr algn="ctr"/>
            <a:r>
              <a:rPr lang="en-US" sz="1600" b="1" dirty="0" err="1">
                <a:solidFill>
                  <a:schemeClr val="tx1">
                    <a:lumMod val="75000"/>
                    <a:lumOff val="25000"/>
                  </a:schemeClr>
                </a:solidFill>
                <a:latin typeface="Heebo" pitchFamily="2" charset="-79"/>
                <a:cs typeface="Heebo" pitchFamily="2" charset="-79"/>
              </a:rPr>
              <a:t>Corindus</a:t>
            </a:r>
            <a:r>
              <a:rPr lang="en-US" sz="1600" b="1" dirty="0">
                <a:solidFill>
                  <a:schemeClr val="tx1">
                    <a:lumMod val="75000"/>
                    <a:lumOff val="25000"/>
                  </a:schemeClr>
                </a:solidFill>
                <a:latin typeface="Heebo" pitchFamily="2" charset="-79"/>
                <a:cs typeface="Heebo" pitchFamily="2" charset="-79"/>
              </a:rPr>
              <a:t> Vascular Robotics </a:t>
            </a:r>
          </a:p>
          <a:p>
            <a:pPr algn="ctr"/>
            <a:r>
              <a:rPr lang="en-US" sz="1600" dirty="0">
                <a:solidFill>
                  <a:schemeClr val="tx1">
                    <a:lumMod val="75000"/>
                    <a:lumOff val="25000"/>
                  </a:schemeClr>
                </a:solidFill>
                <a:latin typeface="Heebo" pitchFamily="2" charset="-79"/>
                <a:cs typeface="Heebo" pitchFamily="2" charset="-79"/>
              </a:rPr>
              <a:t>Acquired by Siemens</a:t>
            </a:r>
          </a:p>
          <a:p>
            <a:pPr algn="ctr"/>
            <a:r>
              <a:rPr lang="en-US" sz="1600" b="1" dirty="0">
                <a:solidFill>
                  <a:srgbClr val="974CD8"/>
                </a:solidFill>
                <a:latin typeface="Heebo" pitchFamily="2" charset="-79"/>
                <a:cs typeface="Heebo" pitchFamily="2" charset="-79"/>
              </a:rPr>
              <a:t>2019 - </a:t>
            </a:r>
            <a:r>
              <a:rPr lang="en-US" sz="2200" b="1" dirty="0">
                <a:solidFill>
                  <a:srgbClr val="974CD8"/>
                </a:solidFill>
                <a:latin typeface="Heebo" pitchFamily="2" charset="-79"/>
                <a:cs typeface="Heebo" pitchFamily="2" charset="-79"/>
              </a:rPr>
              <a:t>$1.1B </a:t>
            </a:r>
          </a:p>
        </p:txBody>
      </p:sp>
      <p:sp>
        <p:nvSpPr>
          <p:cNvPr id="18" name="Rectangle 39">
            <a:extLst>
              <a:ext uri="{FF2B5EF4-FFF2-40B4-BE49-F238E27FC236}">
                <a16:creationId xmlns:a16="http://schemas.microsoft.com/office/drawing/2014/main" id="{970290B7-9691-2140-B643-F02B023853EE}"/>
              </a:ext>
            </a:extLst>
          </p:cNvPr>
          <p:cNvSpPr/>
          <p:nvPr/>
        </p:nvSpPr>
        <p:spPr>
          <a:xfrm>
            <a:off x="6489363" y="1451383"/>
            <a:ext cx="1804195" cy="1246495"/>
          </a:xfrm>
          <a:prstGeom prst="rect">
            <a:avLst/>
          </a:prstGeom>
          <a:noFill/>
        </p:spPr>
        <p:txBody>
          <a:bodyPr wrap="square">
            <a:spAutoFit/>
          </a:bodyPr>
          <a:lstStyle/>
          <a:p>
            <a:pPr algn="ctr">
              <a:lnSpc>
                <a:spcPts val="2000"/>
              </a:lnSpc>
            </a:pPr>
            <a:r>
              <a:rPr lang="en-GB" sz="1600" b="1" dirty="0">
                <a:solidFill>
                  <a:schemeClr val="tx1">
                    <a:lumMod val="75000"/>
                    <a:lumOff val="25000"/>
                  </a:schemeClr>
                </a:solidFill>
                <a:latin typeface="Heebo" pitchFamily="2" charset="-79"/>
                <a:cs typeface="Heebo" pitchFamily="2" charset="-79"/>
              </a:rPr>
              <a:t>Intuitive Surgical</a:t>
            </a:r>
          </a:p>
          <a:p>
            <a:pPr algn="ctr">
              <a:lnSpc>
                <a:spcPts val="2000"/>
              </a:lnSpc>
            </a:pPr>
            <a:r>
              <a:rPr lang="en-GB" sz="1600" dirty="0">
                <a:solidFill>
                  <a:schemeClr val="tx1">
                    <a:lumMod val="75000"/>
                    <a:lumOff val="25000"/>
                  </a:schemeClr>
                </a:solidFill>
                <a:latin typeface="Heebo" pitchFamily="2" charset="-79"/>
                <a:cs typeface="Heebo" pitchFamily="2" charset="-79"/>
              </a:rPr>
              <a:t>(da Vinci robot) </a:t>
            </a:r>
          </a:p>
          <a:p>
            <a:pPr algn="ctr">
              <a:lnSpc>
                <a:spcPts val="2000"/>
              </a:lnSpc>
            </a:pPr>
            <a:r>
              <a:rPr lang="en-GB" sz="1600" dirty="0">
                <a:solidFill>
                  <a:schemeClr val="tx1">
                    <a:lumMod val="75000"/>
                    <a:lumOff val="25000"/>
                  </a:schemeClr>
                </a:solidFill>
                <a:latin typeface="Heebo" pitchFamily="2" charset="-79"/>
                <a:cs typeface="Heebo" pitchFamily="2" charset="-79"/>
              </a:rPr>
              <a:t>M</a:t>
            </a:r>
            <a:r>
              <a:rPr lang="en-US" sz="1600" dirty="0" err="1">
                <a:solidFill>
                  <a:schemeClr val="tx1">
                    <a:lumMod val="75000"/>
                    <a:lumOff val="25000"/>
                  </a:schemeClr>
                </a:solidFill>
                <a:latin typeface="Heebo" pitchFamily="2" charset="-79"/>
                <a:cs typeface="Heebo" pitchFamily="2" charset="-79"/>
              </a:rPr>
              <a:t>arket</a:t>
            </a:r>
            <a:r>
              <a:rPr lang="en-US" sz="1600" dirty="0">
                <a:solidFill>
                  <a:schemeClr val="tx1">
                    <a:lumMod val="75000"/>
                    <a:lumOff val="25000"/>
                  </a:schemeClr>
                </a:solidFill>
                <a:latin typeface="Heebo" pitchFamily="2" charset="-79"/>
                <a:cs typeface="Heebo" pitchFamily="2" charset="-79"/>
              </a:rPr>
              <a:t> cap </a:t>
            </a:r>
            <a:endParaRPr lang="he-IL" sz="1600" dirty="0">
              <a:solidFill>
                <a:schemeClr val="tx1">
                  <a:lumMod val="75000"/>
                  <a:lumOff val="25000"/>
                </a:schemeClr>
              </a:solidFill>
              <a:latin typeface="Heebo" pitchFamily="2" charset="-79"/>
              <a:cs typeface="Heebo" pitchFamily="2" charset="-79"/>
            </a:endParaRPr>
          </a:p>
          <a:p>
            <a:pPr algn="ctr">
              <a:lnSpc>
                <a:spcPts val="3000"/>
              </a:lnSpc>
            </a:pPr>
            <a:r>
              <a:rPr lang="en-US" sz="2200" b="1" dirty="0">
                <a:solidFill>
                  <a:srgbClr val="974CD8"/>
                </a:solidFill>
                <a:latin typeface="Heebo" pitchFamily="2" charset="-79"/>
                <a:cs typeface="Heebo" pitchFamily="2" charset="-79"/>
              </a:rPr>
              <a:t>$95B</a:t>
            </a:r>
            <a:endParaRPr lang="en-GB" sz="2200" b="1" dirty="0">
              <a:solidFill>
                <a:srgbClr val="974CD8"/>
              </a:solidFill>
              <a:latin typeface="Heebo" pitchFamily="2" charset="-79"/>
              <a:cs typeface="Heebo" pitchFamily="2" charset="-79"/>
            </a:endParaRPr>
          </a:p>
        </p:txBody>
      </p:sp>
      <p:sp>
        <p:nvSpPr>
          <p:cNvPr id="32" name="Rectangle 39">
            <a:extLst>
              <a:ext uri="{FF2B5EF4-FFF2-40B4-BE49-F238E27FC236}">
                <a16:creationId xmlns:a16="http://schemas.microsoft.com/office/drawing/2014/main" id="{49E50D98-75AF-0E41-8759-0C86CCB7F542}"/>
              </a:ext>
            </a:extLst>
          </p:cNvPr>
          <p:cNvSpPr/>
          <p:nvPr/>
        </p:nvSpPr>
        <p:spPr>
          <a:xfrm>
            <a:off x="9297160" y="1349751"/>
            <a:ext cx="1804195" cy="1436291"/>
          </a:xfrm>
          <a:prstGeom prst="rect">
            <a:avLst/>
          </a:prstGeom>
          <a:noFill/>
        </p:spPr>
        <p:txBody>
          <a:bodyPr wrap="square">
            <a:spAutoFit/>
          </a:bodyPr>
          <a:lstStyle/>
          <a:p>
            <a:pPr algn="ctr" rtl="0">
              <a:lnSpc>
                <a:spcPts val="2000"/>
              </a:lnSpc>
            </a:pPr>
            <a:r>
              <a:rPr lang="en-GB" sz="1600" b="1" dirty="0" err="1">
                <a:solidFill>
                  <a:schemeClr val="tx1">
                    <a:lumMod val="75000"/>
                    <a:lumOff val="25000"/>
                  </a:schemeClr>
                </a:solidFill>
                <a:latin typeface="Heebo" pitchFamily="2" charset="-79"/>
                <a:cs typeface="Heebo" pitchFamily="2" charset="-79"/>
              </a:rPr>
              <a:t>Momentis</a:t>
            </a:r>
            <a:r>
              <a:rPr lang="en-GB" sz="1600" b="1" dirty="0">
                <a:solidFill>
                  <a:schemeClr val="tx1">
                    <a:lumMod val="75000"/>
                    <a:lumOff val="25000"/>
                  </a:schemeClr>
                </a:solidFill>
                <a:latin typeface="Heebo" pitchFamily="2" charset="-79"/>
                <a:cs typeface="Heebo" pitchFamily="2" charset="-79"/>
              </a:rPr>
              <a:t> Surgical </a:t>
            </a:r>
          </a:p>
          <a:p>
            <a:pPr algn="ctr" rtl="0"/>
            <a:r>
              <a:rPr lang="en-US" sz="1600" dirty="0">
                <a:solidFill>
                  <a:schemeClr val="tx1">
                    <a:lumMod val="75000"/>
                    <a:lumOff val="25000"/>
                  </a:schemeClr>
                </a:solidFill>
                <a:latin typeface="Heebo" pitchFamily="2" charset="-79"/>
                <a:cs typeface="Heebo" pitchFamily="2" charset="-79"/>
              </a:rPr>
              <a:t>Series D funding round</a:t>
            </a:r>
          </a:p>
          <a:p>
            <a:pPr algn="ctr" rtl="0"/>
            <a:r>
              <a:rPr lang="en-US" sz="1600" b="1" dirty="0">
                <a:solidFill>
                  <a:srgbClr val="974CD8"/>
                </a:solidFill>
                <a:latin typeface="Heebo" pitchFamily="2" charset="-79"/>
                <a:cs typeface="Heebo" pitchFamily="2" charset="-79"/>
              </a:rPr>
              <a:t>2021 -</a:t>
            </a:r>
            <a:r>
              <a:rPr lang="en-US" sz="2200" b="1" dirty="0">
                <a:solidFill>
                  <a:srgbClr val="974CD8"/>
                </a:solidFill>
                <a:latin typeface="Heebo" pitchFamily="2" charset="-79"/>
                <a:cs typeface="Heebo" pitchFamily="2" charset="-79"/>
              </a:rPr>
              <a:t> $96M</a:t>
            </a:r>
            <a:endParaRPr lang="en-GB" sz="2200" b="1" dirty="0">
              <a:solidFill>
                <a:srgbClr val="974CD8"/>
              </a:solidFill>
              <a:latin typeface="Heebo" pitchFamily="2" charset="-79"/>
              <a:cs typeface="Heebo" pitchFamily="2" charset="-79"/>
            </a:endParaRPr>
          </a:p>
        </p:txBody>
      </p:sp>
      <p:sp>
        <p:nvSpPr>
          <p:cNvPr id="35" name="Rectangle 39">
            <a:extLst>
              <a:ext uri="{FF2B5EF4-FFF2-40B4-BE49-F238E27FC236}">
                <a16:creationId xmlns:a16="http://schemas.microsoft.com/office/drawing/2014/main" id="{36690D2C-C5D1-F64A-8E79-05E3A852F815}"/>
              </a:ext>
            </a:extLst>
          </p:cNvPr>
          <p:cNvSpPr/>
          <p:nvPr/>
        </p:nvSpPr>
        <p:spPr>
          <a:xfrm>
            <a:off x="9280191" y="4337278"/>
            <a:ext cx="1914349" cy="1169551"/>
          </a:xfrm>
          <a:prstGeom prst="rect">
            <a:avLst/>
          </a:prstGeom>
          <a:noFill/>
        </p:spPr>
        <p:txBody>
          <a:bodyPr wrap="square">
            <a:spAutoFit/>
          </a:bodyPr>
          <a:lstStyle/>
          <a:p>
            <a:pPr algn="ctr" rtl="0"/>
            <a:r>
              <a:rPr lang="en-GB" sz="1600" b="1" dirty="0">
                <a:solidFill>
                  <a:schemeClr val="tx1">
                    <a:lumMod val="75000"/>
                    <a:lumOff val="25000"/>
                  </a:schemeClr>
                </a:solidFill>
                <a:latin typeface="Heebo" pitchFamily="2" charset="-79"/>
                <a:cs typeface="Heebo" pitchFamily="2" charset="-79"/>
              </a:rPr>
              <a:t>Vicarious  Surgical </a:t>
            </a:r>
          </a:p>
          <a:p>
            <a:pPr algn="ctr" rtl="0"/>
            <a:r>
              <a:rPr lang="en-US" sz="1600" dirty="0">
                <a:solidFill>
                  <a:schemeClr val="tx1">
                    <a:lumMod val="75000"/>
                    <a:lumOff val="25000"/>
                  </a:schemeClr>
                </a:solidFill>
                <a:latin typeface="Heebo" pitchFamily="2" charset="-79"/>
                <a:cs typeface="Heebo" pitchFamily="2" charset="-79"/>
              </a:rPr>
              <a:t>SPAC at a valuation of </a:t>
            </a:r>
          </a:p>
          <a:p>
            <a:pPr algn="ctr" rtl="0"/>
            <a:r>
              <a:rPr lang="en-US" sz="1600" b="1" dirty="0">
                <a:solidFill>
                  <a:srgbClr val="974CD8"/>
                </a:solidFill>
                <a:latin typeface="Heebo" pitchFamily="2" charset="-79"/>
                <a:cs typeface="Heebo" pitchFamily="2" charset="-79"/>
              </a:rPr>
              <a:t>2021 -</a:t>
            </a:r>
            <a:r>
              <a:rPr lang="en-US" sz="2200" b="1" dirty="0">
                <a:solidFill>
                  <a:srgbClr val="974CD8"/>
                </a:solidFill>
                <a:latin typeface="Heebo" pitchFamily="2" charset="-79"/>
                <a:cs typeface="Heebo" pitchFamily="2" charset="-79"/>
              </a:rPr>
              <a:t> $1.1B</a:t>
            </a:r>
            <a:endParaRPr lang="en-GB" sz="2200" b="1" dirty="0">
              <a:solidFill>
                <a:srgbClr val="974CD8"/>
              </a:solidFill>
              <a:latin typeface="Heebo" pitchFamily="2" charset="-79"/>
              <a:cs typeface="Heebo" pitchFamily="2" charset="-79"/>
            </a:endParaRPr>
          </a:p>
        </p:txBody>
      </p:sp>
      <p:sp>
        <p:nvSpPr>
          <p:cNvPr id="36" name="תיבת טקסט 14">
            <a:extLst>
              <a:ext uri="{FF2B5EF4-FFF2-40B4-BE49-F238E27FC236}">
                <a16:creationId xmlns:a16="http://schemas.microsoft.com/office/drawing/2014/main" id="{C1FAF905-B578-8648-9FFD-26B00633B4C6}"/>
              </a:ext>
            </a:extLst>
          </p:cNvPr>
          <p:cNvSpPr txBox="1"/>
          <p:nvPr/>
        </p:nvSpPr>
        <p:spPr>
          <a:xfrm>
            <a:off x="11490897" y="6426725"/>
            <a:ext cx="663395" cy="338554"/>
          </a:xfrm>
          <a:prstGeom prst="rect">
            <a:avLst/>
          </a:prstGeom>
          <a:noFill/>
        </p:spPr>
        <p:txBody>
          <a:bodyPr wrap="square" rtlCol="0">
            <a:spAutoFit/>
          </a:bodyPr>
          <a:lstStyle/>
          <a:p>
            <a:pPr algn="r" rtl="0"/>
            <a:r>
              <a:rPr lang="en-GB" sz="1600" b="1" dirty="0">
                <a:solidFill>
                  <a:schemeClr val="bg1"/>
                </a:solidFill>
                <a:latin typeface="Heebo" panose="00000500000000000000" pitchFamily="2" charset="-79"/>
                <a:cs typeface="Heebo" panose="00000500000000000000" pitchFamily="2" charset="-79"/>
              </a:rPr>
              <a:t>[ </a:t>
            </a:r>
            <a:fld id="{C9438F55-2C9A-4A88-994F-E59E5D0827DB}" type="slidenum">
              <a:rPr lang="en-US" sz="1600" b="1" smtClean="0">
                <a:solidFill>
                  <a:schemeClr val="bg1"/>
                </a:solidFill>
                <a:latin typeface="Heebo" panose="00000500000000000000" pitchFamily="2" charset="-79"/>
                <a:cs typeface="Heebo" panose="00000500000000000000" pitchFamily="2" charset="-79"/>
              </a:rPr>
              <a:t>14</a:t>
            </a:fld>
            <a:r>
              <a:rPr lang="en-US" sz="1600" b="1" dirty="0">
                <a:solidFill>
                  <a:schemeClr val="bg1"/>
                </a:solidFill>
                <a:latin typeface="Heebo" panose="00000500000000000000" pitchFamily="2" charset="-79"/>
                <a:cs typeface="Heebo" panose="00000500000000000000" pitchFamily="2" charset="-79"/>
              </a:rPr>
              <a:t> ] </a:t>
            </a:r>
            <a:endParaRPr lang="en-US" sz="1600" dirty="0">
              <a:solidFill>
                <a:schemeClr val="bg1"/>
              </a:solidFill>
              <a:latin typeface="Heebo" panose="00000500000000000000" pitchFamily="2" charset="-79"/>
              <a:cs typeface="Heebo" panose="00000500000000000000" pitchFamily="2" charset="-79"/>
            </a:endParaRPr>
          </a:p>
        </p:txBody>
      </p:sp>
      <p:sp>
        <p:nvSpPr>
          <p:cNvPr id="37" name="תיבת טקסט 15">
            <a:extLst>
              <a:ext uri="{FF2B5EF4-FFF2-40B4-BE49-F238E27FC236}">
                <a16:creationId xmlns:a16="http://schemas.microsoft.com/office/drawing/2014/main" id="{F19545C4-F837-0D4F-BCB8-4F9916C96CE4}"/>
              </a:ext>
            </a:extLst>
          </p:cNvPr>
          <p:cNvSpPr txBox="1"/>
          <p:nvPr/>
        </p:nvSpPr>
        <p:spPr>
          <a:xfrm>
            <a:off x="5344360" y="6485263"/>
            <a:ext cx="1535837" cy="230832"/>
          </a:xfrm>
          <a:prstGeom prst="rect">
            <a:avLst/>
          </a:prstGeom>
          <a:noFill/>
        </p:spPr>
        <p:txBody>
          <a:bodyPr wrap="square" rtlCol="0">
            <a:spAutoFit/>
          </a:bodyPr>
          <a:lstStyle/>
          <a:p>
            <a:pPr algn="r" rtl="1"/>
            <a:r>
              <a:rPr lang="en-US" sz="900" spc="300" dirty="0">
                <a:solidFill>
                  <a:schemeClr val="bg1"/>
                </a:solidFill>
                <a:latin typeface="Heebo" panose="00000500000000000000" pitchFamily="2" charset="-79"/>
                <a:cs typeface="Heebo" panose="00000500000000000000" pitchFamily="2" charset="-79"/>
              </a:rPr>
              <a:t>CONFIDENTIAL</a:t>
            </a:r>
          </a:p>
        </p:txBody>
      </p:sp>
      <p:pic>
        <p:nvPicPr>
          <p:cNvPr id="38" name="Picture 37">
            <a:extLst>
              <a:ext uri="{FF2B5EF4-FFF2-40B4-BE49-F238E27FC236}">
                <a16:creationId xmlns:a16="http://schemas.microsoft.com/office/drawing/2014/main" id="{C48D2671-9E76-2148-B5A0-FB81C19835E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9163" y="6214369"/>
            <a:ext cx="1239075" cy="643631"/>
          </a:xfrm>
          <a:prstGeom prst="rect">
            <a:avLst/>
          </a:prstGeom>
        </p:spPr>
      </p:pic>
      <p:pic>
        <p:nvPicPr>
          <p:cNvPr id="43" name="Picture 42" descr="A picture containing graphical user interface&#10;&#10;Description automatically generated">
            <a:extLst>
              <a:ext uri="{FF2B5EF4-FFF2-40B4-BE49-F238E27FC236}">
                <a16:creationId xmlns:a16="http://schemas.microsoft.com/office/drawing/2014/main" id="{F95D6217-9902-5B48-A398-E887FC6C44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60067" y="3051847"/>
            <a:ext cx="804294" cy="353890"/>
          </a:xfrm>
          <a:prstGeom prst="rect">
            <a:avLst/>
          </a:prstGeom>
        </p:spPr>
      </p:pic>
      <p:pic>
        <p:nvPicPr>
          <p:cNvPr id="76" name="Picture 75" descr="Logo, company name&#10;&#10;Description automatically generated">
            <a:extLst>
              <a:ext uri="{FF2B5EF4-FFF2-40B4-BE49-F238E27FC236}">
                <a16:creationId xmlns:a16="http://schemas.microsoft.com/office/drawing/2014/main" id="{C694723F-1037-3740-AB3D-27736A71801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203118" y="3010530"/>
            <a:ext cx="754776" cy="352249"/>
          </a:xfrm>
          <a:prstGeom prst="rect">
            <a:avLst/>
          </a:prstGeom>
        </p:spPr>
      </p:pic>
      <p:pic>
        <p:nvPicPr>
          <p:cNvPr id="78" name="Picture 77" descr="A picture containing text&#10;&#10;Description automatically generated">
            <a:extLst>
              <a:ext uri="{FF2B5EF4-FFF2-40B4-BE49-F238E27FC236}">
                <a16:creationId xmlns:a16="http://schemas.microsoft.com/office/drawing/2014/main" id="{7B64E901-FE64-284C-BAE4-0320D345BD6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92225" y="3047473"/>
            <a:ext cx="815652" cy="324901"/>
          </a:xfrm>
          <a:prstGeom prst="rect">
            <a:avLst/>
          </a:prstGeom>
        </p:spPr>
      </p:pic>
      <p:pic>
        <p:nvPicPr>
          <p:cNvPr id="82" name="Picture 81" descr="Logo, company name&#10;&#10;Description automatically generated">
            <a:extLst>
              <a:ext uri="{FF2B5EF4-FFF2-40B4-BE49-F238E27FC236}">
                <a16:creationId xmlns:a16="http://schemas.microsoft.com/office/drawing/2014/main" id="{BAB912E8-A3A0-7341-A029-07DE7B092DC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35508" y="5872292"/>
            <a:ext cx="686324" cy="462443"/>
          </a:xfrm>
          <a:prstGeom prst="rect">
            <a:avLst/>
          </a:prstGeom>
        </p:spPr>
      </p:pic>
      <p:pic>
        <p:nvPicPr>
          <p:cNvPr id="84" name="Picture 83" descr="A white sign with black text&#10;&#10;Description automatically generated with low confidence">
            <a:extLst>
              <a:ext uri="{FF2B5EF4-FFF2-40B4-BE49-F238E27FC236}">
                <a16:creationId xmlns:a16="http://schemas.microsoft.com/office/drawing/2014/main" id="{6CF6BA05-738A-A247-BD87-A5C1D3ED01A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14360" y="5996847"/>
            <a:ext cx="745905" cy="286507"/>
          </a:xfrm>
          <a:prstGeom prst="rect">
            <a:avLst/>
          </a:prstGeom>
        </p:spPr>
      </p:pic>
      <p:pic>
        <p:nvPicPr>
          <p:cNvPr id="86" name="Picture 85" descr="Logo, company name&#10;&#10;Description automatically generated">
            <a:extLst>
              <a:ext uri="{FF2B5EF4-FFF2-40B4-BE49-F238E27FC236}">
                <a16:creationId xmlns:a16="http://schemas.microsoft.com/office/drawing/2014/main" id="{16431863-5170-9F44-898C-48949FE1854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029975" y="5992153"/>
            <a:ext cx="771786" cy="280416"/>
          </a:xfrm>
          <a:prstGeom prst="rect">
            <a:avLst/>
          </a:prstGeom>
        </p:spPr>
      </p:pic>
      <p:pic>
        <p:nvPicPr>
          <p:cNvPr id="88" name="Picture 87" descr="Logo, company name&#10;&#10;Description automatically generated">
            <a:extLst>
              <a:ext uri="{FF2B5EF4-FFF2-40B4-BE49-F238E27FC236}">
                <a16:creationId xmlns:a16="http://schemas.microsoft.com/office/drawing/2014/main" id="{249B2A94-687A-4D4E-94C5-71CB91C5B65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828384" y="5999577"/>
            <a:ext cx="783689" cy="258958"/>
          </a:xfrm>
          <a:prstGeom prst="rect">
            <a:avLst/>
          </a:prstGeom>
        </p:spPr>
      </p:pic>
      <p:pic>
        <p:nvPicPr>
          <p:cNvPr id="2" name="Picture 1">
            <a:extLst>
              <a:ext uri="{FF2B5EF4-FFF2-40B4-BE49-F238E27FC236}">
                <a16:creationId xmlns:a16="http://schemas.microsoft.com/office/drawing/2014/main" id="{E9F42388-BA08-D677-A2A0-99DF169D33F9}"/>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9866484" y="2977186"/>
            <a:ext cx="706073" cy="449892"/>
          </a:xfrm>
          <a:prstGeom prst="rect">
            <a:avLst/>
          </a:prstGeom>
        </p:spPr>
      </p:pic>
    </p:spTree>
    <p:extLst>
      <p:ext uri="{BB962C8B-B14F-4D97-AF65-F5344CB8AC3E}">
        <p14:creationId xmlns:p14="http://schemas.microsoft.com/office/powerpoint/2010/main" val="3704450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chemeClr val="accent1"/>
            </a:gs>
            <a:gs pos="0">
              <a:schemeClr val="accent3">
                <a:lumMod val="60000"/>
                <a:lumOff val="40000"/>
              </a:schemeClr>
            </a:gs>
            <a:gs pos="56000">
              <a:schemeClr val="accent2"/>
            </a:gs>
            <a:gs pos="0">
              <a:schemeClr val="accent2">
                <a:lumMod val="60000"/>
                <a:lumOff val="4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6ABC47-413F-4E63-7589-32B48D3BBD9E}"/>
              </a:ext>
            </a:extLst>
          </p:cNvPr>
          <p:cNvSpPr>
            <a:spLocks noGrp="1"/>
          </p:cNvSpPr>
          <p:nvPr>
            <p:ph type="title" idx="4294967295"/>
          </p:nvPr>
        </p:nvSpPr>
        <p:spPr>
          <a:xfrm>
            <a:off x="465681" y="204788"/>
            <a:ext cx="11425237" cy="452437"/>
          </a:xfrm>
        </p:spPr>
        <p:txBody>
          <a:bodyPr>
            <a:normAutofit fontScale="90000"/>
          </a:bodyPr>
          <a:lstStyle/>
          <a:p>
            <a:r>
              <a:rPr lang="en-US" dirty="0">
                <a:solidFill>
                  <a:srgbClr val="8AC6F0"/>
                </a:solidFill>
              </a:rPr>
              <a:t>THE TAMAR </a:t>
            </a:r>
            <a:r>
              <a:rPr lang="en-US" dirty="0"/>
              <a:t>VALUE</a:t>
            </a:r>
            <a:r>
              <a:rPr lang="en-US" dirty="0">
                <a:solidFill>
                  <a:srgbClr val="8AC6F0"/>
                </a:solidFill>
              </a:rPr>
              <a:t> </a:t>
            </a:r>
            <a:r>
              <a:rPr lang="en-US" dirty="0"/>
              <a:t>PROPOSITION</a:t>
            </a:r>
          </a:p>
        </p:txBody>
      </p:sp>
      <p:sp>
        <p:nvSpPr>
          <p:cNvPr id="4" name="TextBox 3">
            <a:extLst>
              <a:ext uri="{FF2B5EF4-FFF2-40B4-BE49-F238E27FC236}">
                <a16:creationId xmlns:a16="http://schemas.microsoft.com/office/drawing/2014/main" id="{3947CB7A-53DE-F70C-232E-7C7B109911C6}"/>
              </a:ext>
            </a:extLst>
          </p:cNvPr>
          <p:cNvSpPr txBox="1"/>
          <p:nvPr/>
        </p:nvSpPr>
        <p:spPr>
          <a:xfrm>
            <a:off x="847725" y="1352550"/>
            <a:ext cx="9753600" cy="3539430"/>
          </a:xfrm>
          <a:prstGeom prst="rect">
            <a:avLst/>
          </a:prstGeom>
          <a:noFill/>
        </p:spPr>
        <p:txBody>
          <a:bodyPr wrap="square" rtlCol="0">
            <a:spAutoFit/>
          </a:bodyPr>
          <a:lstStyle/>
          <a:p>
            <a:pPr marL="285750" indent="-285750">
              <a:buFont typeface="Wingdings" panose="05000000000000000000" pitchFamily="2" charset="2"/>
              <a:buChar char="ü"/>
            </a:pPr>
            <a:r>
              <a:rPr lang="en-US" sz="1600" b="1" dirty="0">
                <a:solidFill>
                  <a:schemeClr val="bg1"/>
                </a:solidFill>
                <a:latin typeface="Heebo Light" pitchFamily="2" charset="-79"/>
                <a:cs typeface="Heebo Light" pitchFamily="2" charset="-79"/>
              </a:rPr>
              <a:t>Solves a major unaddressed need in the global healthcare market by bringing the benefits of robotic surgery to millions of patients undergoing small cavity procedures. </a:t>
            </a:r>
          </a:p>
          <a:p>
            <a:pPr marL="285750" indent="-285750">
              <a:buFont typeface="Wingdings" panose="05000000000000000000" pitchFamily="2" charset="2"/>
              <a:buChar char="ü"/>
            </a:pPr>
            <a:endParaRPr lang="en-US" sz="1600" b="1" dirty="0">
              <a:solidFill>
                <a:schemeClr val="bg1"/>
              </a:solidFill>
              <a:latin typeface="Heebo Light" pitchFamily="2" charset="-79"/>
              <a:cs typeface="Heebo Light" pitchFamily="2" charset="-79"/>
            </a:endParaRPr>
          </a:p>
          <a:p>
            <a:pPr marL="285750" indent="-285750">
              <a:buFont typeface="Wingdings" panose="05000000000000000000" pitchFamily="2" charset="2"/>
              <a:buChar char="ü"/>
            </a:pPr>
            <a:r>
              <a:rPr lang="en-US" sz="1600" b="1" dirty="0">
                <a:solidFill>
                  <a:schemeClr val="bg1"/>
                </a:solidFill>
                <a:latin typeface="Heebo Light" pitchFamily="2" charset="-79"/>
                <a:cs typeface="Heebo Light" pitchFamily="2" charset="-79"/>
              </a:rPr>
              <a:t>The only surgical robotic system that can accurately and safely remove tumors and other mass from the brain with no competing robotic system available.</a:t>
            </a:r>
          </a:p>
          <a:p>
            <a:pPr marL="285750" indent="-285750">
              <a:buFont typeface="Wingdings" panose="05000000000000000000" pitchFamily="2" charset="2"/>
              <a:buChar char="ü"/>
            </a:pPr>
            <a:endParaRPr lang="en-US" sz="1600" b="1" dirty="0">
              <a:solidFill>
                <a:schemeClr val="bg1"/>
              </a:solidFill>
              <a:latin typeface="Heebo Light" pitchFamily="2" charset="-79"/>
              <a:cs typeface="Heebo Light" pitchFamily="2" charset="-79"/>
            </a:endParaRPr>
          </a:p>
          <a:p>
            <a:pPr marL="285750" indent="-285750">
              <a:buFont typeface="Wingdings" panose="05000000000000000000" pitchFamily="2" charset="2"/>
              <a:buChar char="ü"/>
            </a:pPr>
            <a:r>
              <a:rPr lang="en-US" sz="1600" b="1" dirty="0">
                <a:solidFill>
                  <a:schemeClr val="bg1"/>
                </a:solidFill>
                <a:latin typeface="Heebo Light" pitchFamily="2" charset="-79"/>
                <a:cs typeface="Heebo Light" pitchFamily="2" charset="-79"/>
              </a:rPr>
              <a:t>Developed from the outset with input from leading KOLs and based on feedback from ~100 neurosurgeons: “</a:t>
            </a:r>
            <a:r>
              <a:rPr lang="en-US" sz="1600" b="1" i="1" dirty="0">
                <a:solidFill>
                  <a:schemeClr val="bg1"/>
                </a:solidFill>
                <a:latin typeface="Heebo Light" pitchFamily="2" charset="-79"/>
                <a:cs typeface="Heebo Light" pitchFamily="2" charset="-79"/>
              </a:rPr>
              <a:t>it looks like the robot was developed by neurosurgeons</a:t>
            </a:r>
            <a:r>
              <a:rPr lang="en-US" sz="1600" b="1" dirty="0">
                <a:solidFill>
                  <a:schemeClr val="bg1"/>
                </a:solidFill>
                <a:latin typeface="Heebo Light" pitchFamily="2" charset="-79"/>
                <a:cs typeface="Heebo Light" pitchFamily="2" charset="-79"/>
              </a:rPr>
              <a:t>”. </a:t>
            </a:r>
          </a:p>
          <a:p>
            <a:pPr marL="285750" indent="-285750">
              <a:buFont typeface="Wingdings" panose="05000000000000000000" pitchFamily="2" charset="2"/>
              <a:buChar char="ü"/>
            </a:pPr>
            <a:endParaRPr lang="en-US" sz="1600" b="1" dirty="0">
              <a:solidFill>
                <a:schemeClr val="bg1"/>
              </a:solidFill>
              <a:latin typeface="Heebo Light" pitchFamily="2" charset="-79"/>
              <a:cs typeface="Heebo Light" pitchFamily="2" charset="-79"/>
            </a:endParaRPr>
          </a:p>
          <a:p>
            <a:pPr marL="285750" indent="-285750">
              <a:buFont typeface="Wingdings" panose="05000000000000000000" pitchFamily="2" charset="2"/>
              <a:buChar char="ü"/>
            </a:pPr>
            <a:r>
              <a:rPr lang="en-US" sz="1600" b="1" dirty="0">
                <a:solidFill>
                  <a:schemeClr val="bg1"/>
                </a:solidFill>
                <a:latin typeface="Heebo Light" pitchFamily="2" charset="-79"/>
                <a:cs typeface="Heebo Light" pitchFamily="2" charset="-79"/>
              </a:rPr>
              <a:t>Highly experienced management, Board of Directors and SAB with demonstrated success in commercializing complex medical systems. </a:t>
            </a:r>
          </a:p>
          <a:p>
            <a:pPr marL="285750" indent="-285750">
              <a:buFont typeface="Wingdings" panose="05000000000000000000" pitchFamily="2" charset="2"/>
              <a:buChar char="ü"/>
            </a:pPr>
            <a:endParaRPr lang="en-US" sz="1600" b="1" dirty="0">
              <a:solidFill>
                <a:schemeClr val="bg1"/>
              </a:solidFill>
              <a:latin typeface="Heebo Light" pitchFamily="2" charset="-79"/>
              <a:cs typeface="Heebo Light" pitchFamily="2" charset="-79"/>
            </a:endParaRPr>
          </a:p>
          <a:p>
            <a:pPr marL="285750" indent="-285750">
              <a:buFont typeface="Wingdings" panose="05000000000000000000" pitchFamily="2" charset="2"/>
              <a:buChar char="ü"/>
            </a:pPr>
            <a:r>
              <a:rPr lang="en-US" sz="1600" b="1" dirty="0">
                <a:solidFill>
                  <a:schemeClr val="bg1"/>
                </a:solidFill>
                <a:latin typeface="Heebo Light" pitchFamily="2" charset="-79"/>
                <a:cs typeface="Heebo Light" pitchFamily="2" charset="-79"/>
              </a:rPr>
              <a:t>Extensive and robust IP portfolio covering a wide range of technologies serving as a significant barrier to entry.</a:t>
            </a:r>
          </a:p>
        </p:txBody>
      </p:sp>
      <p:pic>
        <p:nvPicPr>
          <p:cNvPr id="5" name="Picture 4">
            <a:extLst>
              <a:ext uri="{FF2B5EF4-FFF2-40B4-BE49-F238E27FC236}">
                <a16:creationId xmlns:a16="http://schemas.microsoft.com/office/drawing/2014/main" id="{7CE35EA7-F800-7587-5EF4-86B411F6A32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9163" y="6214369"/>
            <a:ext cx="1239075" cy="643631"/>
          </a:xfrm>
          <a:prstGeom prst="rect">
            <a:avLst/>
          </a:prstGeom>
        </p:spPr>
      </p:pic>
      <p:sp>
        <p:nvSpPr>
          <p:cNvPr id="6" name="TextBox 5">
            <a:extLst>
              <a:ext uri="{FF2B5EF4-FFF2-40B4-BE49-F238E27FC236}">
                <a16:creationId xmlns:a16="http://schemas.microsoft.com/office/drawing/2014/main" id="{279F4236-CAC8-4BE5-9E61-0BE729EB6FB1}"/>
              </a:ext>
            </a:extLst>
          </p:cNvPr>
          <p:cNvSpPr txBox="1"/>
          <p:nvPr/>
        </p:nvSpPr>
        <p:spPr>
          <a:xfrm>
            <a:off x="11487150" y="6411497"/>
            <a:ext cx="709168" cy="369332"/>
          </a:xfrm>
          <a:prstGeom prst="rect">
            <a:avLst/>
          </a:prstGeom>
          <a:noFill/>
        </p:spPr>
        <p:txBody>
          <a:bodyPr wrap="square" rtlCol="0">
            <a:spAutoFit/>
          </a:bodyPr>
          <a:lstStyle/>
          <a:p>
            <a:r>
              <a:rPr lang="en-GB" sz="1800" b="1" dirty="0">
                <a:solidFill>
                  <a:schemeClr val="bg1"/>
                </a:solidFill>
                <a:latin typeface="Heebo" panose="00000500000000000000" pitchFamily="2" charset="-79"/>
                <a:cs typeface="Heebo" panose="00000500000000000000" pitchFamily="2" charset="-79"/>
              </a:rPr>
              <a:t>[ </a:t>
            </a:r>
            <a:fld id="{C9438F55-2C9A-4A88-994F-E59E5D0827DB}" type="slidenum">
              <a:rPr lang="en-US" sz="1800" b="1" smtClean="0">
                <a:solidFill>
                  <a:schemeClr val="bg1"/>
                </a:solidFill>
                <a:latin typeface="Heebo" panose="00000500000000000000" pitchFamily="2" charset="-79"/>
                <a:cs typeface="Heebo" panose="00000500000000000000" pitchFamily="2" charset="-79"/>
              </a:rPr>
              <a:pPr/>
              <a:t>15</a:t>
            </a:fld>
            <a:r>
              <a:rPr lang="en-US" sz="1800" b="1" dirty="0">
                <a:solidFill>
                  <a:schemeClr val="bg1"/>
                </a:solidFill>
                <a:latin typeface="Heebo" panose="00000500000000000000" pitchFamily="2" charset="-79"/>
                <a:cs typeface="Heebo" panose="00000500000000000000" pitchFamily="2" charset="-79"/>
              </a:rPr>
              <a:t> ] </a:t>
            </a:r>
            <a:endParaRPr lang="en-IL" dirty="0"/>
          </a:p>
        </p:txBody>
      </p:sp>
    </p:spTree>
    <p:extLst>
      <p:ext uri="{BB962C8B-B14F-4D97-AF65-F5344CB8AC3E}">
        <p14:creationId xmlns:p14="http://schemas.microsoft.com/office/powerpoint/2010/main" val="3441002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תיבת טקסט 10">
            <a:extLst>
              <a:ext uri="{FF2B5EF4-FFF2-40B4-BE49-F238E27FC236}">
                <a16:creationId xmlns:a16="http://schemas.microsoft.com/office/drawing/2014/main" id="{DE72D5CA-C704-E147-B630-3C6ABC42E7B6}"/>
              </a:ext>
            </a:extLst>
          </p:cNvPr>
          <p:cNvSpPr txBox="1"/>
          <p:nvPr/>
        </p:nvSpPr>
        <p:spPr>
          <a:xfrm>
            <a:off x="3223077" y="6535652"/>
            <a:ext cx="1540165" cy="215444"/>
          </a:xfrm>
          <a:prstGeom prst="rect">
            <a:avLst/>
          </a:prstGeom>
          <a:noFill/>
        </p:spPr>
        <p:txBody>
          <a:bodyPr wrap="square" rtlCol="0">
            <a:spAutoFit/>
          </a:bodyPr>
          <a:ls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spc="300" dirty="0">
                <a:solidFill>
                  <a:schemeClr val="tx1">
                    <a:lumMod val="65000"/>
                    <a:lumOff val="35000"/>
                  </a:schemeClr>
                </a:solidFill>
                <a:latin typeface="Heebo" panose="00000500000000000000" pitchFamily="2" charset="-79"/>
                <a:cs typeface="Heebo" panose="00000500000000000000" pitchFamily="2" charset="-79"/>
              </a:rPr>
              <a:t>CONFIDENTIAL</a:t>
            </a:r>
          </a:p>
        </p:txBody>
      </p:sp>
      <p:pic>
        <p:nvPicPr>
          <p:cNvPr id="6" name="Picture 5" descr="Diagram&#10;&#10;Description automatically generated">
            <a:extLst>
              <a:ext uri="{FF2B5EF4-FFF2-40B4-BE49-F238E27FC236}">
                <a16:creationId xmlns:a16="http://schemas.microsoft.com/office/drawing/2014/main" id="{BA3466CA-CA45-96C2-F235-E1017FC21C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8" name="Rounded Rectangle 197">
            <a:extLst>
              <a:ext uri="{FF2B5EF4-FFF2-40B4-BE49-F238E27FC236}">
                <a16:creationId xmlns:a16="http://schemas.microsoft.com/office/drawing/2014/main" id="{3B6C37BA-4DD5-1714-A252-1D87F4A887BC}"/>
              </a:ext>
            </a:extLst>
          </p:cNvPr>
          <p:cNvSpPr/>
          <p:nvPr/>
        </p:nvSpPr>
        <p:spPr>
          <a:xfrm>
            <a:off x="-736600" y="3018001"/>
            <a:ext cx="9914217" cy="1508467"/>
          </a:xfrm>
          <a:prstGeom prst="roundRect">
            <a:avLst>
              <a:gd name="adj" fmla="val 50000"/>
            </a:avLst>
          </a:prstGeom>
          <a:solidFill>
            <a:schemeClr val="accent2"/>
          </a:solidFill>
          <a:ln w="222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2400" dirty="0">
              <a:solidFill>
                <a:schemeClr val="bg1"/>
              </a:solidFill>
              <a:latin typeface="Heebo" pitchFamily="2" charset="-79"/>
              <a:cs typeface="Heebo" pitchFamily="2" charset="-79"/>
            </a:endParaRPr>
          </a:p>
        </p:txBody>
      </p:sp>
      <p:sp>
        <p:nvSpPr>
          <p:cNvPr id="5" name="TextBox 4">
            <a:extLst>
              <a:ext uri="{FF2B5EF4-FFF2-40B4-BE49-F238E27FC236}">
                <a16:creationId xmlns:a16="http://schemas.microsoft.com/office/drawing/2014/main" id="{3A213AFD-D18A-1DBD-FBCD-0DA0A6066FCC}"/>
              </a:ext>
            </a:extLst>
          </p:cNvPr>
          <p:cNvSpPr txBox="1"/>
          <p:nvPr/>
        </p:nvSpPr>
        <p:spPr>
          <a:xfrm>
            <a:off x="1727200" y="3337713"/>
            <a:ext cx="7327900" cy="892552"/>
          </a:xfrm>
          <a:prstGeom prst="rect">
            <a:avLst/>
          </a:prstGeom>
          <a:noFill/>
        </p:spPr>
        <p:txBody>
          <a:bodyPr wrap="square">
            <a:spAutoFit/>
          </a:bodyPr>
          <a:lstStyle/>
          <a:p>
            <a:r>
              <a:rPr lang="en-US" sz="2600" dirty="0">
                <a:solidFill>
                  <a:schemeClr val="bg1"/>
                </a:solidFill>
                <a:latin typeface="Heebo" pitchFamily="2" charset="-79"/>
                <a:cs typeface="Heebo" pitchFamily="2" charset="-79"/>
              </a:rPr>
              <a:t>Join us In transforming robotic surgery and improving patient care for millions of patients. </a:t>
            </a:r>
          </a:p>
        </p:txBody>
      </p:sp>
      <p:sp>
        <p:nvSpPr>
          <p:cNvPr id="2" name="TextBox 1">
            <a:extLst>
              <a:ext uri="{FF2B5EF4-FFF2-40B4-BE49-F238E27FC236}">
                <a16:creationId xmlns:a16="http://schemas.microsoft.com/office/drawing/2014/main" id="{944C7BC2-D3FE-C516-3747-802C319723B7}"/>
              </a:ext>
            </a:extLst>
          </p:cNvPr>
          <p:cNvSpPr txBox="1"/>
          <p:nvPr/>
        </p:nvSpPr>
        <p:spPr>
          <a:xfrm>
            <a:off x="11487150" y="6428275"/>
            <a:ext cx="709168" cy="369332"/>
          </a:xfrm>
          <a:prstGeom prst="rect">
            <a:avLst/>
          </a:prstGeom>
          <a:noFill/>
        </p:spPr>
        <p:txBody>
          <a:bodyPr wrap="square" rtlCol="0">
            <a:spAutoFit/>
          </a:bodyPr>
          <a:lstStyle/>
          <a:p>
            <a:r>
              <a:rPr lang="en-GB" sz="1800" b="1" dirty="0">
                <a:solidFill>
                  <a:schemeClr val="bg1"/>
                </a:solidFill>
                <a:latin typeface="Heebo" panose="00000500000000000000" pitchFamily="2" charset="-79"/>
                <a:cs typeface="Heebo" panose="00000500000000000000" pitchFamily="2" charset="-79"/>
              </a:rPr>
              <a:t>[ </a:t>
            </a:r>
            <a:fld id="{C9438F55-2C9A-4A88-994F-E59E5D0827DB}" type="slidenum">
              <a:rPr lang="en-US" sz="1800" b="1" smtClean="0">
                <a:solidFill>
                  <a:schemeClr val="bg1"/>
                </a:solidFill>
                <a:latin typeface="Heebo" panose="00000500000000000000" pitchFamily="2" charset="-79"/>
                <a:cs typeface="Heebo" panose="00000500000000000000" pitchFamily="2" charset="-79"/>
              </a:rPr>
              <a:pPr/>
              <a:t>16</a:t>
            </a:fld>
            <a:r>
              <a:rPr lang="en-US" sz="1800" b="1" dirty="0">
                <a:solidFill>
                  <a:schemeClr val="bg1"/>
                </a:solidFill>
                <a:latin typeface="Heebo" panose="00000500000000000000" pitchFamily="2" charset="-79"/>
                <a:cs typeface="Heebo" panose="00000500000000000000" pitchFamily="2" charset="-79"/>
              </a:rPr>
              <a:t> ] </a:t>
            </a:r>
            <a:endParaRPr lang="en-IL" dirty="0"/>
          </a:p>
        </p:txBody>
      </p:sp>
    </p:spTree>
    <p:extLst>
      <p:ext uri="{BB962C8B-B14F-4D97-AF65-F5344CB8AC3E}">
        <p14:creationId xmlns:p14="http://schemas.microsoft.com/office/powerpoint/2010/main" val="3118099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EAA02A-2888-8C4C-5809-D01A5AA714DC}"/>
              </a:ext>
            </a:extLst>
          </p:cNvPr>
          <p:cNvSpPr>
            <a:spLocks noGrp="1"/>
          </p:cNvSpPr>
          <p:nvPr>
            <p:ph type="title"/>
          </p:nvPr>
        </p:nvSpPr>
        <p:spPr/>
        <p:txBody>
          <a:bodyPr>
            <a:normAutofit fontScale="90000"/>
          </a:bodyPr>
          <a:lstStyle/>
          <a:p>
            <a:r>
              <a:rPr lang="en-US" sz="2900" dirty="0">
                <a:solidFill>
                  <a:srgbClr val="8AC6F0"/>
                </a:solidFill>
              </a:rPr>
              <a:t>DISCLAIMER</a:t>
            </a:r>
          </a:p>
        </p:txBody>
      </p:sp>
      <p:sp>
        <p:nvSpPr>
          <p:cNvPr id="5" name="TextBox 4">
            <a:extLst>
              <a:ext uri="{FF2B5EF4-FFF2-40B4-BE49-F238E27FC236}">
                <a16:creationId xmlns:a16="http://schemas.microsoft.com/office/drawing/2014/main" id="{96733576-429F-9C17-EC79-EBCCB4CBCA4D}"/>
              </a:ext>
            </a:extLst>
          </p:cNvPr>
          <p:cNvSpPr txBox="1"/>
          <p:nvPr/>
        </p:nvSpPr>
        <p:spPr>
          <a:xfrm>
            <a:off x="632994" y="1120697"/>
            <a:ext cx="10902044" cy="5245154"/>
          </a:xfrm>
          <a:prstGeom prst="rect">
            <a:avLst/>
          </a:prstGeom>
          <a:noFill/>
        </p:spPr>
        <p:txBody>
          <a:bodyPr wrap="square">
            <a:spAutoFit/>
          </a:bodyPr>
          <a:lstStyle/>
          <a:p>
            <a:pPr algn="just">
              <a:lnSpc>
                <a:spcPct val="107000"/>
              </a:lnSpc>
              <a:spcAft>
                <a:spcPts val="800"/>
              </a:spcAft>
            </a:pPr>
            <a:r>
              <a:rPr lang="en-US" sz="900" dirty="0">
                <a:effectLst/>
                <a:latin typeface="Times New Roman" panose="02020603050405020304" pitchFamily="18" charset="0"/>
                <a:ea typeface="Arial" panose="020B0604020202020204" pitchFamily="34" charset="0"/>
                <a:cs typeface="Arial" panose="020B0604020202020204" pitchFamily="34" charset="0"/>
              </a:rPr>
              <a:t>This presentation has been prepared by Tamar Robotics Ltd. (the “</a:t>
            </a:r>
            <a:r>
              <a:rPr lang="en-US" sz="900" b="1" dirty="0">
                <a:effectLst/>
                <a:latin typeface="Times New Roman" panose="02020603050405020304" pitchFamily="18" charset="0"/>
                <a:ea typeface="Arial" panose="020B0604020202020204" pitchFamily="34" charset="0"/>
                <a:cs typeface="Arial" panose="020B0604020202020204" pitchFamily="34" charset="0"/>
              </a:rPr>
              <a:t>Company</a:t>
            </a:r>
            <a:r>
              <a:rPr lang="en-US" sz="900" dirty="0">
                <a:effectLst/>
                <a:latin typeface="Times New Roman" panose="02020603050405020304" pitchFamily="18" charset="0"/>
                <a:ea typeface="Arial" panose="020B0604020202020204" pitchFamily="34" charset="0"/>
                <a:cs typeface="Arial" panose="020B0604020202020204" pitchFamily="34" charset="0"/>
              </a:rPr>
              <a:t>”) and is general background information about the Company’s activities at the date of this presentation. The information in this presentation is provided in summary form only and does not purport to be complete. This presentation does not contain all the information that is or may be material to investors or potential investors and should not be considered as advice or a recommendation to investors or potential investors in respect of the holding, purchasing or selling of securities or other financial instruments and does not take into account any investor’s particular objectives, financial situation or needs. </a:t>
            </a:r>
            <a:endParaRPr lang="en-US" sz="900" dirty="0">
              <a:effectLst/>
              <a:latin typeface="Arial" panose="020B0604020202020204" pitchFamily="34" charset="0"/>
              <a:ea typeface="Arial" panose="020B0604020202020204" pitchFamily="34" charset="0"/>
              <a:cs typeface="Arial" panose="020B0604020202020204" pitchFamily="34" charset="0"/>
            </a:endParaRPr>
          </a:p>
          <a:p>
            <a:pPr algn="just">
              <a:lnSpc>
                <a:spcPct val="107000"/>
              </a:lnSpc>
              <a:spcAft>
                <a:spcPts val="800"/>
              </a:spcAft>
            </a:pPr>
            <a:r>
              <a:rPr lang="en-US" sz="900" dirty="0">
                <a:effectLst/>
                <a:latin typeface="Times New Roman" panose="02020603050405020304" pitchFamily="18" charset="0"/>
                <a:ea typeface="Arial" panose="020B0604020202020204" pitchFamily="34" charset="0"/>
                <a:cs typeface="Arial" panose="020B0604020202020204" pitchFamily="34" charset="0"/>
              </a:rPr>
              <a:t>By attending the presentation or by reading the presentation slides you agree to be bound as follows: This presentation has been made to you solely for information purposes. This presentation may be amended and supplemented as the Company sees fit, may not be relied upon for the purpose of entering into any transaction and should not be construed as, nor be relied on in connection with, any offer or invitation to purchase or subscribe for, underwrite or otherwise acquire, hold or dispose of any securities of the Company, and shall not be regarded as a recommendation in relation to any such transaction whatsoever. The contents of this presentation should not be considered to be legal, tax, investment or other advice, and any investor or prospective investor considering the purchase or disposal of any securities of the Company should consult with its own counsel and advisers as to all legal, tax, regulatory, financial and related matters concerning an investment in or a disposal of such securities and as to their suitability for such investor or prospective investor. </a:t>
            </a:r>
            <a:endParaRPr lang="en-US" sz="900" dirty="0">
              <a:effectLst/>
              <a:latin typeface="Arial" panose="020B0604020202020204" pitchFamily="34" charset="0"/>
              <a:ea typeface="Arial" panose="020B0604020202020204" pitchFamily="34" charset="0"/>
              <a:cs typeface="Arial" panose="020B0604020202020204" pitchFamily="34" charset="0"/>
            </a:endParaRPr>
          </a:p>
          <a:p>
            <a:pPr algn="just">
              <a:lnSpc>
                <a:spcPct val="107000"/>
              </a:lnSpc>
              <a:spcAft>
                <a:spcPts val="800"/>
              </a:spcAft>
            </a:pPr>
            <a:r>
              <a:rPr lang="en-US" sz="900" dirty="0">
                <a:effectLst/>
                <a:latin typeface="Times New Roman" panose="02020603050405020304" pitchFamily="18" charset="0"/>
                <a:ea typeface="Arial" panose="020B0604020202020204" pitchFamily="34" charset="0"/>
                <a:cs typeface="Arial" panose="020B0604020202020204" pitchFamily="34" charset="0"/>
              </a:rPr>
              <a:t>This presentation and its contents are confidential and proprietary to the Company, and no part of it or its subject matter may be reproduced, redistributed, passed on, or the contents otherwise divulged, directly or indirectly, to any other person (excluding the relevant person’s professional advisers) or published in whole or in part for any purpose without the prior written consent of the Company. If this presentation has been received in error it must be returned immediately to the Company.</a:t>
            </a:r>
            <a:endParaRPr lang="en-US" sz="900" dirty="0">
              <a:effectLst/>
              <a:latin typeface="Arial" panose="020B0604020202020204" pitchFamily="34" charset="0"/>
              <a:ea typeface="Arial" panose="020B0604020202020204" pitchFamily="34" charset="0"/>
              <a:cs typeface="Arial" panose="020B0604020202020204" pitchFamily="34" charset="0"/>
            </a:endParaRPr>
          </a:p>
          <a:p>
            <a:pPr algn="just">
              <a:lnSpc>
                <a:spcPct val="107000"/>
              </a:lnSpc>
              <a:spcAft>
                <a:spcPts val="800"/>
              </a:spcAft>
            </a:pPr>
            <a:r>
              <a:rPr lang="en-US" sz="900" dirty="0">
                <a:effectLst/>
                <a:latin typeface="Times New Roman" panose="02020603050405020304" pitchFamily="18" charset="0"/>
                <a:ea typeface="Arial" panose="020B0604020202020204" pitchFamily="34" charset="0"/>
                <a:cs typeface="Arial" panose="020B0604020202020204" pitchFamily="34" charset="0"/>
              </a:rPr>
              <a:t>This presentation does not constitute or form a part of any offer or solicitation to purchase or subscribe for securities under any applicable law, including without limitation the Israeli Securities Law 5728-1968 (the “</a:t>
            </a:r>
            <a:r>
              <a:rPr lang="en-US" sz="900" b="1" dirty="0">
                <a:effectLst/>
                <a:latin typeface="Times New Roman" panose="02020603050405020304" pitchFamily="18" charset="0"/>
                <a:ea typeface="Arial" panose="020B0604020202020204" pitchFamily="34" charset="0"/>
                <a:cs typeface="Arial" panose="020B0604020202020204" pitchFamily="34" charset="0"/>
              </a:rPr>
              <a:t>Securities Law</a:t>
            </a:r>
            <a:r>
              <a:rPr lang="en-US" sz="900" dirty="0">
                <a:effectLst/>
                <a:latin typeface="Times New Roman" panose="02020603050405020304" pitchFamily="18" charset="0"/>
                <a:ea typeface="Arial" panose="020B0604020202020204" pitchFamily="34" charset="0"/>
                <a:cs typeface="Arial" panose="020B0604020202020204" pitchFamily="34" charset="0"/>
              </a:rPr>
              <a:t>”). The securities referred to herein or offered in connection with this presentation have not been, and will not be, registered under the Securities Law. Neither the Israeli Securities and Exchange Commission nor any securities regulatory authority of any country has approved or disapproved of an investment in the securities or passed on the accuracy or adequacy of the contents of this presentation. </a:t>
            </a:r>
          </a:p>
          <a:p>
            <a:pPr algn="just">
              <a:lnSpc>
                <a:spcPct val="107000"/>
              </a:lnSpc>
              <a:spcAft>
                <a:spcPts val="800"/>
              </a:spcAft>
            </a:pPr>
            <a:r>
              <a:rPr lang="en-US" sz="900" dirty="0">
                <a:latin typeface="Times New Roman" panose="02020603050405020304" pitchFamily="18" charset="0"/>
                <a:cs typeface="Arial" panose="020B0604020202020204" pitchFamily="34" charset="0"/>
              </a:rPr>
              <a:t>This presentation contains forward‐looking statements. These statements may include the words “believe”, “expect”, “anticipate”, “intend”, “plan”, “estimate”, “project”, “will”, “may”, “targeting” and similar expressions as well as statements other than statements of historical facts including, without limitation, those regarding the financial position, business strategy, plans, targets and objectives of the management of the Company for future operations (including development plans and objectives). Such forward‐looking statements involve known and unknown risks, uncertainties and other important factors which may affect the Company's ability to implement and achieve the economic and monetary policies, budgetary plans, fiscal guidelines and other development benchmarks set out in such forward‐looking statements and which may cause actual results, performance or achievements to be materially different from future results, performance or achievements expressed or implied by such forward‐looking statements. Such forward‐looking statements are based on numerous assumptions regarding the Company’s present and future policies and plans and the environment in which the Company will operate in the future. Furthermore, certain forward‐looking statements are based on assumptions or future events which may not prove to be accurate, and no reliance whatsoever should be placed on any forward-looking statements in this presentation. The forward‐looking statements in this presentation speak only as of the date of this presentation, and the Company expressly disclaims to the fullest extent permitted by law any obligation or undertaking to disseminate any updates or revisions to any forward‐looking statements contained herein to reflect any change in expectations with regard thereto or any change in events, conditions, or circumstances on which any such statements are based. Nothing in the foregoing is intended to or shall exclude any liability for, or remedy in respect of, fraudulent misrepresentation. </a:t>
            </a:r>
          </a:p>
          <a:p>
            <a:pPr algn="just">
              <a:lnSpc>
                <a:spcPct val="107000"/>
              </a:lnSpc>
              <a:spcAft>
                <a:spcPts val="800"/>
              </a:spcAft>
            </a:pPr>
            <a:r>
              <a:rPr lang="en-US" sz="900" dirty="0">
                <a:latin typeface="Times New Roman" panose="02020603050405020304" pitchFamily="18" charset="0"/>
                <a:cs typeface="Arial" panose="020B0604020202020204" pitchFamily="34" charset="0"/>
              </a:rPr>
              <a:t>The information in this presentation has not been independently verified. No representation or warranty, express or implied, is made as to the fairness, accuracy or completeness of the presentation and the information contained herein and no reliance should be placed on it. Information in this presentation (including market data and statistical information) has been obtained from various sources (including third party sources) and the Company does not guarantee the accuracy or completeness of such information. All projections, valuations and statistical analyses are provided for information purposes only. They may be based on subjective assessments and assumptions and may use one among alternative methodologies that produce different results and to the extent they are based on historical information, any they should not be relied upon as an accurate prediction of future performance. </a:t>
            </a:r>
          </a:p>
          <a:p>
            <a:pPr algn="just">
              <a:lnSpc>
                <a:spcPct val="107000"/>
              </a:lnSpc>
              <a:spcAft>
                <a:spcPts val="800"/>
              </a:spcAft>
            </a:pPr>
            <a:r>
              <a:rPr lang="en-US" sz="900" dirty="0">
                <a:latin typeface="Times New Roman" panose="02020603050405020304" pitchFamily="18" charset="0"/>
                <a:cs typeface="Arial" panose="020B0604020202020204" pitchFamily="34" charset="0"/>
              </a:rPr>
              <a:t>The information in this presentation is not intended to predict actual results and no assurances are given with respect thereto. None of the Company, its advisers, connected persons or any other person accepts any liability whatsoever for any loss howsoever arising, directly or indirectly, from this presentation or its contents. All information, opinions and estimates contained herein are given as of the date hereof and are subject to change without notice. </a:t>
            </a:r>
          </a:p>
          <a:p>
            <a:pPr algn="just">
              <a:lnSpc>
                <a:spcPct val="107000"/>
              </a:lnSpc>
              <a:spcAft>
                <a:spcPts val="800"/>
              </a:spcAft>
            </a:pPr>
            <a:endParaRPr lang="en-US" sz="9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4836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65D7E9-9C8D-4B80-8345-2FF40AF38F09}"/>
              </a:ext>
            </a:extLst>
          </p:cNvPr>
          <p:cNvSpPr/>
          <p:nvPr/>
        </p:nvSpPr>
        <p:spPr>
          <a:xfrm>
            <a:off x="7197754" y="5433645"/>
            <a:ext cx="4994246" cy="1424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3" name="Picture 2" descr="Two people looking at a computer&#10;&#10;Description automatically generated with medium confidence">
            <a:extLst>
              <a:ext uri="{FF2B5EF4-FFF2-40B4-BE49-F238E27FC236}">
                <a16:creationId xmlns:a16="http://schemas.microsoft.com/office/drawing/2014/main" id="{56F5D7E3-3D57-4C76-A964-69289CD329F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240"/>
          <a:stretch/>
        </p:blipFill>
        <p:spPr>
          <a:xfrm>
            <a:off x="-1" y="776118"/>
            <a:ext cx="7277488" cy="4634781"/>
          </a:xfrm>
          <a:prstGeom prst="rect">
            <a:avLst/>
          </a:prstGeom>
          <a:effectLst>
            <a:reflection blurRad="6350" stA="50000" endA="300" endPos="55000" dir="5400000" sy="-100000" algn="bl" rotWithShape="0"/>
          </a:effectLst>
        </p:spPr>
      </p:pic>
      <p:sp>
        <p:nvSpPr>
          <p:cNvPr id="7" name="Title 6">
            <a:extLst>
              <a:ext uri="{FF2B5EF4-FFF2-40B4-BE49-F238E27FC236}">
                <a16:creationId xmlns:a16="http://schemas.microsoft.com/office/drawing/2014/main" id="{143AF0DB-CAF6-474D-B4AC-87EBC4D37352}"/>
              </a:ext>
            </a:extLst>
          </p:cNvPr>
          <p:cNvSpPr>
            <a:spLocks noGrp="1"/>
          </p:cNvSpPr>
          <p:nvPr>
            <p:ph type="title"/>
          </p:nvPr>
        </p:nvSpPr>
        <p:spPr/>
        <p:txBody>
          <a:bodyPr>
            <a:normAutofit fontScale="90000"/>
          </a:bodyPr>
          <a:lstStyle/>
          <a:p>
            <a:r>
              <a:rPr lang="en-US" dirty="0">
                <a:solidFill>
                  <a:srgbClr val="8AC6F0"/>
                </a:solidFill>
              </a:rPr>
              <a:t>SURGICAL ROBOTICS </a:t>
            </a:r>
            <a:r>
              <a:rPr lang="en-US" dirty="0"/>
              <a:t>IS IN OUR DNA</a:t>
            </a:r>
            <a:endParaRPr lang="en-IL" dirty="0"/>
          </a:p>
        </p:txBody>
      </p:sp>
      <p:sp>
        <p:nvSpPr>
          <p:cNvPr id="11" name="Oval 10">
            <a:extLst>
              <a:ext uri="{FF2B5EF4-FFF2-40B4-BE49-F238E27FC236}">
                <a16:creationId xmlns:a16="http://schemas.microsoft.com/office/drawing/2014/main" id="{7CECA287-B470-C547-B857-09ABB7C76C99}"/>
              </a:ext>
            </a:extLst>
          </p:cNvPr>
          <p:cNvSpPr/>
          <p:nvPr/>
        </p:nvSpPr>
        <p:spPr>
          <a:xfrm>
            <a:off x="6753410" y="1261733"/>
            <a:ext cx="878182" cy="878182"/>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he-IL" sz="3200" b="1" dirty="0">
                <a:ln>
                  <a:solidFill>
                    <a:schemeClr val="bg1"/>
                  </a:solidFill>
                </a:ln>
                <a:noFill/>
                <a:latin typeface="Heebo Black" pitchFamily="2" charset="-79"/>
                <a:cs typeface="Heebo Black" pitchFamily="2" charset="-79"/>
              </a:rPr>
              <a:t>1</a:t>
            </a:r>
            <a:endParaRPr lang="en-US" b="1" dirty="0">
              <a:ln>
                <a:solidFill>
                  <a:schemeClr val="bg1"/>
                </a:solidFill>
              </a:ln>
              <a:noFill/>
              <a:latin typeface="Heebo Black" pitchFamily="2" charset="-79"/>
              <a:cs typeface="Heebo Black" pitchFamily="2" charset="-79"/>
            </a:endParaRPr>
          </a:p>
        </p:txBody>
      </p:sp>
      <p:pic>
        <p:nvPicPr>
          <p:cNvPr id="12" name="Picture 11" descr="Logo&#10;&#10;Description automatically generated">
            <a:extLst>
              <a:ext uri="{FF2B5EF4-FFF2-40B4-BE49-F238E27FC236}">
                <a16:creationId xmlns:a16="http://schemas.microsoft.com/office/drawing/2014/main" id="{968739F8-AD5F-4448-8339-BA758DC378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163" y="6214369"/>
            <a:ext cx="1239076" cy="643631"/>
          </a:xfrm>
          <a:prstGeom prst="rect">
            <a:avLst/>
          </a:prstGeom>
        </p:spPr>
      </p:pic>
      <p:sp>
        <p:nvSpPr>
          <p:cNvPr id="14" name="TextBox 13">
            <a:extLst>
              <a:ext uri="{FF2B5EF4-FFF2-40B4-BE49-F238E27FC236}">
                <a16:creationId xmlns:a16="http://schemas.microsoft.com/office/drawing/2014/main" id="{DBDE8B6D-8205-0F48-8E84-9B792AB53CBC}"/>
              </a:ext>
            </a:extLst>
          </p:cNvPr>
          <p:cNvSpPr txBox="1"/>
          <p:nvPr/>
        </p:nvSpPr>
        <p:spPr>
          <a:xfrm>
            <a:off x="7815369" y="1378942"/>
            <a:ext cx="4109932" cy="634020"/>
          </a:xfrm>
          <a:prstGeom prst="rect">
            <a:avLst/>
          </a:prstGeom>
          <a:noFill/>
        </p:spPr>
        <p:txBody>
          <a:bodyPr wrap="square">
            <a:spAutoFit/>
          </a:bodyPr>
          <a:lstStyle/>
          <a:p>
            <a:pPr algn="l">
              <a:lnSpc>
                <a:spcPct val="110000"/>
              </a:lnSpc>
            </a:pPr>
            <a:r>
              <a:rPr lang="en-US" sz="1600" dirty="0">
                <a:latin typeface="Heebo" pitchFamily="2" charset="-79"/>
                <a:cs typeface="Heebo" pitchFamily="2" charset="-79"/>
              </a:rPr>
              <a:t>Founded in 2018 by world-renowned expert in medical robotics, </a:t>
            </a:r>
            <a:r>
              <a:rPr lang="en-US" sz="1600" b="1" dirty="0">
                <a:latin typeface="Heebo" pitchFamily="2" charset="-79"/>
                <a:cs typeface="Heebo" pitchFamily="2" charset="-79"/>
              </a:rPr>
              <a:t>Prof. Moshe </a:t>
            </a:r>
            <a:r>
              <a:rPr lang="en-US" sz="1600" b="1" dirty="0" err="1">
                <a:latin typeface="Heebo" pitchFamily="2" charset="-79"/>
                <a:cs typeface="Heebo" pitchFamily="2" charset="-79"/>
              </a:rPr>
              <a:t>Shoham</a:t>
            </a:r>
            <a:endParaRPr lang="en-US" sz="1600" b="1" dirty="0">
              <a:latin typeface="Heebo" pitchFamily="2" charset="-79"/>
              <a:cs typeface="Heebo" pitchFamily="2" charset="-79"/>
            </a:endParaRPr>
          </a:p>
        </p:txBody>
      </p:sp>
      <p:sp>
        <p:nvSpPr>
          <p:cNvPr id="16" name="Oval 15">
            <a:extLst>
              <a:ext uri="{FF2B5EF4-FFF2-40B4-BE49-F238E27FC236}">
                <a16:creationId xmlns:a16="http://schemas.microsoft.com/office/drawing/2014/main" id="{22539739-7DE1-E346-8D9B-9E76EDAB27E8}"/>
              </a:ext>
            </a:extLst>
          </p:cNvPr>
          <p:cNvSpPr/>
          <p:nvPr/>
        </p:nvSpPr>
        <p:spPr>
          <a:xfrm>
            <a:off x="6753410" y="2499774"/>
            <a:ext cx="878182" cy="87818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he-IL" sz="3200" b="1" dirty="0">
                <a:ln>
                  <a:solidFill>
                    <a:schemeClr val="bg1"/>
                  </a:solidFill>
                </a:ln>
                <a:noFill/>
                <a:latin typeface="Heebo Black" pitchFamily="2" charset="-79"/>
                <a:cs typeface="Heebo Black" pitchFamily="2" charset="-79"/>
              </a:rPr>
              <a:t>2</a:t>
            </a:r>
            <a:endParaRPr lang="en-US" sz="3200" dirty="0"/>
          </a:p>
        </p:txBody>
      </p:sp>
      <p:sp>
        <p:nvSpPr>
          <p:cNvPr id="17" name="Oval 16">
            <a:extLst>
              <a:ext uri="{FF2B5EF4-FFF2-40B4-BE49-F238E27FC236}">
                <a16:creationId xmlns:a16="http://schemas.microsoft.com/office/drawing/2014/main" id="{A9FC534C-23BA-A846-A46A-F9A9F2328C6E}"/>
              </a:ext>
            </a:extLst>
          </p:cNvPr>
          <p:cNvSpPr/>
          <p:nvPr/>
        </p:nvSpPr>
        <p:spPr>
          <a:xfrm>
            <a:off x="6753410" y="3737815"/>
            <a:ext cx="878182" cy="87818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he-IL" sz="3200" b="1" dirty="0">
                <a:ln>
                  <a:solidFill>
                    <a:schemeClr val="bg1"/>
                  </a:solidFill>
                </a:ln>
                <a:noFill/>
                <a:latin typeface="Heebo Black" pitchFamily="2" charset="-79"/>
                <a:cs typeface="Heebo Black" pitchFamily="2" charset="-79"/>
              </a:rPr>
              <a:t>3</a:t>
            </a:r>
            <a:endParaRPr lang="en-US" sz="3200" dirty="0"/>
          </a:p>
        </p:txBody>
      </p:sp>
      <p:sp>
        <p:nvSpPr>
          <p:cNvPr id="18" name="Oval 17">
            <a:extLst>
              <a:ext uri="{FF2B5EF4-FFF2-40B4-BE49-F238E27FC236}">
                <a16:creationId xmlns:a16="http://schemas.microsoft.com/office/drawing/2014/main" id="{36F64E4D-7B4A-AE4E-8E42-1C401F3D00A6}"/>
              </a:ext>
            </a:extLst>
          </p:cNvPr>
          <p:cNvSpPr/>
          <p:nvPr/>
        </p:nvSpPr>
        <p:spPr>
          <a:xfrm>
            <a:off x="6753410" y="4975856"/>
            <a:ext cx="878182" cy="8781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he-IL" sz="3200" b="1" dirty="0">
                <a:ln>
                  <a:solidFill>
                    <a:schemeClr val="bg1"/>
                  </a:solidFill>
                </a:ln>
                <a:noFill/>
                <a:latin typeface="Heebo Black" pitchFamily="2" charset="-79"/>
                <a:cs typeface="Heebo Black" pitchFamily="2" charset="-79"/>
              </a:rPr>
              <a:t>4</a:t>
            </a:r>
            <a:endParaRPr lang="en-US" sz="3200" dirty="0"/>
          </a:p>
        </p:txBody>
      </p:sp>
      <p:sp>
        <p:nvSpPr>
          <p:cNvPr id="19" name="TextBox 18">
            <a:extLst>
              <a:ext uri="{FF2B5EF4-FFF2-40B4-BE49-F238E27FC236}">
                <a16:creationId xmlns:a16="http://schemas.microsoft.com/office/drawing/2014/main" id="{861AF84E-B46F-FC4F-98FF-9A9C5D432898}"/>
              </a:ext>
            </a:extLst>
          </p:cNvPr>
          <p:cNvSpPr txBox="1"/>
          <p:nvPr/>
        </p:nvSpPr>
        <p:spPr>
          <a:xfrm>
            <a:off x="7815369" y="2482826"/>
            <a:ext cx="4047177" cy="904863"/>
          </a:xfrm>
          <a:prstGeom prst="rect">
            <a:avLst/>
          </a:prstGeom>
          <a:noFill/>
        </p:spPr>
        <p:txBody>
          <a:bodyPr wrap="square">
            <a:spAutoFit/>
          </a:bodyPr>
          <a:lstStyle>
            <a:defPPr>
              <a:defRPr lang="en-IL"/>
            </a:defPPr>
            <a:lvl1pPr>
              <a:lnSpc>
                <a:spcPct val="110000"/>
              </a:lnSpc>
              <a:defRPr sz="1600">
                <a:latin typeface="Heebo" pitchFamily="2" charset="-79"/>
                <a:cs typeface="Heebo" pitchFamily="2" charset="-79"/>
              </a:defRPr>
            </a:lvl1pPr>
          </a:lstStyle>
          <a:p>
            <a:r>
              <a:rPr lang="en-US" dirty="0"/>
              <a:t>Prof. </a:t>
            </a:r>
            <a:r>
              <a:rPr lang="en-US" dirty="0" err="1"/>
              <a:t>Shoham’s</a:t>
            </a:r>
            <a:r>
              <a:rPr lang="en-US" dirty="0"/>
              <a:t> other brainchild companies include </a:t>
            </a:r>
            <a:r>
              <a:rPr lang="en-US" dirty="0" err="1">
                <a:latin typeface="Heebo Medium" pitchFamily="2" charset="-79"/>
                <a:cs typeface="Heebo Medium" pitchFamily="2" charset="-79"/>
              </a:rPr>
              <a:t>Mazor</a:t>
            </a:r>
            <a:r>
              <a:rPr lang="en-US" dirty="0">
                <a:latin typeface="Heebo Medium" pitchFamily="2" charset="-79"/>
                <a:cs typeface="Heebo Medium" pitchFamily="2" charset="-79"/>
              </a:rPr>
              <a:t> Robotics, XACT, </a:t>
            </a:r>
            <a:r>
              <a:rPr lang="en-US" dirty="0" err="1">
                <a:latin typeface="Heebo Medium" pitchFamily="2" charset="-79"/>
                <a:cs typeface="Heebo Medium" pitchFamily="2" charset="-79"/>
              </a:rPr>
              <a:t>ForSight</a:t>
            </a:r>
            <a:r>
              <a:rPr lang="en-US" dirty="0">
                <a:latin typeface="Heebo Medium" pitchFamily="2" charset="-79"/>
                <a:cs typeface="Heebo Medium" pitchFamily="2" charset="-79"/>
              </a:rPr>
              <a:t> Robotics &amp; Diagnostic Robotics</a:t>
            </a:r>
          </a:p>
        </p:txBody>
      </p:sp>
      <p:sp>
        <p:nvSpPr>
          <p:cNvPr id="20" name="TextBox 19">
            <a:extLst>
              <a:ext uri="{FF2B5EF4-FFF2-40B4-BE49-F238E27FC236}">
                <a16:creationId xmlns:a16="http://schemas.microsoft.com/office/drawing/2014/main" id="{DD746B1B-5132-2E4F-8F21-AA819BDD4C82}"/>
              </a:ext>
            </a:extLst>
          </p:cNvPr>
          <p:cNvSpPr txBox="1"/>
          <p:nvPr/>
        </p:nvSpPr>
        <p:spPr>
          <a:xfrm>
            <a:off x="7815367" y="5114715"/>
            <a:ext cx="4000812" cy="634020"/>
          </a:xfrm>
          <a:prstGeom prst="rect">
            <a:avLst/>
          </a:prstGeom>
          <a:noFill/>
        </p:spPr>
        <p:txBody>
          <a:bodyPr wrap="square">
            <a:spAutoFit/>
          </a:bodyPr>
          <a:lstStyle>
            <a:defPPr>
              <a:defRPr lang="en-IL"/>
            </a:defPPr>
            <a:lvl1pPr>
              <a:lnSpc>
                <a:spcPct val="110000"/>
              </a:lnSpc>
              <a:defRPr sz="1600">
                <a:latin typeface="Heebo" pitchFamily="2" charset="-79"/>
                <a:cs typeface="Heebo" pitchFamily="2" charset="-79"/>
              </a:defRPr>
            </a:lvl1pPr>
          </a:lstStyle>
          <a:p>
            <a:r>
              <a:rPr lang="en-US" dirty="0"/>
              <a:t>Following </a:t>
            </a:r>
            <a:r>
              <a:rPr lang="en-US" b="1" dirty="0"/>
              <a:t>5 years of research </a:t>
            </a:r>
            <a:r>
              <a:rPr lang="en-US" dirty="0"/>
              <a:t>at the </a:t>
            </a:r>
            <a:r>
              <a:rPr lang="en-US" dirty="0">
                <a:solidFill>
                  <a:schemeClr val="bg1"/>
                </a:solidFill>
              </a:rPr>
              <a:t>Technion - Israel Institute of Technology</a:t>
            </a:r>
          </a:p>
        </p:txBody>
      </p:sp>
      <p:sp>
        <p:nvSpPr>
          <p:cNvPr id="21" name="TextBox 20">
            <a:extLst>
              <a:ext uri="{FF2B5EF4-FFF2-40B4-BE49-F238E27FC236}">
                <a16:creationId xmlns:a16="http://schemas.microsoft.com/office/drawing/2014/main" id="{BFD8A1A1-7074-674A-B6E9-BAE93A25AF65}"/>
              </a:ext>
            </a:extLst>
          </p:cNvPr>
          <p:cNvSpPr txBox="1"/>
          <p:nvPr/>
        </p:nvSpPr>
        <p:spPr>
          <a:xfrm>
            <a:off x="7815369" y="3859896"/>
            <a:ext cx="4000811" cy="904863"/>
          </a:xfrm>
          <a:prstGeom prst="rect">
            <a:avLst/>
          </a:prstGeom>
          <a:noFill/>
        </p:spPr>
        <p:txBody>
          <a:bodyPr wrap="square">
            <a:spAutoFit/>
          </a:bodyPr>
          <a:lstStyle>
            <a:defPPr>
              <a:defRPr lang="en-IL"/>
            </a:defPPr>
            <a:lvl1pPr>
              <a:lnSpc>
                <a:spcPct val="110000"/>
              </a:lnSpc>
              <a:defRPr sz="1600">
                <a:latin typeface="Heebo" pitchFamily="2" charset="-79"/>
                <a:cs typeface="Heebo" pitchFamily="2" charset="-79"/>
              </a:defRPr>
            </a:lvl1pPr>
          </a:lstStyle>
          <a:p>
            <a:r>
              <a:rPr lang="en-US" dirty="0"/>
              <a:t>To date, funding raised from Prof. Shoham, </a:t>
            </a:r>
            <a:r>
              <a:rPr lang="en-US" dirty="0" err="1"/>
              <a:t>Mivtach</a:t>
            </a:r>
            <a:r>
              <a:rPr lang="en-US" dirty="0"/>
              <a:t> Shamir, the Technion and private investors.</a:t>
            </a:r>
          </a:p>
        </p:txBody>
      </p:sp>
      <p:pic>
        <p:nvPicPr>
          <p:cNvPr id="5" name="Picture 4" descr="A picture containing text&#10;&#10;Description automatically generated">
            <a:extLst>
              <a:ext uri="{FF2B5EF4-FFF2-40B4-BE49-F238E27FC236}">
                <a16:creationId xmlns:a16="http://schemas.microsoft.com/office/drawing/2014/main" id="{F7CA0AED-C292-5940-9309-D113515342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5366" y="5925648"/>
            <a:ext cx="2004969" cy="443886"/>
          </a:xfrm>
          <a:prstGeom prst="rect">
            <a:avLst/>
          </a:prstGeom>
        </p:spPr>
      </p:pic>
      <p:sp>
        <p:nvSpPr>
          <p:cNvPr id="4" name="TextBox 3">
            <a:extLst>
              <a:ext uri="{FF2B5EF4-FFF2-40B4-BE49-F238E27FC236}">
                <a16:creationId xmlns:a16="http://schemas.microsoft.com/office/drawing/2014/main" id="{1AB59598-E8D1-0D92-09C3-7675B764F0E6}"/>
              </a:ext>
            </a:extLst>
          </p:cNvPr>
          <p:cNvSpPr txBox="1"/>
          <p:nvPr/>
        </p:nvSpPr>
        <p:spPr>
          <a:xfrm>
            <a:off x="11487150" y="6428275"/>
            <a:ext cx="709168" cy="369332"/>
          </a:xfrm>
          <a:prstGeom prst="rect">
            <a:avLst/>
          </a:prstGeom>
          <a:noFill/>
        </p:spPr>
        <p:txBody>
          <a:bodyPr wrap="square" rtlCol="0">
            <a:spAutoFit/>
          </a:bodyPr>
          <a:lstStyle/>
          <a:p>
            <a:pPr algn="ctr"/>
            <a:r>
              <a:rPr lang="en-GB" sz="1800" b="1" dirty="0">
                <a:solidFill>
                  <a:schemeClr val="bg1"/>
                </a:solidFill>
                <a:latin typeface="Heebo" panose="00000500000000000000" pitchFamily="2" charset="-79"/>
                <a:cs typeface="Heebo" panose="00000500000000000000" pitchFamily="2" charset="-79"/>
              </a:rPr>
              <a:t>[ </a:t>
            </a:r>
            <a:fld id="{C9438F55-2C9A-4A88-994F-E59E5D0827DB}" type="slidenum">
              <a:rPr lang="en-US" sz="1800" b="1" smtClean="0">
                <a:solidFill>
                  <a:schemeClr val="bg1"/>
                </a:solidFill>
                <a:latin typeface="Heebo" panose="00000500000000000000" pitchFamily="2" charset="-79"/>
                <a:cs typeface="Heebo" panose="00000500000000000000" pitchFamily="2" charset="-79"/>
              </a:rPr>
              <a:pPr algn="ctr"/>
              <a:t>3</a:t>
            </a:fld>
            <a:r>
              <a:rPr lang="en-US" sz="1800" b="1" dirty="0">
                <a:solidFill>
                  <a:schemeClr val="bg1"/>
                </a:solidFill>
                <a:latin typeface="Heebo" panose="00000500000000000000" pitchFamily="2" charset="-79"/>
                <a:cs typeface="Heebo" panose="00000500000000000000" pitchFamily="2" charset="-79"/>
              </a:rPr>
              <a:t> ] </a:t>
            </a:r>
            <a:endParaRPr lang="en-IL" dirty="0"/>
          </a:p>
        </p:txBody>
      </p:sp>
      <p:sp>
        <p:nvSpPr>
          <p:cNvPr id="6" name="Oval 5">
            <a:extLst>
              <a:ext uri="{FF2B5EF4-FFF2-40B4-BE49-F238E27FC236}">
                <a16:creationId xmlns:a16="http://schemas.microsoft.com/office/drawing/2014/main" id="{96DC279E-F60C-B749-EDE8-2B9B7449EA49}"/>
              </a:ext>
            </a:extLst>
          </p:cNvPr>
          <p:cNvSpPr/>
          <p:nvPr/>
        </p:nvSpPr>
        <p:spPr>
          <a:xfrm rot="21150204">
            <a:off x="752949" y="3678490"/>
            <a:ext cx="1277500" cy="386774"/>
          </a:xfrm>
          <a:prstGeom prst="ellipse">
            <a:avLst/>
          </a:prstGeom>
          <a:solidFill>
            <a:srgbClr val="F1E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743646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B8A1DF5-3469-944C-A0C1-9ECAE0E286CA}"/>
              </a:ext>
            </a:extLst>
          </p:cNvPr>
          <p:cNvGrpSpPr/>
          <p:nvPr/>
        </p:nvGrpSpPr>
        <p:grpSpPr>
          <a:xfrm>
            <a:off x="4253868" y="846653"/>
            <a:ext cx="3688974" cy="2655136"/>
            <a:chOff x="349623" y="857602"/>
            <a:chExt cx="3688974" cy="2655136"/>
          </a:xfrm>
        </p:grpSpPr>
        <p:sp>
          <p:nvSpPr>
            <p:cNvPr id="91" name="Rectangle 90">
              <a:extLst>
                <a:ext uri="{FF2B5EF4-FFF2-40B4-BE49-F238E27FC236}">
                  <a16:creationId xmlns:a16="http://schemas.microsoft.com/office/drawing/2014/main" id="{6EBC3B9F-7E5D-B24A-A998-F595C62FD155}"/>
                </a:ext>
              </a:extLst>
            </p:cNvPr>
            <p:cNvSpPr/>
            <p:nvPr/>
          </p:nvSpPr>
          <p:spPr>
            <a:xfrm>
              <a:off x="349623" y="857602"/>
              <a:ext cx="3688974" cy="2655136"/>
            </a:xfrm>
            <a:prstGeom prst="rect">
              <a:avLst/>
            </a:prstGeom>
            <a:solidFill>
              <a:schemeClr val="bg1">
                <a:lumMod val="9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sp>
          <p:nvSpPr>
            <p:cNvPr id="92" name="Rectangle 91">
              <a:extLst>
                <a:ext uri="{FF2B5EF4-FFF2-40B4-BE49-F238E27FC236}">
                  <a16:creationId xmlns:a16="http://schemas.microsoft.com/office/drawing/2014/main" id="{CA48C6E4-BB23-4F4E-9853-D4DF49A69934}"/>
                </a:ext>
              </a:extLst>
            </p:cNvPr>
            <p:cNvSpPr/>
            <p:nvPr/>
          </p:nvSpPr>
          <p:spPr>
            <a:xfrm>
              <a:off x="528919" y="2028532"/>
              <a:ext cx="3263152" cy="1323439"/>
            </a:xfrm>
            <a:prstGeom prst="rect">
              <a:avLst/>
            </a:prstGeom>
          </p:spPr>
          <p:txBody>
            <a:bodyPr wrap="square">
              <a:spAutoFit/>
            </a:bodyPr>
            <a:lstStyle/>
            <a:p>
              <a:pPr algn="ctr"/>
              <a:r>
                <a:rPr lang="en-US" sz="1400" dirty="0">
                  <a:solidFill>
                    <a:schemeClr val="accent2"/>
                  </a:solidFill>
                  <a:latin typeface="Heebo Medium" pitchFamily="2" charset="-79"/>
                  <a:cs typeface="Heebo Medium" pitchFamily="2" charset="-79"/>
                </a:rPr>
                <a:t>Dr. Hadas Ziso</a:t>
              </a:r>
              <a:br>
                <a:rPr lang="en-US" sz="1400" dirty="0">
                  <a:latin typeface="Heebo Light" pitchFamily="2" charset="-79"/>
                  <a:cs typeface="Heebo Light" pitchFamily="2" charset="-79"/>
                </a:rPr>
              </a:br>
              <a:r>
                <a:rPr lang="en-US" sz="1400" dirty="0">
                  <a:latin typeface="Heebo Light" pitchFamily="2" charset="-79"/>
                  <a:cs typeface="Heebo Light" pitchFamily="2" charset="-79"/>
                </a:rPr>
                <a:t> CTO</a:t>
              </a:r>
              <a:endParaRPr lang="he-IL" sz="1400" dirty="0">
                <a:latin typeface="Heebo Light" pitchFamily="2" charset="-79"/>
                <a:cs typeface="Heebo Light" pitchFamily="2" charset="-79"/>
              </a:endParaRPr>
            </a:p>
            <a:p>
              <a:pPr algn="ctr"/>
              <a:endParaRPr lang="he-IL" sz="600" dirty="0">
                <a:latin typeface="Heebo Light" pitchFamily="2" charset="-79"/>
                <a:cs typeface="Heebo Light" pitchFamily="2" charset="-79"/>
              </a:endParaRPr>
            </a:p>
            <a:p>
              <a:pPr algn="just"/>
              <a:r>
                <a:rPr lang="en-US" sz="1100" dirty="0">
                  <a:latin typeface="Heebo Light" pitchFamily="2" charset="-79"/>
                  <a:cs typeface="Heebo Light" pitchFamily="2" charset="-79"/>
                </a:rPr>
                <a:t>PhD in Medical Robotics, Technion-Israel Institute of Technology, where she published an award-winning research paper. Former application engineer at </a:t>
              </a:r>
              <a:r>
                <a:rPr lang="en-US" sz="1100" b="1" dirty="0">
                  <a:latin typeface="Heebo Light" pitchFamily="2" charset="-79"/>
                  <a:cs typeface="Heebo Light" pitchFamily="2" charset="-79"/>
                </a:rPr>
                <a:t>INSIGHTEC.</a:t>
              </a:r>
              <a:endParaRPr lang="en-US" sz="1100" dirty="0">
                <a:latin typeface="Heebo Light" pitchFamily="2" charset="-79"/>
                <a:cs typeface="Heebo Light" pitchFamily="2" charset="-79"/>
              </a:endParaRPr>
            </a:p>
          </p:txBody>
        </p:sp>
        <p:sp>
          <p:nvSpPr>
            <p:cNvPr id="94" name="Oval 93">
              <a:extLst>
                <a:ext uri="{FF2B5EF4-FFF2-40B4-BE49-F238E27FC236}">
                  <a16:creationId xmlns:a16="http://schemas.microsoft.com/office/drawing/2014/main" id="{E8B2508E-D3FB-1D4C-A239-9BDCBACAFBD1}"/>
                </a:ext>
              </a:extLst>
            </p:cNvPr>
            <p:cNvSpPr>
              <a:spLocks noChangeAspect="1"/>
            </p:cNvSpPr>
            <p:nvPr/>
          </p:nvSpPr>
          <p:spPr>
            <a:xfrm>
              <a:off x="1662977" y="981686"/>
              <a:ext cx="1062267" cy="1062267"/>
            </a:xfrm>
            <a:prstGeom prst="ellipse">
              <a:avLst/>
            </a:prstGeom>
            <a:noFill/>
            <a:ln w="38100" cmpd="sng">
              <a:gradFill flip="none" rotWithShape="1">
                <a:gsLst>
                  <a:gs pos="29000">
                    <a:schemeClr val="accent2"/>
                  </a:gs>
                  <a:gs pos="100000">
                    <a:schemeClr val="accent5"/>
                  </a:gs>
                </a:gsLst>
                <a:lin ang="270000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1" eaLnBrk="1" latinLnBrk="0" hangingPunct="1"/>
              <a:endParaRPr lang="en-US">
                <a:latin typeface="Corbel"/>
                <a:cs typeface="Corbel"/>
              </a:endParaRPr>
            </a:p>
          </p:txBody>
        </p:sp>
      </p:grpSp>
      <p:grpSp>
        <p:nvGrpSpPr>
          <p:cNvPr id="42" name="Group 41">
            <a:extLst>
              <a:ext uri="{FF2B5EF4-FFF2-40B4-BE49-F238E27FC236}">
                <a16:creationId xmlns:a16="http://schemas.microsoft.com/office/drawing/2014/main" id="{FA082A29-2598-224A-BD59-2A926C973FD3}"/>
              </a:ext>
            </a:extLst>
          </p:cNvPr>
          <p:cNvGrpSpPr/>
          <p:nvPr/>
        </p:nvGrpSpPr>
        <p:grpSpPr>
          <a:xfrm>
            <a:off x="4221234" y="3640961"/>
            <a:ext cx="3688974" cy="2655136"/>
            <a:chOff x="4231341" y="816038"/>
            <a:chExt cx="3688974" cy="2655136"/>
          </a:xfrm>
        </p:grpSpPr>
        <p:sp>
          <p:nvSpPr>
            <p:cNvPr id="44" name="Rectangle 43">
              <a:extLst>
                <a:ext uri="{FF2B5EF4-FFF2-40B4-BE49-F238E27FC236}">
                  <a16:creationId xmlns:a16="http://schemas.microsoft.com/office/drawing/2014/main" id="{13DBC7B8-DE77-5549-A132-888010CAC4DE}"/>
                </a:ext>
              </a:extLst>
            </p:cNvPr>
            <p:cNvSpPr/>
            <p:nvPr/>
          </p:nvSpPr>
          <p:spPr>
            <a:xfrm>
              <a:off x="4231341" y="816038"/>
              <a:ext cx="3688974" cy="2655136"/>
            </a:xfrm>
            <a:prstGeom prst="rect">
              <a:avLst/>
            </a:prstGeom>
            <a:solidFill>
              <a:schemeClr val="bg1">
                <a:lumMod val="9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sp>
          <p:nvSpPr>
            <p:cNvPr id="45" name="Rectangle 44">
              <a:extLst>
                <a:ext uri="{FF2B5EF4-FFF2-40B4-BE49-F238E27FC236}">
                  <a16:creationId xmlns:a16="http://schemas.microsoft.com/office/drawing/2014/main" id="{D0BD0741-A4C8-3549-97D8-4A302278E898}"/>
                </a:ext>
              </a:extLst>
            </p:cNvPr>
            <p:cNvSpPr/>
            <p:nvPr/>
          </p:nvSpPr>
          <p:spPr>
            <a:xfrm>
              <a:off x="4399836" y="1976577"/>
              <a:ext cx="3372970" cy="1461939"/>
            </a:xfrm>
            <a:prstGeom prst="rect">
              <a:avLst/>
            </a:prstGeom>
          </p:spPr>
          <p:txBody>
            <a:bodyPr wrap="square">
              <a:spAutoFit/>
            </a:bodyPr>
            <a:lstStyle/>
            <a:p>
              <a:pPr algn="ctr"/>
              <a:r>
                <a:rPr lang="en-US" sz="1400" dirty="0">
                  <a:solidFill>
                    <a:schemeClr val="accent2"/>
                  </a:solidFill>
                  <a:latin typeface="Heebo Medium" pitchFamily="2" charset="-79"/>
                  <a:cs typeface="Heebo Medium" pitchFamily="2" charset="-79"/>
                </a:rPr>
                <a:t>Aaron Feldman</a:t>
              </a:r>
              <a:br>
                <a:rPr lang="en-US" sz="1400" dirty="0">
                  <a:latin typeface="Heebo Light" pitchFamily="2" charset="-79"/>
                  <a:cs typeface="Heebo Light" pitchFamily="2" charset="-79"/>
                </a:rPr>
              </a:br>
              <a:r>
                <a:rPr lang="en-US" sz="1400" dirty="0">
                  <a:latin typeface="Heebo Light" pitchFamily="2" charset="-79"/>
                  <a:cs typeface="Heebo Light" pitchFamily="2" charset="-79"/>
                </a:rPr>
                <a:t>VP Business Development</a:t>
              </a:r>
            </a:p>
            <a:p>
              <a:pPr algn="just"/>
              <a:br>
                <a:rPr lang="en-US" sz="600" dirty="0">
                  <a:latin typeface="Heebo Light" pitchFamily="2" charset="-79"/>
                  <a:cs typeface="Heebo Light" pitchFamily="2" charset="-79"/>
                </a:rPr>
              </a:br>
              <a:r>
                <a:rPr lang="en-US" sz="1100" dirty="0">
                  <a:latin typeface="Heebo Light" pitchFamily="2" charset="-79"/>
                  <a:cs typeface="Heebo Light" pitchFamily="2" charset="-79"/>
                </a:rPr>
                <a:t>More than 20 years of experience in the medical device industry. Co-founder &amp; CEO of Rafael Medical and 4 medical device companies. Previously</a:t>
              </a:r>
              <a:r>
                <a:rPr lang="en-US" sz="1100" b="1" dirty="0">
                  <a:latin typeface="Heebo Light" pitchFamily="2" charset="-79"/>
                  <a:cs typeface="Heebo Light" pitchFamily="2" charset="-79"/>
                </a:rPr>
                <a:t> Business Development Director of MST Surgical Robotics </a:t>
              </a:r>
              <a:r>
                <a:rPr lang="en-US" sz="1100" dirty="0">
                  <a:latin typeface="Heebo Light" pitchFamily="2" charset="-79"/>
                  <a:cs typeface="Heebo Light" pitchFamily="2" charset="-79"/>
                </a:rPr>
                <a:t>(acquired by </a:t>
              </a:r>
              <a:r>
                <a:rPr lang="en-US" sz="1100" dirty="0" err="1">
                  <a:latin typeface="Heebo Light" pitchFamily="2" charset="-79"/>
                  <a:cs typeface="Heebo Light" pitchFamily="2" charset="-79"/>
                </a:rPr>
                <a:t>Asensus</a:t>
              </a:r>
              <a:r>
                <a:rPr lang="en-US" sz="1100" dirty="0">
                  <a:latin typeface="Heebo Light" pitchFamily="2" charset="-79"/>
                  <a:cs typeface="Heebo Light" pitchFamily="2" charset="-79"/>
                </a:rPr>
                <a:t> Surgical). </a:t>
              </a:r>
            </a:p>
          </p:txBody>
        </p:sp>
        <p:sp>
          <p:nvSpPr>
            <p:cNvPr id="46" name="Oval 45">
              <a:extLst>
                <a:ext uri="{FF2B5EF4-FFF2-40B4-BE49-F238E27FC236}">
                  <a16:creationId xmlns:a16="http://schemas.microsoft.com/office/drawing/2014/main" id="{FB6DCDFD-B78E-AE4F-87B2-63EEBB8F9A5B}"/>
                </a:ext>
              </a:extLst>
            </p:cNvPr>
            <p:cNvSpPr>
              <a:spLocks noChangeAspect="1"/>
            </p:cNvSpPr>
            <p:nvPr/>
          </p:nvSpPr>
          <p:spPr>
            <a:xfrm>
              <a:off x="5553661" y="936861"/>
              <a:ext cx="1062267" cy="1062267"/>
            </a:xfrm>
            <a:prstGeom prst="ellipse">
              <a:avLst/>
            </a:prstGeom>
            <a:noFill/>
            <a:ln w="38100" cmpd="sng">
              <a:gradFill flip="none" rotWithShape="1">
                <a:gsLst>
                  <a:gs pos="29000">
                    <a:schemeClr val="accent2"/>
                  </a:gs>
                  <a:gs pos="100000">
                    <a:schemeClr val="accent5"/>
                  </a:gs>
                </a:gsLst>
                <a:lin ang="270000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1" eaLnBrk="1" latinLnBrk="0" hangingPunct="1"/>
              <a:endParaRPr lang="en-US">
                <a:latin typeface="Corbel"/>
                <a:cs typeface="Corbel"/>
              </a:endParaRPr>
            </a:p>
          </p:txBody>
        </p:sp>
        <p:pic>
          <p:nvPicPr>
            <p:cNvPr id="47" name="Picture 46" descr="A person wearing glasses and smiling at the camera&#10;&#10;Description automatically generated">
              <a:extLst>
                <a:ext uri="{FF2B5EF4-FFF2-40B4-BE49-F238E27FC236}">
                  <a16:creationId xmlns:a16="http://schemas.microsoft.com/office/drawing/2014/main" id="{0408E619-2A4F-504A-B95D-366BAACA4F9E}"/>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saturation sat="0"/>
                      </a14:imgEffect>
                    </a14:imgLayer>
                  </a14:imgProps>
                </a:ext>
                <a:ext uri="{28A0092B-C50C-407E-A947-70E740481C1C}">
                  <a14:useLocalDpi xmlns:a14="http://schemas.microsoft.com/office/drawing/2010/main"/>
                </a:ext>
              </a:extLst>
            </a:blip>
            <a:srcRect/>
            <a:stretch/>
          </p:blipFill>
          <p:spPr>
            <a:xfrm>
              <a:off x="5598719" y="986292"/>
              <a:ext cx="972150" cy="972000"/>
            </a:xfrm>
            <a:prstGeom prst="ellipse">
              <a:avLst/>
            </a:prstGeom>
          </p:spPr>
        </p:pic>
      </p:grpSp>
      <p:grpSp>
        <p:nvGrpSpPr>
          <p:cNvPr id="13" name="Group 12">
            <a:extLst>
              <a:ext uri="{FF2B5EF4-FFF2-40B4-BE49-F238E27FC236}">
                <a16:creationId xmlns:a16="http://schemas.microsoft.com/office/drawing/2014/main" id="{EEAB0BDE-2E61-5B4D-A613-AA1CBAC8CC3F}"/>
              </a:ext>
            </a:extLst>
          </p:cNvPr>
          <p:cNvGrpSpPr/>
          <p:nvPr/>
        </p:nvGrpSpPr>
        <p:grpSpPr>
          <a:xfrm>
            <a:off x="8180295" y="3640961"/>
            <a:ext cx="3688974" cy="2655136"/>
            <a:chOff x="360830" y="3597338"/>
            <a:chExt cx="3688974" cy="2655136"/>
          </a:xfrm>
        </p:grpSpPr>
        <p:sp>
          <p:nvSpPr>
            <p:cNvPr id="49" name="Rectangle 48">
              <a:extLst>
                <a:ext uri="{FF2B5EF4-FFF2-40B4-BE49-F238E27FC236}">
                  <a16:creationId xmlns:a16="http://schemas.microsoft.com/office/drawing/2014/main" id="{97E0AC7D-C026-0D42-AFC4-97F1AF7E2C71}"/>
                </a:ext>
              </a:extLst>
            </p:cNvPr>
            <p:cNvSpPr/>
            <p:nvPr/>
          </p:nvSpPr>
          <p:spPr>
            <a:xfrm>
              <a:off x="360830" y="3597338"/>
              <a:ext cx="3688974" cy="2655136"/>
            </a:xfrm>
            <a:prstGeom prst="rect">
              <a:avLst/>
            </a:prstGeom>
            <a:solidFill>
              <a:schemeClr val="bg1">
                <a:lumMod val="9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sp>
          <p:nvSpPr>
            <p:cNvPr id="50" name="Rectangle 49">
              <a:extLst>
                <a:ext uri="{FF2B5EF4-FFF2-40B4-BE49-F238E27FC236}">
                  <a16:creationId xmlns:a16="http://schemas.microsoft.com/office/drawing/2014/main" id="{776D69B7-D381-F640-9AFC-DB603C7D2EFA}"/>
                </a:ext>
              </a:extLst>
            </p:cNvPr>
            <p:cNvSpPr/>
            <p:nvPr/>
          </p:nvSpPr>
          <p:spPr>
            <a:xfrm>
              <a:off x="546847" y="4768268"/>
              <a:ext cx="3316940" cy="1292662"/>
            </a:xfrm>
            <a:prstGeom prst="rect">
              <a:avLst/>
            </a:prstGeom>
          </p:spPr>
          <p:txBody>
            <a:bodyPr wrap="square">
              <a:spAutoFit/>
            </a:bodyPr>
            <a:lstStyle/>
            <a:p>
              <a:pPr algn="ctr"/>
              <a:r>
                <a:rPr lang="en-US" sz="1400" dirty="0">
                  <a:solidFill>
                    <a:schemeClr val="accent2"/>
                  </a:solidFill>
                  <a:latin typeface="Heebo Medium" pitchFamily="2" charset="-79"/>
                  <a:cs typeface="Heebo Medium" pitchFamily="2" charset="-79"/>
                </a:rPr>
                <a:t>Jonathan Harari</a:t>
              </a:r>
              <a:br>
                <a:rPr lang="en-US" sz="1400" dirty="0">
                  <a:latin typeface="Heebo Light" pitchFamily="2" charset="-79"/>
                  <a:cs typeface="Heebo Light" pitchFamily="2" charset="-79"/>
                </a:rPr>
              </a:br>
              <a:r>
                <a:rPr lang="en-US" sz="1400" dirty="0">
                  <a:latin typeface="Heebo Light" pitchFamily="2" charset="-79"/>
                  <a:cs typeface="Heebo Light" pitchFamily="2" charset="-79"/>
                </a:rPr>
                <a:t>Head of Regulatory Affairs</a:t>
              </a:r>
              <a:endParaRPr lang="he-IL" sz="1400" dirty="0">
                <a:latin typeface="Heebo Light" pitchFamily="2" charset="-79"/>
                <a:cs typeface="Heebo Light" pitchFamily="2" charset="-79"/>
              </a:endParaRPr>
            </a:p>
            <a:p>
              <a:pPr algn="just"/>
              <a:br>
                <a:rPr lang="en-US" sz="600" dirty="0">
                  <a:latin typeface="Heebo Light" pitchFamily="2" charset="-79"/>
                  <a:cs typeface="Heebo Light" pitchFamily="2" charset="-79"/>
                </a:rPr>
              </a:br>
              <a:r>
                <a:rPr lang="en-US" sz="1100" dirty="0">
                  <a:latin typeface="Heebo Light" pitchFamily="2" charset="-79"/>
                  <a:cs typeface="Heebo Light" pitchFamily="2" charset="-79"/>
                </a:rPr>
                <a:t>An expert Regulatory and QA specialist with over 12 years of experience in the medical device industry where he has supported leading companies as well as early-stage start-ups.</a:t>
              </a:r>
            </a:p>
          </p:txBody>
        </p:sp>
        <p:sp>
          <p:nvSpPr>
            <p:cNvPr id="51" name="Oval 50">
              <a:extLst>
                <a:ext uri="{FF2B5EF4-FFF2-40B4-BE49-F238E27FC236}">
                  <a16:creationId xmlns:a16="http://schemas.microsoft.com/office/drawing/2014/main" id="{32E91900-034F-1C4A-AD8F-CA778C5CD1C2}"/>
                </a:ext>
              </a:extLst>
            </p:cNvPr>
            <p:cNvSpPr>
              <a:spLocks noChangeAspect="1"/>
            </p:cNvSpPr>
            <p:nvPr/>
          </p:nvSpPr>
          <p:spPr>
            <a:xfrm>
              <a:off x="1674184" y="3711031"/>
              <a:ext cx="1062267" cy="1062267"/>
            </a:xfrm>
            <a:prstGeom prst="ellipse">
              <a:avLst/>
            </a:prstGeom>
            <a:noFill/>
            <a:ln w="38100" cmpd="sng">
              <a:gradFill flip="none" rotWithShape="1">
                <a:gsLst>
                  <a:gs pos="29000">
                    <a:schemeClr val="accent2"/>
                  </a:gs>
                  <a:gs pos="100000">
                    <a:schemeClr val="accent5"/>
                  </a:gs>
                </a:gsLst>
                <a:lin ang="270000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1" eaLnBrk="1" latinLnBrk="0" hangingPunct="1"/>
              <a:endParaRPr lang="en-US">
                <a:latin typeface="Corbel"/>
                <a:cs typeface="Corbel"/>
              </a:endParaRPr>
            </a:p>
          </p:txBody>
        </p:sp>
        <p:pic>
          <p:nvPicPr>
            <p:cNvPr id="52" name="Picture 51">
              <a:extLst>
                <a:ext uri="{FF2B5EF4-FFF2-40B4-BE49-F238E27FC236}">
                  <a16:creationId xmlns:a16="http://schemas.microsoft.com/office/drawing/2014/main" id="{F433239A-3DB3-0C43-9A4B-408E72849A12}"/>
                </a:ext>
              </a:extLst>
            </p:cNvPr>
            <p:cNvPicPr>
              <a:picLocks noChangeAspect="1"/>
            </p:cNvPicPr>
            <p:nvPr/>
          </p:nvPicPr>
          <p:blipFill>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1720276" y="3755175"/>
              <a:ext cx="970083" cy="972000"/>
            </a:xfrm>
            <a:prstGeom prst="flowChartConnector">
              <a:avLst/>
            </a:prstGeom>
          </p:spPr>
        </p:pic>
      </p:grpSp>
      <p:sp>
        <p:nvSpPr>
          <p:cNvPr id="2" name="כותרת 1">
            <a:extLst>
              <a:ext uri="{FF2B5EF4-FFF2-40B4-BE49-F238E27FC236}">
                <a16:creationId xmlns:a16="http://schemas.microsoft.com/office/drawing/2014/main" id="{0A247C93-B721-4B73-AF10-D573A0A12CFA}"/>
              </a:ext>
            </a:extLst>
          </p:cNvPr>
          <p:cNvSpPr>
            <a:spLocks noGrp="1"/>
          </p:cNvSpPr>
          <p:nvPr>
            <p:ph type="title"/>
          </p:nvPr>
        </p:nvSpPr>
        <p:spPr/>
        <p:txBody>
          <a:bodyPr>
            <a:normAutofit fontScale="90000"/>
          </a:bodyPr>
          <a:lstStyle/>
          <a:p>
            <a:r>
              <a:rPr lang="en-US" dirty="0">
                <a:solidFill>
                  <a:srgbClr val="8AC6F0"/>
                </a:solidFill>
              </a:rPr>
              <a:t>EXPERIENCED </a:t>
            </a:r>
            <a:r>
              <a:rPr lang="en-US" dirty="0"/>
              <a:t>COMPANY</a:t>
            </a:r>
            <a:r>
              <a:rPr lang="en-US" sz="3200" dirty="0"/>
              <a:t> </a:t>
            </a:r>
            <a:r>
              <a:rPr lang="en-US" dirty="0"/>
              <a:t>LEADERSHIP</a:t>
            </a:r>
          </a:p>
        </p:txBody>
      </p:sp>
      <p:grpSp>
        <p:nvGrpSpPr>
          <p:cNvPr id="88" name="Group 87">
            <a:extLst>
              <a:ext uri="{FF2B5EF4-FFF2-40B4-BE49-F238E27FC236}">
                <a16:creationId xmlns:a16="http://schemas.microsoft.com/office/drawing/2014/main" id="{560E4CFE-279C-D441-856E-A3EF048A1BF2}"/>
              </a:ext>
            </a:extLst>
          </p:cNvPr>
          <p:cNvGrpSpPr/>
          <p:nvPr/>
        </p:nvGrpSpPr>
        <p:grpSpPr>
          <a:xfrm>
            <a:off x="8180295" y="857652"/>
            <a:ext cx="3688974" cy="2884088"/>
            <a:chOff x="349623" y="867993"/>
            <a:chExt cx="3688974" cy="2884088"/>
          </a:xfrm>
        </p:grpSpPr>
        <p:sp>
          <p:nvSpPr>
            <p:cNvPr id="87" name="Rectangle 86">
              <a:extLst>
                <a:ext uri="{FF2B5EF4-FFF2-40B4-BE49-F238E27FC236}">
                  <a16:creationId xmlns:a16="http://schemas.microsoft.com/office/drawing/2014/main" id="{D23F4196-3A8B-B94F-ABFF-3603B0D971AD}"/>
                </a:ext>
              </a:extLst>
            </p:cNvPr>
            <p:cNvSpPr/>
            <p:nvPr/>
          </p:nvSpPr>
          <p:spPr>
            <a:xfrm>
              <a:off x="349623" y="867993"/>
              <a:ext cx="3688974" cy="2655136"/>
            </a:xfrm>
            <a:prstGeom prst="rect">
              <a:avLst/>
            </a:prstGeom>
            <a:solidFill>
              <a:schemeClr val="bg1">
                <a:lumMod val="9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sp>
          <p:nvSpPr>
            <p:cNvPr id="23" name="Rectangle 22">
              <a:extLst>
                <a:ext uri="{FF2B5EF4-FFF2-40B4-BE49-F238E27FC236}">
                  <a16:creationId xmlns:a16="http://schemas.microsoft.com/office/drawing/2014/main" id="{7D308826-2358-6041-B2DD-9468BEBBFAE1}"/>
                </a:ext>
              </a:extLst>
            </p:cNvPr>
            <p:cNvSpPr/>
            <p:nvPr/>
          </p:nvSpPr>
          <p:spPr>
            <a:xfrm>
              <a:off x="490818" y="2028532"/>
              <a:ext cx="3451413" cy="1723549"/>
            </a:xfrm>
            <a:prstGeom prst="rect">
              <a:avLst/>
            </a:prstGeom>
          </p:spPr>
          <p:txBody>
            <a:bodyPr wrap="square">
              <a:spAutoFit/>
            </a:bodyPr>
            <a:lstStyle/>
            <a:p>
              <a:pPr algn="ctr"/>
              <a:r>
                <a:rPr lang="en-US" sz="1400" dirty="0">
                  <a:solidFill>
                    <a:schemeClr val="accent2"/>
                  </a:solidFill>
                  <a:latin typeface="Heebo Medium" pitchFamily="2" charset="-79"/>
                  <a:cs typeface="Heebo Medium" pitchFamily="2" charset="-79"/>
                </a:rPr>
                <a:t>Dr. Avi Turgeman</a:t>
              </a:r>
              <a:br>
                <a:rPr lang="en-US" sz="1400" dirty="0">
                  <a:latin typeface="Heebo Light" pitchFamily="2" charset="-79"/>
                  <a:cs typeface="Heebo Light" pitchFamily="2" charset="-79"/>
                </a:rPr>
              </a:br>
              <a:r>
                <a:rPr lang="en-US" sz="1400" dirty="0">
                  <a:latin typeface="Heebo Light" pitchFamily="2" charset="-79"/>
                  <a:cs typeface="Heebo Light" pitchFamily="2" charset="-79"/>
                </a:rPr>
                <a:t>VP R&amp;D</a:t>
              </a:r>
            </a:p>
            <a:p>
              <a:pPr algn="just"/>
              <a:br>
                <a:rPr lang="en-US" sz="100" dirty="0">
                  <a:latin typeface="Heebo Light" pitchFamily="2" charset="-79"/>
                  <a:cs typeface="Heebo Light" pitchFamily="2" charset="-79"/>
                </a:rPr>
              </a:br>
              <a:r>
                <a:rPr lang="en-US" sz="1100" dirty="0">
                  <a:latin typeface="Heebo Light" pitchFamily="2" charset="-79"/>
                  <a:cs typeface="Heebo Light" pitchFamily="2" charset="-79"/>
                </a:rPr>
                <a:t>Former robotics department manager and chief system engineer at </a:t>
              </a:r>
              <a:r>
                <a:rPr lang="en-US" sz="1100" dirty="0" err="1">
                  <a:latin typeface="Heebo Light" pitchFamily="2" charset="-79"/>
                  <a:cs typeface="Heebo Light" pitchFamily="2" charset="-79"/>
                </a:rPr>
                <a:t>Mazor</a:t>
              </a:r>
              <a:r>
                <a:rPr lang="en-US" sz="1100" dirty="0">
                  <a:latin typeface="Heebo Light" pitchFamily="2" charset="-79"/>
                  <a:cs typeface="Heebo Light" pitchFamily="2" charset="-79"/>
                </a:rPr>
                <a:t> Robotics and experience in the defense industry developing semi-autonomous systems. B.Sc. in Elec. and M.Sc. in Robotics from the Technion. PhD in Robotics from Hamburg University of Technology.</a:t>
              </a:r>
            </a:p>
            <a:p>
              <a:pPr algn="just"/>
              <a:endParaRPr lang="en-US" sz="1100" dirty="0">
                <a:latin typeface="Heebo Light" pitchFamily="2" charset="-79"/>
                <a:cs typeface="Heebo Light" pitchFamily="2" charset="-79"/>
              </a:endParaRPr>
            </a:p>
          </p:txBody>
        </p:sp>
        <p:grpSp>
          <p:nvGrpSpPr>
            <p:cNvPr id="27" name="Group 26">
              <a:extLst>
                <a:ext uri="{FF2B5EF4-FFF2-40B4-BE49-F238E27FC236}">
                  <a16:creationId xmlns:a16="http://schemas.microsoft.com/office/drawing/2014/main" id="{124B29D9-CA7C-0F48-80DF-A244309A65BD}"/>
                </a:ext>
              </a:extLst>
            </p:cNvPr>
            <p:cNvGrpSpPr/>
            <p:nvPr/>
          </p:nvGrpSpPr>
          <p:grpSpPr>
            <a:xfrm>
              <a:off x="1662977" y="981686"/>
              <a:ext cx="1062267" cy="1062267"/>
              <a:chOff x="1824367" y="1035474"/>
              <a:chExt cx="1062267" cy="1062267"/>
            </a:xfrm>
          </p:grpSpPr>
          <p:sp>
            <p:nvSpPr>
              <p:cNvPr id="26" name="Oval 25">
                <a:extLst>
                  <a:ext uri="{FF2B5EF4-FFF2-40B4-BE49-F238E27FC236}">
                    <a16:creationId xmlns:a16="http://schemas.microsoft.com/office/drawing/2014/main" id="{96A2908D-50E6-3042-BDCC-F27F1E1B67BB}"/>
                  </a:ext>
                </a:extLst>
              </p:cNvPr>
              <p:cNvSpPr>
                <a:spLocks noChangeAspect="1"/>
              </p:cNvSpPr>
              <p:nvPr/>
            </p:nvSpPr>
            <p:spPr>
              <a:xfrm>
                <a:off x="1824367" y="1035474"/>
                <a:ext cx="1062267" cy="1062267"/>
              </a:xfrm>
              <a:prstGeom prst="ellipse">
                <a:avLst/>
              </a:prstGeom>
              <a:noFill/>
              <a:ln w="38100" cmpd="sng">
                <a:gradFill flip="none" rotWithShape="1">
                  <a:gsLst>
                    <a:gs pos="29000">
                      <a:schemeClr val="accent2"/>
                    </a:gs>
                    <a:gs pos="100000">
                      <a:schemeClr val="accent5"/>
                    </a:gs>
                  </a:gsLst>
                  <a:lin ang="270000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1" eaLnBrk="1" latinLnBrk="0" hangingPunct="1"/>
                <a:endParaRPr lang="en-US">
                  <a:latin typeface="Corbel"/>
                  <a:cs typeface="Corbel"/>
                </a:endParaRPr>
              </a:p>
            </p:txBody>
          </p:sp>
          <p:pic>
            <p:nvPicPr>
              <p:cNvPr id="12" name="Picture 11">
                <a:extLst>
                  <a:ext uri="{FF2B5EF4-FFF2-40B4-BE49-F238E27FC236}">
                    <a16:creationId xmlns:a16="http://schemas.microsoft.com/office/drawing/2014/main" id="{EF1F4DD8-39D7-5945-A9E7-DE92B01A0F3E}"/>
                  </a:ext>
                </a:extLst>
              </p:cNvPr>
              <p:cNvPicPr>
                <a:picLocks/>
              </p:cNvPicPr>
              <p:nvPr/>
            </p:nvPicPr>
            <p:blipFill rotWithShape="1">
              <a:blip r:embed="rId6" cstate="screen">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t="-3441"/>
              <a:stretch/>
            </p:blipFill>
            <p:spPr>
              <a:xfrm>
                <a:off x="1872154" y="1084435"/>
                <a:ext cx="972000" cy="972000"/>
              </a:xfrm>
              <a:prstGeom prst="ellipse">
                <a:avLst/>
              </a:prstGeom>
              <a:blipFill dpi="0" rotWithShape="1">
                <a:blip r:embed="rId8" cstate="screen">
                  <a:extLst>
                    <a:ext uri="{28A0092B-C50C-407E-A947-70E740481C1C}">
                      <a14:useLocalDpi xmlns:a14="http://schemas.microsoft.com/office/drawing/2010/main"/>
                    </a:ext>
                  </a:extLst>
                </a:blip>
                <a:srcRect/>
                <a:stretch>
                  <a:fillRect/>
                </a:stretch>
              </a:blipFill>
            </p:spPr>
          </p:pic>
        </p:grpSp>
      </p:grpSp>
      <p:grpSp>
        <p:nvGrpSpPr>
          <p:cNvPr id="14" name="Group 13">
            <a:extLst>
              <a:ext uri="{FF2B5EF4-FFF2-40B4-BE49-F238E27FC236}">
                <a16:creationId xmlns:a16="http://schemas.microsoft.com/office/drawing/2014/main" id="{AE3F8B8B-F862-0041-A4AB-A620DEEBCF65}"/>
              </a:ext>
            </a:extLst>
          </p:cNvPr>
          <p:cNvGrpSpPr/>
          <p:nvPr/>
        </p:nvGrpSpPr>
        <p:grpSpPr>
          <a:xfrm>
            <a:off x="367553" y="3660847"/>
            <a:ext cx="3688974" cy="2655136"/>
            <a:chOff x="4240307" y="3602228"/>
            <a:chExt cx="3688974" cy="2655136"/>
          </a:xfrm>
        </p:grpSpPr>
        <p:sp>
          <p:nvSpPr>
            <p:cNvPr id="81" name="Rectangle 80">
              <a:extLst>
                <a:ext uri="{FF2B5EF4-FFF2-40B4-BE49-F238E27FC236}">
                  <a16:creationId xmlns:a16="http://schemas.microsoft.com/office/drawing/2014/main" id="{B321D051-4861-E243-9953-73FD0C2959F6}"/>
                </a:ext>
              </a:extLst>
            </p:cNvPr>
            <p:cNvSpPr/>
            <p:nvPr/>
          </p:nvSpPr>
          <p:spPr>
            <a:xfrm>
              <a:off x="4240307" y="3602228"/>
              <a:ext cx="3688974" cy="2655136"/>
            </a:xfrm>
            <a:prstGeom prst="rect">
              <a:avLst/>
            </a:prstGeom>
            <a:solidFill>
              <a:schemeClr val="bg1">
                <a:lumMod val="9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sp>
          <p:nvSpPr>
            <p:cNvPr id="82" name="Rectangle 81">
              <a:extLst>
                <a:ext uri="{FF2B5EF4-FFF2-40B4-BE49-F238E27FC236}">
                  <a16:creationId xmlns:a16="http://schemas.microsoft.com/office/drawing/2014/main" id="{FBDE28F1-424C-5441-BACB-ABFA05E11860}"/>
                </a:ext>
              </a:extLst>
            </p:cNvPr>
            <p:cNvSpPr/>
            <p:nvPr/>
          </p:nvSpPr>
          <p:spPr>
            <a:xfrm>
              <a:off x="4453218" y="4762767"/>
              <a:ext cx="3265394" cy="1461939"/>
            </a:xfrm>
            <a:prstGeom prst="rect">
              <a:avLst/>
            </a:prstGeom>
          </p:spPr>
          <p:txBody>
            <a:bodyPr wrap="square">
              <a:spAutoFit/>
            </a:bodyPr>
            <a:lstStyle/>
            <a:p>
              <a:pPr algn="ctr"/>
              <a:r>
                <a:rPr lang="en-US" sz="1400" dirty="0">
                  <a:solidFill>
                    <a:schemeClr val="accent2"/>
                  </a:solidFill>
                  <a:latin typeface="Heebo Medium" pitchFamily="2" charset="-79"/>
                  <a:cs typeface="Heebo Medium" pitchFamily="2" charset="-79"/>
                </a:rPr>
                <a:t>Nizar </a:t>
              </a:r>
              <a:r>
                <a:rPr lang="en-US" sz="1400" dirty="0" err="1">
                  <a:solidFill>
                    <a:schemeClr val="accent2"/>
                  </a:solidFill>
                  <a:latin typeface="Heebo Medium" pitchFamily="2" charset="-79"/>
                  <a:cs typeface="Heebo Medium" pitchFamily="2" charset="-79"/>
                </a:rPr>
                <a:t>Mishael</a:t>
              </a:r>
              <a:br>
                <a:rPr lang="en-US" sz="1400" dirty="0">
                  <a:latin typeface="Heebo Light" pitchFamily="2" charset="-79"/>
                  <a:cs typeface="Heebo Light" pitchFamily="2" charset="-79"/>
                </a:rPr>
              </a:br>
              <a:r>
                <a:rPr lang="en-US" sz="1400" dirty="0">
                  <a:latin typeface="Heebo Light" pitchFamily="2" charset="-79"/>
                  <a:cs typeface="Heebo Light" pitchFamily="2" charset="-79"/>
                </a:rPr>
                <a:t>CFO</a:t>
              </a:r>
            </a:p>
            <a:p>
              <a:pPr algn="just"/>
              <a:br>
                <a:rPr lang="en-US" sz="600" dirty="0">
                  <a:latin typeface="Heebo Light" pitchFamily="2" charset="-79"/>
                  <a:cs typeface="Heebo Light" pitchFamily="2" charset="-79"/>
                </a:rPr>
              </a:br>
              <a:r>
                <a:rPr lang="en-US" sz="1100" dirty="0">
                  <a:latin typeface="Heebo Light" pitchFamily="2" charset="-79"/>
                  <a:cs typeface="Heebo Light" pitchFamily="2" charset="-79"/>
                </a:rPr>
                <a:t>Certified CPA and holds an MBA from Tel Aviv University. </a:t>
              </a:r>
              <a:r>
                <a:rPr lang="en-US" sz="1100" b="1" dirty="0">
                  <a:latin typeface="Heebo Light" pitchFamily="2" charset="-79"/>
                  <a:cs typeface="Heebo Light" pitchFamily="2" charset="-79"/>
                </a:rPr>
                <a:t>Experience in building +200 start-up </a:t>
              </a:r>
              <a:r>
                <a:rPr lang="en-US" sz="1100" dirty="0">
                  <a:latin typeface="Heebo Light" pitchFamily="2" charset="-79"/>
                  <a:cs typeface="Heebo Light" pitchFamily="2" charset="-79"/>
                </a:rPr>
                <a:t>companies, finance infrastructure for early and late-stage medical device companies.</a:t>
              </a:r>
              <a:r>
                <a:rPr lang="he-IL" sz="1100" dirty="0">
                  <a:latin typeface="Heebo Light" pitchFamily="2" charset="-79"/>
                  <a:cs typeface="Heebo Light" pitchFamily="2" charset="-79"/>
                </a:rPr>
                <a:t> </a:t>
              </a:r>
              <a:r>
                <a:rPr lang="en-US" sz="1100" b="1" dirty="0">
                  <a:latin typeface="Heebo Light" pitchFamily="2" charset="-79"/>
                  <a:cs typeface="Heebo Light" pitchFamily="2" charset="-79"/>
                </a:rPr>
                <a:t>M</a:t>
              </a:r>
              <a:r>
                <a:rPr lang="en-GB" sz="1100" b="1" dirty="0" err="1">
                  <a:latin typeface="Heebo Light" pitchFamily="2" charset="-79"/>
                  <a:cs typeface="Heebo Light" pitchFamily="2" charset="-79"/>
                </a:rPr>
                <a:t>anaging</a:t>
              </a:r>
              <a:r>
                <a:rPr lang="en-GB" sz="1100" b="1" dirty="0">
                  <a:latin typeface="Heebo Light" pitchFamily="2" charset="-79"/>
                  <a:cs typeface="Heebo Light" pitchFamily="2" charset="-79"/>
                </a:rPr>
                <a:t> Partner in NGT Healthcare 2. </a:t>
              </a:r>
              <a:endParaRPr lang="en-US" sz="1100" b="1" dirty="0">
                <a:latin typeface="Heebo Light" pitchFamily="2" charset="-79"/>
                <a:cs typeface="Heebo Light" pitchFamily="2" charset="-79"/>
              </a:endParaRPr>
            </a:p>
          </p:txBody>
        </p:sp>
        <p:sp>
          <p:nvSpPr>
            <p:cNvPr id="83" name="Oval 82">
              <a:extLst>
                <a:ext uri="{FF2B5EF4-FFF2-40B4-BE49-F238E27FC236}">
                  <a16:creationId xmlns:a16="http://schemas.microsoft.com/office/drawing/2014/main" id="{4E771AD9-2D9D-094B-9EDD-CA134DCF8D4D}"/>
                </a:ext>
              </a:extLst>
            </p:cNvPr>
            <p:cNvSpPr>
              <a:spLocks noChangeAspect="1"/>
            </p:cNvSpPr>
            <p:nvPr/>
          </p:nvSpPr>
          <p:spPr>
            <a:xfrm>
              <a:off x="5553661" y="3691878"/>
              <a:ext cx="1062267" cy="1062267"/>
            </a:xfrm>
            <a:prstGeom prst="ellipse">
              <a:avLst/>
            </a:prstGeom>
            <a:noFill/>
            <a:ln w="38100" cmpd="sng">
              <a:gradFill flip="none" rotWithShape="1">
                <a:gsLst>
                  <a:gs pos="29000">
                    <a:schemeClr val="accent2"/>
                  </a:gs>
                  <a:gs pos="100000">
                    <a:schemeClr val="accent5"/>
                  </a:gs>
                </a:gsLst>
                <a:lin ang="270000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1" eaLnBrk="1" latinLnBrk="0" hangingPunct="1"/>
              <a:endParaRPr lang="en-US">
                <a:latin typeface="Corbel"/>
                <a:cs typeface="Corbel"/>
              </a:endParaRPr>
            </a:p>
          </p:txBody>
        </p:sp>
        <p:pic>
          <p:nvPicPr>
            <p:cNvPr id="102" name="Picture 101">
              <a:extLst>
                <a:ext uri="{FF2B5EF4-FFF2-40B4-BE49-F238E27FC236}">
                  <a16:creationId xmlns:a16="http://schemas.microsoft.com/office/drawing/2014/main" id="{12BD6BC4-3FBA-9942-A24E-69D1CD9FBC6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598159" y="3740571"/>
              <a:ext cx="972000" cy="972000"/>
            </a:xfrm>
            <a:prstGeom prst="rect">
              <a:avLst/>
            </a:prstGeom>
          </p:spPr>
        </p:pic>
      </p:grpSp>
      <p:pic>
        <p:nvPicPr>
          <p:cNvPr id="37" name="Picture 36" descr="A person with long red hair&#10;&#10;Description automatically generated with medium confidence">
            <a:extLst>
              <a:ext uri="{FF2B5EF4-FFF2-40B4-BE49-F238E27FC236}">
                <a16:creationId xmlns:a16="http://schemas.microsoft.com/office/drawing/2014/main" id="{8C24D013-7115-47C1-9249-7761022076B3}"/>
              </a:ext>
            </a:extLst>
          </p:cNvPr>
          <p:cNvPicPr>
            <a:picLocks noChangeAspect="1"/>
          </p:cNvPicPr>
          <p:nvPr/>
        </p:nvPicPr>
        <p:blipFill rotWithShape="1">
          <a:blip r:embed="rId10" cstate="screen">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rcRect/>
          <a:stretch/>
        </p:blipFill>
        <p:spPr>
          <a:xfrm>
            <a:off x="5614162" y="1021741"/>
            <a:ext cx="972000" cy="972000"/>
          </a:xfrm>
          <a:prstGeom prst="ellipse">
            <a:avLst/>
          </a:prstGeom>
          <a:ln>
            <a:noFill/>
          </a:ln>
          <a:effectLst/>
        </p:spPr>
      </p:pic>
      <p:grpSp>
        <p:nvGrpSpPr>
          <p:cNvPr id="3" name="Group 2">
            <a:extLst>
              <a:ext uri="{FF2B5EF4-FFF2-40B4-BE49-F238E27FC236}">
                <a16:creationId xmlns:a16="http://schemas.microsoft.com/office/drawing/2014/main" id="{F65E1BC3-FCBF-38D8-AA77-1BA63ECD3F6B}"/>
              </a:ext>
            </a:extLst>
          </p:cNvPr>
          <p:cNvGrpSpPr/>
          <p:nvPr/>
        </p:nvGrpSpPr>
        <p:grpSpPr>
          <a:xfrm>
            <a:off x="367553" y="857652"/>
            <a:ext cx="3688974" cy="2655136"/>
            <a:chOff x="349623" y="867993"/>
            <a:chExt cx="3688974" cy="2655136"/>
          </a:xfrm>
        </p:grpSpPr>
        <p:sp>
          <p:nvSpPr>
            <p:cNvPr id="4" name="Rectangle 3">
              <a:extLst>
                <a:ext uri="{FF2B5EF4-FFF2-40B4-BE49-F238E27FC236}">
                  <a16:creationId xmlns:a16="http://schemas.microsoft.com/office/drawing/2014/main" id="{29F59962-6357-B505-54E2-7D0689CDD4C7}"/>
                </a:ext>
              </a:extLst>
            </p:cNvPr>
            <p:cNvSpPr/>
            <p:nvPr/>
          </p:nvSpPr>
          <p:spPr>
            <a:xfrm>
              <a:off x="349623" y="867993"/>
              <a:ext cx="3688974" cy="2655136"/>
            </a:xfrm>
            <a:prstGeom prst="rect">
              <a:avLst/>
            </a:prstGeom>
            <a:solidFill>
              <a:schemeClr val="bg1">
                <a:lumMod val="9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sp>
          <p:nvSpPr>
            <p:cNvPr id="7" name="Rectangle 6">
              <a:extLst>
                <a:ext uri="{FF2B5EF4-FFF2-40B4-BE49-F238E27FC236}">
                  <a16:creationId xmlns:a16="http://schemas.microsoft.com/office/drawing/2014/main" id="{D2B342C8-7F8A-2C35-E2C8-BB1432977C4E}"/>
                </a:ext>
              </a:extLst>
            </p:cNvPr>
            <p:cNvSpPr/>
            <p:nvPr/>
          </p:nvSpPr>
          <p:spPr>
            <a:xfrm>
              <a:off x="528919" y="2028532"/>
              <a:ext cx="3263152" cy="1461939"/>
            </a:xfrm>
            <a:prstGeom prst="rect">
              <a:avLst/>
            </a:prstGeom>
          </p:spPr>
          <p:txBody>
            <a:bodyPr wrap="square">
              <a:spAutoFit/>
            </a:bodyPr>
            <a:lstStyle/>
            <a:p>
              <a:pPr algn="ctr"/>
              <a:r>
                <a:rPr lang="en-US" sz="1400" dirty="0">
                  <a:solidFill>
                    <a:schemeClr val="accent2"/>
                  </a:solidFill>
                  <a:latin typeface="Heebo Medium" pitchFamily="2" charset="-79"/>
                  <a:cs typeface="Heebo Medium" pitchFamily="2" charset="-79"/>
                </a:rPr>
                <a:t>Noam </a:t>
              </a:r>
              <a:r>
                <a:rPr lang="en-US" sz="1400" dirty="0" err="1">
                  <a:solidFill>
                    <a:schemeClr val="accent2"/>
                  </a:solidFill>
                  <a:latin typeface="Heebo Medium" pitchFamily="2" charset="-79"/>
                  <a:cs typeface="Heebo Medium" pitchFamily="2" charset="-79"/>
                </a:rPr>
                <a:t>Hassidov</a:t>
              </a:r>
              <a:r>
                <a:rPr lang="en-US" sz="1400" dirty="0">
                  <a:solidFill>
                    <a:schemeClr val="accent2"/>
                  </a:solidFill>
                  <a:latin typeface="Heebo Medium" pitchFamily="2" charset="-79"/>
                  <a:cs typeface="Heebo Medium" pitchFamily="2" charset="-79"/>
                </a:rPr>
                <a:t> </a:t>
              </a:r>
              <a:br>
                <a:rPr lang="en-US" sz="1400" dirty="0">
                  <a:latin typeface="Heebo Light" pitchFamily="2" charset="-79"/>
                  <a:cs typeface="Heebo Light" pitchFamily="2" charset="-79"/>
                </a:rPr>
              </a:br>
              <a:r>
                <a:rPr lang="en-US" sz="1400" dirty="0">
                  <a:latin typeface="Heebo Light" pitchFamily="2" charset="-79"/>
                  <a:cs typeface="Heebo Light" pitchFamily="2" charset="-79"/>
                </a:rPr>
                <a:t>CEO</a:t>
              </a:r>
              <a:r>
                <a:rPr lang="he-IL" sz="1400" dirty="0">
                  <a:latin typeface="Heebo Light" pitchFamily="2" charset="-79"/>
                  <a:cs typeface="Heebo Light" pitchFamily="2" charset="-79"/>
                </a:rPr>
                <a:t> </a:t>
              </a:r>
              <a:r>
                <a:rPr lang="en-US" sz="1400" dirty="0">
                  <a:latin typeface="Heebo Light" pitchFamily="2" charset="-79"/>
                  <a:cs typeface="Heebo Light" pitchFamily="2" charset="-79"/>
                </a:rPr>
                <a:t>&amp; Director</a:t>
              </a:r>
            </a:p>
            <a:p>
              <a:pPr algn="just"/>
              <a:br>
                <a:rPr lang="en-US" sz="600" dirty="0">
                  <a:latin typeface="Heebo Light" pitchFamily="2" charset="-79"/>
                  <a:cs typeface="Heebo Light" pitchFamily="2" charset="-79"/>
                </a:rPr>
              </a:br>
              <a:r>
                <a:rPr lang="en-US" sz="1100" dirty="0">
                  <a:latin typeface="Heebo Light" pitchFamily="2" charset="-79"/>
                  <a:cs typeface="Heebo Light" pitchFamily="2" charset="-79"/>
                </a:rPr>
                <a:t>15 years experience leading medical device startups. As former CEO of Motus GI (NASDAQ: MOTS), raised $15 million and took the company from pre-seed via CE Mark, to an 80-patient clinical study.</a:t>
              </a:r>
            </a:p>
          </p:txBody>
        </p:sp>
        <p:grpSp>
          <p:nvGrpSpPr>
            <p:cNvPr id="8" name="Group 7">
              <a:extLst>
                <a:ext uri="{FF2B5EF4-FFF2-40B4-BE49-F238E27FC236}">
                  <a16:creationId xmlns:a16="http://schemas.microsoft.com/office/drawing/2014/main" id="{270D3409-EA90-F8C9-B01F-45ADE113EF73}"/>
                </a:ext>
              </a:extLst>
            </p:cNvPr>
            <p:cNvGrpSpPr/>
            <p:nvPr/>
          </p:nvGrpSpPr>
          <p:grpSpPr>
            <a:xfrm>
              <a:off x="1662977" y="981686"/>
              <a:ext cx="1062267" cy="1062267"/>
              <a:chOff x="1824367" y="1035474"/>
              <a:chExt cx="1062267" cy="1062267"/>
            </a:xfrm>
          </p:grpSpPr>
          <p:sp>
            <p:nvSpPr>
              <p:cNvPr id="9" name="Oval 8">
                <a:extLst>
                  <a:ext uri="{FF2B5EF4-FFF2-40B4-BE49-F238E27FC236}">
                    <a16:creationId xmlns:a16="http://schemas.microsoft.com/office/drawing/2014/main" id="{444C31EB-0527-C76F-10E4-570E2DFE5A2D}"/>
                  </a:ext>
                </a:extLst>
              </p:cNvPr>
              <p:cNvSpPr>
                <a:spLocks noChangeAspect="1"/>
              </p:cNvSpPr>
              <p:nvPr/>
            </p:nvSpPr>
            <p:spPr>
              <a:xfrm>
                <a:off x="1824367" y="1035474"/>
                <a:ext cx="1062267" cy="1062267"/>
              </a:xfrm>
              <a:prstGeom prst="ellipse">
                <a:avLst/>
              </a:prstGeom>
              <a:noFill/>
              <a:ln w="38100" cmpd="sng">
                <a:gradFill flip="none" rotWithShape="1">
                  <a:gsLst>
                    <a:gs pos="29000">
                      <a:schemeClr val="accent2"/>
                    </a:gs>
                    <a:gs pos="100000">
                      <a:schemeClr val="accent5"/>
                    </a:gs>
                  </a:gsLst>
                  <a:lin ang="270000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1" eaLnBrk="1" latinLnBrk="0" hangingPunct="1"/>
                <a:endParaRPr lang="en-US">
                  <a:latin typeface="Corbel"/>
                  <a:cs typeface="Corbel"/>
                </a:endParaRPr>
              </a:p>
            </p:txBody>
          </p:sp>
          <p:pic>
            <p:nvPicPr>
              <p:cNvPr id="10" name="Picture 9" descr="A person in a suit and tie&#10;&#10;Description automatically generated">
                <a:extLst>
                  <a:ext uri="{FF2B5EF4-FFF2-40B4-BE49-F238E27FC236}">
                    <a16:creationId xmlns:a16="http://schemas.microsoft.com/office/drawing/2014/main" id="{6710F5EA-57F2-2629-A71C-5ECD99BAF248}"/>
                  </a:ext>
                </a:extLst>
              </p:cNvPr>
              <p:cNvPicPr>
                <a:picLocks/>
              </p:cNvPicPr>
              <p:nvPr/>
            </p:nvPicPr>
            <p:blipFill>
              <a:blip r:embed="rId12" cstate="screen">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a:ext>
                </a:extLst>
              </a:blip>
              <a:stretch>
                <a:fillRect/>
              </a:stretch>
            </p:blipFill>
            <p:spPr>
              <a:xfrm>
                <a:off x="1872154" y="1084435"/>
                <a:ext cx="972000" cy="972000"/>
              </a:xfrm>
              <a:prstGeom prst="ellipse">
                <a:avLst/>
              </a:prstGeom>
            </p:spPr>
          </p:pic>
        </p:grpSp>
      </p:grpSp>
    </p:spTree>
    <p:extLst>
      <p:ext uri="{BB962C8B-B14F-4D97-AF65-F5344CB8AC3E}">
        <p14:creationId xmlns:p14="http://schemas.microsoft.com/office/powerpoint/2010/main" val="3573885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A247C93-B721-4B73-AF10-D573A0A12CFA}"/>
              </a:ext>
            </a:extLst>
          </p:cNvPr>
          <p:cNvSpPr>
            <a:spLocks noGrp="1"/>
          </p:cNvSpPr>
          <p:nvPr>
            <p:ph type="title"/>
          </p:nvPr>
        </p:nvSpPr>
        <p:spPr>
          <a:xfrm>
            <a:off x="390617" y="179018"/>
            <a:ext cx="11425562" cy="452763"/>
          </a:xfrm>
        </p:spPr>
        <p:txBody>
          <a:bodyPr>
            <a:normAutofit fontScale="90000"/>
          </a:bodyPr>
          <a:lstStyle/>
          <a:p>
            <a:r>
              <a:rPr lang="en-US" dirty="0">
                <a:solidFill>
                  <a:srgbClr val="8AC6F0"/>
                </a:solidFill>
              </a:rPr>
              <a:t>B</a:t>
            </a:r>
            <a:r>
              <a:rPr lang="en-GB" dirty="0">
                <a:solidFill>
                  <a:srgbClr val="8AC6F0"/>
                </a:solidFill>
              </a:rPr>
              <a:t>OARD OF </a:t>
            </a:r>
            <a:r>
              <a:rPr lang="en-GB" dirty="0"/>
              <a:t>DIRECTORS</a:t>
            </a:r>
            <a:endParaRPr lang="en-US" dirty="0"/>
          </a:p>
        </p:txBody>
      </p:sp>
      <p:grpSp>
        <p:nvGrpSpPr>
          <p:cNvPr id="8" name="Group 7">
            <a:extLst>
              <a:ext uri="{FF2B5EF4-FFF2-40B4-BE49-F238E27FC236}">
                <a16:creationId xmlns:a16="http://schemas.microsoft.com/office/drawing/2014/main" id="{DC062685-6DD7-A34A-890E-C6DFF3181667}"/>
              </a:ext>
            </a:extLst>
          </p:cNvPr>
          <p:cNvGrpSpPr/>
          <p:nvPr/>
        </p:nvGrpSpPr>
        <p:grpSpPr>
          <a:xfrm>
            <a:off x="367553" y="867993"/>
            <a:ext cx="3688974" cy="2655136"/>
            <a:chOff x="367553" y="867993"/>
            <a:chExt cx="3688974" cy="2655136"/>
          </a:xfrm>
        </p:grpSpPr>
        <p:sp>
          <p:nvSpPr>
            <p:cNvPr id="87" name="Rectangle 86">
              <a:extLst>
                <a:ext uri="{FF2B5EF4-FFF2-40B4-BE49-F238E27FC236}">
                  <a16:creationId xmlns:a16="http://schemas.microsoft.com/office/drawing/2014/main" id="{D23F4196-3A8B-B94F-ABFF-3603B0D971AD}"/>
                </a:ext>
              </a:extLst>
            </p:cNvPr>
            <p:cNvSpPr/>
            <p:nvPr/>
          </p:nvSpPr>
          <p:spPr>
            <a:xfrm>
              <a:off x="367553" y="867993"/>
              <a:ext cx="3688974" cy="2655136"/>
            </a:xfrm>
            <a:prstGeom prst="rect">
              <a:avLst/>
            </a:prstGeom>
            <a:solidFill>
              <a:schemeClr val="bg1">
                <a:lumMod val="9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sp>
          <p:nvSpPr>
            <p:cNvPr id="23" name="Rectangle 22">
              <a:extLst>
                <a:ext uri="{FF2B5EF4-FFF2-40B4-BE49-F238E27FC236}">
                  <a16:creationId xmlns:a16="http://schemas.microsoft.com/office/drawing/2014/main" id="{7D308826-2358-6041-B2DD-9468BEBBFAE1}"/>
                </a:ext>
              </a:extLst>
            </p:cNvPr>
            <p:cNvSpPr/>
            <p:nvPr/>
          </p:nvSpPr>
          <p:spPr>
            <a:xfrm>
              <a:off x="546849" y="2028532"/>
              <a:ext cx="3263152" cy="1292662"/>
            </a:xfrm>
            <a:prstGeom prst="rect">
              <a:avLst/>
            </a:prstGeom>
          </p:spPr>
          <p:txBody>
            <a:bodyPr wrap="square">
              <a:spAutoFit/>
            </a:bodyPr>
            <a:lstStyle/>
            <a:p>
              <a:pPr algn="ctr"/>
              <a:r>
                <a:rPr lang="en-US" sz="1400" dirty="0">
                  <a:solidFill>
                    <a:schemeClr val="accent2"/>
                  </a:solidFill>
                  <a:latin typeface="Heebo Medium" pitchFamily="2" charset="-79"/>
                  <a:cs typeface="Heebo Medium" pitchFamily="2" charset="-79"/>
                </a:rPr>
                <a:t>Prof. </a:t>
              </a:r>
              <a:r>
                <a:rPr lang="en-US" sz="1400" dirty="0" err="1">
                  <a:solidFill>
                    <a:schemeClr val="accent2"/>
                  </a:solidFill>
                  <a:latin typeface="Heebo Medium" pitchFamily="2" charset="-79"/>
                  <a:cs typeface="Heebo Medium" pitchFamily="2" charset="-79"/>
                </a:rPr>
                <a:t>Peretz</a:t>
              </a:r>
              <a:r>
                <a:rPr lang="en-US" sz="1400" dirty="0">
                  <a:solidFill>
                    <a:schemeClr val="accent2"/>
                  </a:solidFill>
                  <a:latin typeface="Heebo Medium" pitchFamily="2" charset="-79"/>
                  <a:cs typeface="Heebo Medium" pitchFamily="2" charset="-79"/>
                </a:rPr>
                <a:t> </a:t>
              </a:r>
              <a:r>
                <a:rPr lang="en-US" sz="1400" dirty="0" err="1">
                  <a:solidFill>
                    <a:schemeClr val="accent2"/>
                  </a:solidFill>
                  <a:latin typeface="Heebo Medium" pitchFamily="2" charset="-79"/>
                  <a:cs typeface="Heebo Medium" pitchFamily="2" charset="-79"/>
                </a:rPr>
                <a:t>Lavie</a:t>
              </a:r>
              <a:br>
                <a:rPr lang="en-US" sz="1400" dirty="0">
                  <a:latin typeface="Heebo Light" pitchFamily="2" charset="-79"/>
                  <a:cs typeface="Heebo Light" pitchFamily="2" charset="-79"/>
                </a:rPr>
              </a:br>
              <a:r>
                <a:rPr lang="en-US" sz="1400" dirty="0">
                  <a:latin typeface="Heebo Light" pitchFamily="2" charset="-79"/>
                  <a:cs typeface="Heebo Light" pitchFamily="2" charset="-79"/>
                </a:rPr>
                <a:t>Director</a:t>
              </a:r>
            </a:p>
            <a:p>
              <a:pPr algn="just"/>
              <a:br>
                <a:rPr lang="en-US" sz="600" dirty="0">
                  <a:latin typeface="Heebo Light" pitchFamily="2" charset="-79"/>
                  <a:cs typeface="Heebo Light" pitchFamily="2" charset="-79"/>
                </a:rPr>
              </a:br>
              <a:r>
                <a:rPr lang="en-US" sz="1100" dirty="0">
                  <a:latin typeface="Heebo Light" pitchFamily="2" charset="-79"/>
                  <a:cs typeface="Heebo Light" pitchFamily="2" charset="-79"/>
                </a:rPr>
                <a:t>President 2008-2019 of the Technion – Israel</a:t>
              </a:r>
              <a:r>
                <a:rPr lang="he-IL" sz="1100" dirty="0">
                  <a:latin typeface="Heebo Light" pitchFamily="2" charset="-79"/>
                  <a:cs typeface="Heebo Light" pitchFamily="2" charset="-79"/>
                </a:rPr>
                <a:t> </a:t>
              </a:r>
              <a:r>
                <a:rPr lang="en-US" sz="1100" dirty="0">
                  <a:latin typeface="Heebo Light" pitchFamily="2" charset="-79"/>
                  <a:cs typeface="Heebo Light" pitchFamily="2" charset="-79"/>
                </a:rPr>
                <a:t>Institute of Technology.</a:t>
              </a:r>
              <a:r>
                <a:rPr lang="he-IL" sz="1100" dirty="0">
                  <a:latin typeface="Heebo Light" pitchFamily="2" charset="-79"/>
                  <a:cs typeface="Heebo Light" pitchFamily="2" charset="-79"/>
                </a:rPr>
                <a:t> </a:t>
              </a:r>
              <a:r>
                <a:rPr lang="en-US" sz="1100" dirty="0">
                  <a:latin typeface="Heebo Light" pitchFamily="2" charset="-79"/>
                  <a:cs typeface="Heebo Light" pitchFamily="2" charset="-79"/>
                </a:rPr>
                <a:t>Pioneer in the Sleep Medicine field (sleep disorders)</a:t>
              </a:r>
              <a:r>
                <a:rPr lang="he-IL" sz="1100" dirty="0">
                  <a:latin typeface="Heebo Light" pitchFamily="2" charset="-79"/>
                  <a:cs typeface="Heebo Light" pitchFamily="2" charset="-79"/>
                </a:rPr>
                <a:t> </a:t>
              </a:r>
              <a:r>
                <a:rPr lang="en-US" sz="1100" dirty="0">
                  <a:latin typeface="Heebo Light" pitchFamily="2" charset="-79"/>
                  <a:cs typeface="Heebo Light" pitchFamily="2" charset="-79"/>
                </a:rPr>
                <a:t>Former Dean of the Faculty of Medicine, Technion.</a:t>
              </a:r>
            </a:p>
          </p:txBody>
        </p:sp>
        <p:sp>
          <p:nvSpPr>
            <p:cNvPr id="26" name="Oval 25">
              <a:extLst>
                <a:ext uri="{FF2B5EF4-FFF2-40B4-BE49-F238E27FC236}">
                  <a16:creationId xmlns:a16="http://schemas.microsoft.com/office/drawing/2014/main" id="{96A2908D-50E6-3042-BDCC-F27F1E1B67BB}"/>
                </a:ext>
              </a:extLst>
            </p:cNvPr>
            <p:cNvSpPr>
              <a:spLocks noChangeAspect="1"/>
            </p:cNvSpPr>
            <p:nvPr/>
          </p:nvSpPr>
          <p:spPr>
            <a:xfrm>
              <a:off x="1680907" y="981686"/>
              <a:ext cx="1062267" cy="1062267"/>
            </a:xfrm>
            <a:prstGeom prst="ellipse">
              <a:avLst/>
            </a:prstGeom>
            <a:noFill/>
            <a:ln w="38100" cmpd="sng">
              <a:gradFill flip="none" rotWithShape="1">
                <a:gsLst>
                  <a:gs pos="29000">
                    <a:schemeClr val="accent2"/>
                  </a:gs>
                  <a:gs pos="100000">
                    <a:schemeClr val="accent5"/>
                  </a:gs>
                </a:gsLst>
                <a:lin ang="270000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1" eaLnBrk="1" latinLnBrk="0" hangingPunct="1"/>
              <a:endParaRPr lang="en-US">
                <a:latin typeface="Corbel"/>
                <a:cs typeface="Corbel"/>
              </a:endParaRPr>
            </a:p>
          </p:txBody>
        </p:sp>
        <p:pic>
          <p:nvPicPr>
            <p:cNvPr id="12" name="Picture 11">
              <a:extLst>
                <a:ext uri="{FF2B5EF4-FFF2-40B4-BE49-F238E27FC236}">
                  <a16:creationId xmlns:a16="http://schemas.microsoft.com/office/drawing/2014/main" id="{EF1F4DD8-39D7-5945-A9E7-DE92B01A0F3E}"/>
                </a:ext>
              </a:extLst>
            </p:cNvPr>
            <p:cNvPicPr>
              <a:picLocks/>
            </p:cNvPicPr>
            <p:nvPr/>
          </p:nvPicPr>
          <p:blipFill rotWithShape="1">
            <a:blip r:embed="rId2" cstate="screen">
              <a:graysc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1728694" y="1030647"/>
              <a:ext cx="972000" cy="972000"/>
            </a:xfrm>
            <a:prstGeom prst="ellipse">
              <a:avLst/>
            </a:prstGeom>
          </p:spPr>
        </p:pic>
      </p:grpSp>
      <p:grpSp>
        <p:nvGrpSpPr>
          <p:cNvPr id="9" name="Group 8">
            <a:extLst>
              <a:ext uri="{FF2B5EF4-FFF2-40B4-BE49-F238E27FC236}">
                <a16:creationId xmlns:a16="http://schemas.microsoft.com/office/drawing/2014/main" id="{AE5127FD-CEA0-E745-A631-16364D5A0F64}"/>
              </a:ext>
            </a:extLst>
          </p:cNvPr>
          <p:cNvGrpSpPr/>
          <p:nvPr/>
        </p:nvGrpSpPr>
        <p:grpSpPr>
          <a:xfrm>
            <a:off x="4244788" y="859028"/>
            <a:ext cx="3688974" cy="2655136"/>
            <a:chOff x="4244788" y="859028"/>
            <a:chExt cx="3688974" cy="2655136"/>
          </a:xfrm>
        </p:grpSpPr>
        <p:grpSp>
          <p:nvGrpSpPr>
            <p:cNvPr id="90" name="Group 89">
              <a:extLst>
                <a:ext uri="{FF2B5EF4-FFF2-40B4-BE49-F238E27FC236}">
                  <a16:creationId xmlns:a16="http://schemas.microsoft.com/office/drawing/2014/main" id="{4B8A1DF5-3469-944C-A0C1-9ECAE0E286CA}"/>
                </a:ext>
              </a:extLst>
            </p:cNvPr>
            <p:cNvGrpSpPr/>
            <p:nvPr/>
          </p:nvGrpSpPr>
          <p:grpSpPr>
            <a:xfrm>
              <a:off x="4244788" y="859028"/>
              <a:ext cx="3688974" cy="2655136"/>
              <a:chOff x="349623" y="857602"/>
              <a:chExt cx="3688974" cy="2655136"/>
            </a:xfrm>
          </p:grpSpPr>
          <p:sp>
            <p:nvSpPr>
              <p:cNvPr id="91" name="Rectangle 90">
                <a:extLst>
                  <a:ext uri="{FF2B5EF4-FFF2-40B4-BE49-F238E27FC236}">
                    <a16:creationId xmlns:a16="http://schemas.microsoft.com/office/drawing/2014/main" id="{6EBC3B9F-7E5D-B24A-A998-F595C62FD155}"/>
                  </a:ext>
                </a:extLst>
              </p:cNvPr>
              <p:cNvSpPr/>
              <p:nvPr/>
            </p:nvSpPr>
            <p:spPr>
              <a:xfrm>
                <a:off x="349623" y="857602"/>
                <a:ext cx="3688974" cy="2655136"/>
              </a:xfrm>
              <a:prstGeom prst="rect">
                <a:avLst/>
              </a:prstGeom>
              <a:solidFill>
                <a:schemeClr val="bg1">
                  <a:lumMod val="9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sp>
            <p:nvSpPr>
              <p:cNvPr id="92" name="Rectangle 91">
                <a:extLst>
                  <a:ext uri="{FF2B5EF4-FFF2-40B4-BE49-F238E27FC236}">
                    <a16:creationId xmlns:a16="http://schemas.microsoft.com/office/drawing/2014/main" id="{CA48C6E4-BB23-4F4E-9853-D4DF49A69934}"/>
                  </a:ext>
                </a:extLst>
              </p:cNvPr>
              <p:cNvSpPr/>
              <p:nvPr/>
            </p:nvSpPr>
            <p:spPr>
              <a:xfrm>
                <a:off x="528919" y="2028532"/>
                <a:ext cx="3263152" cy="1323439"/>
              </a:xfrm>
              <a:prstGeom prst="rect">
                <a:avLst/>
              </a:prstGeom>
            </p:spPr>
            <p:txBody>
              <a:bodyPr wrap="square">
                <a:spAutoFit/>
              </a:bodyPr>
              <a:lstStyle/>
              <a:p>
                <a:pPr algn="ctr"/>
                <a:r>
                  <a:rPr lang="en-US" sz="1400" dirty="0">
                    <a:solidFill>
                      <a:schemeClr val="accent2"/>
                    </a:solidFill>
                    <a:latin typeface="Heebo Medium" pitchFamily="2" charset="-79"/>
                    <a:cs typeface="Heebo Medium" pitchFamily="2" charset="-79"/>
                  </a:rPr>
                  <a:t>Prof. Moshe </a:t>
                </a:r>
                <a:r>
                  <a:rPr lang="en-US" sz="1400" dirty="0" err="1">
                    <a:solidFill>
                      <a:schemeClr val="accent2"/>
                    </a:solidFill>
                    <a:latin typeface="Heebo Medium" pitchFamily="2" charset="-79"/>
                    <a:cs typeface="Heebo Medium" pitchFamily="2" charset="-79"/>
                  </a:rPr>
                  <a:t>Shoham</a:t>
                </a:r>
                <a:br>
                  <a:rPr lang="en-US" sz="1400" dirty="0">
                    <a:latin typeface="Heebo Light" pitchFamily="2" charset="-79"/>
                    <a:cs typeface="Heebo Light" pitchFamily="2" charset="-79"/>
                  </a:rPr>
                </a:br>
                <a:r>
                  <a:rPr lang="en-US" sz="1400" dirty="0">
                    <a:latin typeface="Heebo Light" pitchFamily="2" charset="-79"/>
                    <a:cs typeface="Heebo Light" pitchFamily="2" charset="-79"/>
                  </a:rPr>
                  <a:t> Director &amp; Scientific Adviser</a:t>
                </a:r>
                <a:endParaRPr lang="he-IL" sz="1400" dirty="0">
                  <a:latin typeface="Heebo Light" pitchFamily="2" charset="-79"/>
                  <a:cs typeface="Heebo Light" pitchFamily="2" charset="-79"/>
                </a:endParaRPr>
              </a:p>
              <a:p>
                <a:pPr algn="ctr"/>
                <a:endParaRPr lang="he-IL" sz="600" dirty="0">
                  <a:latin typeface="Heebo Light" pitchFamily="2" charset="-79"/>
                  <a:cs typeface="Heebo Light" pitchFamily="2" charset="-79"/>
                </a:endParaRPr>
              </a:p>
              <a:p>
                <a:pPr algn="just"/>
                <a:r>
                  <a:rPr lang="en-US" sz="1100" dirty="0">
                    <a:latin typeface="Heebo Light" pitchFamily="2" charset="-79"/>
                    <a:cs typeface="Heebo Light" pitchFamily="2" charset="-79"/>
                  </a:rPr>
                  <a:t>Heads the Robotics Laboratories, Mechanical Engineering Department, Columbia University, New York, and the Technion - Israel Institute of Technology, Haifa, Israel.</a:t>
                </a:r>
              </a:p>
            </p:txBody>
          </p:sp>
          <p:sp>
            <p:nvSpPr>
              <p:cNvPr id="94" name="Oval 93">
                <a:extLst>
                  <a:ext uri="{FF2B5EF4-FFF2-40B4-BE49-F238E27FC236}">
                    <a16:creationId xmlns:a16="http://schemas.microsoft.com/office/drawing/2014/main" id="{E8B2508E-D3FB-1D4C-A239-9BDCBACAFBD1}"/>
                  </a:ext>
                </a:extLst>
              </p:cNvPr>
              <p:cNvSpPr>
                <a:spLocks noChangeAspect="1"/>
              </p:cNvSpPr>
              <p:nvPr/>
            </p:nvSpPr>
            <p:spPr>
              <a:xfrm>
                <a:off x="1662977" y="981686"/>
                <a:ext cx="1062267" cy="1062267"/>
              </a:xfrm>
              <a:prstGeom prst="ellipse">
                <a:avLst/>
              </a:prstGeom>
              <a:noFill/>
              <a:ln w="38100" cmpd="sng">
                <a:gradFill flip="none" rotWithShape="1">
                  <a:gsLst>
                    <a:gs pos="29000">
                      <a:schemeClr val="accent2"/>
                    </a:gs>
                    <a:gs pos="100000">
                      <a:schemeClr val="accent5"/>
                    </a:gs>
                  </a:gsLst>
                  <a:lin ang="270000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1" eaLnBrk="1" latinLnBrk="0" hangingPunct="1"/>
                <a:endParaRPr lang="en-US">
                  <a:latin typeface="Corbel"/>
                  <a:cs typeface="Corbel"/>
                </a:endParaRPr>
              </a:p>
            </p:txBody>
          </p:sp>
        </p:grpSp>
        <p:pic>
          <p:nvPicPr>
            <p:cNvPr id="40" name="Picture 18">
              <a:extLst>
                <a:ext uri="{FF2B5EF4-FFF2-40B4-BE49-F238E27FC236}">
                  <a16:creationId xmlns:a16="http://schemas.microsoft.com/office/drawing/2014/main" id="{33663A9F-47A1-AD41-B29F-12D3E7684C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99509" y="1027509"/>
              <a:ext cx="985849" cy="985849"/>
            </a:xfrm>
            <a:prstGeom prst="rect">
              <a:avLst/>
            </a:prstGeom>
          </p:spPr>
        </p:pic>
      </p:grpSp>
      <p:grpSp>
        <p:nvGrpSpPr>
          <p:cNvPr id="7" name="Group 6">
            <a:extLst>
              <a:ext uri="{FF2B5EF4-FFF2-40B4-BE49-F238E27FC236}">
                <a16:creationId xmlns:a16="http://schemas.microsoft.com/office/drawing/2014/main" id="{F2326042-0400-A841-BCAE-E024798FA786}"/>
              </a:ext>
            </a:extLst>
          </p:cNvPr>
          <p:cNvGrpSpPr/>
          <p:nvPr/>
        </p:nvGrpSpPr>
        <p:grpSpPr>
          <a:xfrm>
            <a:off x="8088395" y="869278"/>
            <a:ext cx="3688974" cy="2653852"/>
            <a:chOff x="2160694" y="3593495"/>
            <a:chExt cx="3688974" cy="2849249"/>
          </a:xfrm>
        </p:grpSpPr>
        <p:sp>
          <p:nvSpPr>
            <p:cNvPr id="81" name="Rectangle 80">
              <a:extLst>
                <a:ext uri="{FF2B5EF4-FFF2-40B4-BE49-F238E27FC236}">
                  <a16:creationId xmlns:a16="http://schemas.microsoft.com/office/drawing/2014/main" id="{B321D051-4861-E243-9953-73FD0C2959F6}"/>
                </a:ext>
              </a:extLst>
            </p:cNvPr>
            <p:cNvSpPr/>
            <p:nvPr/>
          </p:nvSpPr>
          <p:spPr>
            <a:xfrm>
              <a:off x="2160694" y="3593495"/>
              <a:ext cx="3688974" cy="2849249"/>
            </a:xfrm>
            <a:prstGeom prst="rect">
              <a:avLst/>
            </a:prstGeom>
            <a:solidFill>
              <a:schemeClr val="bg1">
                <a:lumMod val="9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sp>
          <p:nvSpPr>
            <p:cNvPr id="82" name="Rectangle 81">
              <a:extLst>
                <a:ext uri="{FF2B5EF4-FFF2-40B4-BE49-F238E27FC236}">
                  <a16:creationId xmlns:a16="http://schemas.microsoft.com/office/drawing/2014/main" id="{FBDE28F1-424C-5441-BACB-ABFA05E11860}"/>
                </a:ext>
              </a:extLst>
            </p:cNvPr>
            <p:cNvSpPr/>
            <p:nvPr/>
          </p:nvSpPr>
          <p:spPr>
            <a:xfrm>
              <a:off x="2242860" y="4810311"/>
              <a:ext cx="3548543" cy="1569578"/>
            </a:xfrm>
            <a:prstGeom prst="rect">
              <a:avLst/>
            </a:prstGeom>
          </p:spPr>
          <p:txBody>
            <a:bodyPr wrap="square">
              <a:spAutoFit/>
            </a:bodyPr>
            <a:lstStyle/>
            <a:p>
              <a:pPr algn="ctr"/>
              <a:r>
                <a:rPr lang="en-US" sz="1400" dirty="0">
                  <a:solidFill>
                    <a:schemeClr val="accent2"/>
                  </a:solidFill>
                  <a:latin typeface="Heebo Medium" pitchFamily="2" charset="-79"/>
                  <a:cs typeface="Heebo Medium" pitchFamily="2" charset="-79"/>
                </a:rPr>
                <a:t>Guy Shamir</a:t>
              </a:r>
              <a:br>
                <a:rPr lang="en-US" sz="1400" dirty="0">
                  <a:latin typeface="Heebo Light" pitchFamily="2" charset="-79"/>
                  <a:cs typeface="Heebo Light" pitchFamily="2" charset="-79"/>
                </a:rPr>
              </a:br>
              <a:r>
                <a:rPr lang="en-US" sz="1400" dirty="0">
                  <a:latin typeface="Heebo Light" pitchFamily="2" charset="-79"/>
                  <a:cs typeface="Heebo Light" pitchFamily="2" charset="-79"/>
                </a:rPr>
                <a:t>Director</a:t>
              </a:r>
            </a:p>
            <a:p>
              <a:pPr algn="just"/>
              <a:br>
                <a:rPr lang="en-US" sz="600" dirty="0">
                  <a:latin typeface="Heebo Light" pitchFamily="2" charset="-79"/>
                  <a:cs typeface="Heebo Light" pitchFamily="2" charset="-79"/>
                </a:rPr>
              </a:br>
              <a:r>
                <a:rPr lang="en-US" sz="1100" dirty="0">
                  <a:latin typeface="Heebo Light" pitchFamily="2" charset="-79"/>
                  <a:cs typeface="Heebo Light" pitchFamily="2" charset="-79"/>
                </a:rPr>
                <a:t>Head of </a:t>
              </a:r>
              <a:r>
                <a:rPr lang="en-US" sz="1100" dirty="0" err="1">
                  <a:latin typeface="Heebo Light" pitchFamily="2" charset="-79"/>
                  <a:cs typeface="Heebo Light" pitchFamily="2" charset="-79"/>
                </a:rPr>
                <a:t>BizDev</a:t>
              </a:r>
              <a:r>
                <a:rPr lang="en-US" sz="1100" dirty="0">
                  <a:latin typeface="Heebo Light" pitchFamily="2" charset="-79"/>
                  <a:cs typeface="Heebo Light" pitchFamily="2" charset="-79"/>
                </a:rPr>
                <a:t>, Technology and Real-Estate in MS Group, a TASE-traded </a:t>
              </a:r>
              <a:r>
                <a:rPr lang="en-US" sz="1100" dirty="0" err="1">
                  <a:latin typeface="Heebo Light" pitchFamily="2" charset="-79"/>
                  <a:cs typeface="Heebo Light" pitchFamily="2" charset="-79"/>
                </a:rPr>
                <a:t>company.Chairman</a:t>
              </a:r>
              <a:r>
                <a:rPr lang="en-US" sz="1100" dirty="0">
                  <a:latin typeface="Heebo Light" pitchFamily="2" charset="-79"/>
                  <a:cs typeface="Heebo Light" pitchFamily="2" charset="-79"/>
                </a:rPr>
                <a:t> of the Board: </a:t>
              </a:r>
              <a:r>
                <a:rPr lang="en-US" sz="1100" dirty="0" err="1">
                  <a:latin typeface="Heebo Light" pitchFamily="2" charset="-79"/>
                  <a:cs typeface="Heebo Light" pitchFamily="2" charset="-79"/>
                </a:rPr>
                <a:t>Menif</a:t>
              </a:r>
              <a:r>
                <a:rPr lang="en-US" sz="1100" dirty="0">
                  <a:latin typeface="Heebo Light" pitchFamily="2" charset="-79"/>
                  <a:cs typeface="Heebo Light" pitchFamily="2" charset="-79"/>
                </a:rPr>
                <a:t> Ltd. Director: Alon </a:t>
              </a:r>
              <a:r>
                <a:rPr lang="en-US" sz="1100" dirty="0" err="1">
                  <a:latin typeface="Heebo Light" pitchFamily="2" charset="-79"/>
                  <a:cs typeface="Heebo Light" pitchFamily="2" charset="-79"/>
                </a:rPr>
                <a:t>Tavor</a:t>
              </a:r>
              <a:r>
                <a:rPr lang="en-US" sz="1100" dirty="0">
                  <a:latin typeface="Heebo Light" pitchFamily="2" charset="-79"/>
                  <a:cs typeface="Heebo Light" pitchFamily="2" charset="-79"/>
                </a:rPr>
                <a:t>, Israel first private power plant, Bean &amp; Co., </a:t>
              </a:r>
              <a:r>
                <a:rPr lang="en-US" sz="1100" dirty="0" err="1">
                  <a:latin typeface="Heebo Light" pitchFamily="2" charset="-79"/>
                  <a:cs typeface="Heebo Light" pitchFamily="2" charset="-79"/>
                </a:rPr>
                <a:t>Cellium</a:t>
              </a:r>
              <a:r>
                <a:rPr lang="en-US" sz="1100" dirty="0">
                  <a:latin typeface="Heebo Light" pitchFamily="2" charset="-79"/>
                  <a:cs typeface="Heebo Light" pitchFamily="2" charset="-79"/>
                </a:rPr>
                <a:t>, Diagnostic Robotics and Supplant.</a:t>
              </a:r>
              <a:endParaRPr lang="en-US" sz="1100" b="1" dirty="0">
                <a:latin typeface="Heebo Light" pitchFamily="2" charset="-79"/>
                <a:cs typeface="Heebo Light" pitchFamily="2" charset="-79"/>
              </a:endParaRPr>
            </a:p>
          </p:txBody>
        </p:sp>
        <p:sp>
          <p:nvSpPr>
            <p:cNvPr id="83" name="Oval 82">
              <a:extLst>
                <a:ext uri="{FF2B5EF4-FFF2-40B4-BE49-F238E27FC236}">
                  <a16:creationId xmlns:a16="http://schemas.microsoft.com/office/drawing/2014/main" id="{4E771AD9-2D9D-094B-9EDD-CA134DCF8D4D}"/>
                </a:ext>
              </a:extLst>
            </p:cNvPr>
            <p:cNvSpPr>
              <a:spLocks noChangeAspect="1"/>
            </p:cNvSpPr>
            <p:nvPr/>
          </p:nvSpPr>
          <p:spPr>
            <a:xfrm>
              <a:off x="3482997" y="3724485"/>
              <a:ext cx="1062267" cy="1062267"/>
            </a:xfrm>
            <a:prstGeom prst="ellipse">
              <a:avLst/>
            </a:prstGeom>
            <a:noFill/>
            <a:ln w="38100" cmpd="sng">
              <a:gradFill flip="none" rotWithShape="1">
                <a:gsLst>
                  <a:gs pos="29000">
                    <a:schemeClr val="accent2"/>
                  </a:gs>
                  <a:gs pos="100000">
                    <a:schemeClr val="accent5"/>
                  </a:gs>
                </a:gsLst>
                <a:lin ang="270000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endParaRPr lang="en-US">
                <a:latin typeface="Corbel"/>
                <a:cs typeface="Corbel"/>
              </a:endParaRPr>
            </a:p>
          </p:txBody>
        </p:sp>
        <p:pic>
          <p:nvPicPr>
            <p:cNvPr id="53" name="Picture 52">
              <a:extLst>
                <a:ext uri="{FF2B5EF4-FFF2-40B4-BE49-F238E27FC236}">
                  <a16:creationId xmlns:a16="http://schemas.microsoft.com/office/drawing/2014/main" id="{4E872DAB-AFB6-B547-BC36-01FE85C97330}"/>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a:xfrm>
              <a:off x="3525949" y="3766904"/>
              <a:ext cx="978939" cy="976975"/>
            </a:xfrm>
            <a:prstGeom prst="ellipse">
              <a:avLst/>
            </a:prstGeom>
            <a:ln w="190500" cap="rnd">
              <a:noFill/>
              <a:prstDash val="solid"/>
            </a:ln>
            <a:effectLst/>
            <a:scene3d>
              <a:camera prst="perspectiveFront" fov="5400000"/>
              <a:lightRig rig="threePt" dir="t">
                <a:rot lat="0" lon="0" rev="19200000"/>
              </a:lightRig>
            </a:scene3d>
            <a:sp3d extrusionH="25400">
              <a:extrusionClr>
                <a:srgbClr val="000000"/>
              </a:extrusionClr>
            </a:sp3d>
          </p:spPr>
        </p:pic>
      </p:grpSp>
      <p:grpSp>
        <p:nvGrpSpPr>
          <p:cNvPr id="58" name="Group 57">
            <a:extLst>
              <a:ext uri="{FF2B5EF4-FFF2-40B4-BE49-F238E27FC236}">
                <a16:creationId xmlns:a16="http://schemas.microsoft.com/office/drawing/2014/main" id="{3116D61C-62A1-F14B-8EFE-5B761C12959F}"/>
              </a:ext>
            </a:extLst>
          </p:cNvPr>
          <p:cNvGrpSpPr/>
          <p:nvPr/>
        </p:nvGrpSpPr>
        <p:grpSpPr>
          <a:xfrm>
            <a:off x="6352197" y="3623509"/>
            <a:ext cx="3858934" cy="2863447"/>
            <a:chOff x="349623" y="867993"/>
            <a:chExt cx="3688974" cy="2655136"/>
          </a:xfrm>
        </p:grpSpPr>
        <p:sp>
          <p:nvSpPr>
            <p:cNvPr id="59" name="Rectangle 58">
              <a:extLst>
                <a:ext uri="{FF2B5EF4-FFF2-40B4-BE49-F238E27FC236}">
                  <a16:creationId xmlns:a16="http://schemas.microsoft.com/office/drawing/2014/main" id="{A05AF051-8996-844C-AC80-65E48E6CE51F}"/>
                </a:ext>
              </a:extLst>
            </p:cNvPr>
            <p:cNvSpPr/>
            <p:nvPr/>
          </p:nvSpPr>
          <p:spPr>
            <a:xfrm>
              <a:off x="349623" y="867993"/>
              <a:ext cx="3688974" cy="2655136"/>
            </a:xfrm>
            <a:prstGeom prst="rect">
              <a:avLst/>
            </a:prstGeom>
            <a:solidFill>
              <a:schemeClr val="bg1">
                <a:lumMod val="9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a:p>
          </p:txBody>
        </p:sp>
        <p:sp>
          <p:nvSpPr>
            <p:cNvPr id="60" name="Rectangle 59">
              <a:extLst>
                <a:ext uri="{FF2B5EF4-FFF2-40B4-BE49-F238E27FC236}">
                  <a16:creationId xmlns:a16="http://schemas.microsoft.com/office/drawing/2014/main" id="{6C605D58-1328-E542-A0F8-FEA755F02A1D}"/>
                </a:ext>
              </a:extLst>
            </p:cNvPr>
            <p:cNvSpPr/>
            <p:nvPr/>
          </p:nvSpPr>
          <p:spPr>
            <a:xfrm>
              <a:off x="528919" y="2028532"/>
              <a:ext cx="3263152" cy="1461939"/>
            </a:xfrm>
            <a:prstGeom prst="rect">
              <a:avLst/>
            </a:prstGeom>
          </p:spPr>
          <p:txBody>
            <a:bodyPr wrap="square">
              <a:spAutoFit/>
            </a:bodyPr>
            <a:lstStyle/>
            <a:p>
              <a:pPr algn="ctr"/>
              <a:r>
                <a:rPr lang="en-US" sz="1400" dirty="0">
                  <a:solidFill>
                    <a:schemeClr val="accent2"/>
                  </a:solidFill>
                  <a:latin typeface="Heebo Medium" pitchFamily="2" charset="-79"/>
                  <a:cs typeface="Heebo Medium" pitchFamily="2" charset="-79"/>
                </a:rPr>
                <a:t>Noam </a:t>
              </a:r>
              <a:r>
                <a:rPr lang="en-US" sz="1400" dirty="0" err="1">
                  <a:solidFill>
                    <a:schemeClr val="accent2"/>
                  </a:solidFill>
                  <a:latin typeface="Heebo Medium" pitchFamily="2" charset="-79"/>
                  <a:cs typeface="Heebo Medium" pitchFamily="2" charset="-79"/>
                </a:rPr>
                <a:t>Hassidov</a:t>
              </a:r>
              <a:r>
                <a:rPr lang="en-US" sz="1400" dirty="0">
                  <a:solidFill>
                    <a:schemeClr val="accent2"/>
                  </a:solidFill>
                  <a:latin typeface="Heebo Medium" pitchFamily="2" charset="-79"/>
                  <a:cs typeface="Heebo Medium" pitchFamily="2" charset="-79"/>
                </a:rPr>
                <a:t> </a:t>
              </a:r>
              <a:br>
                <a:rPr lang="en-US" sz="1400" dirty="0">
                  <a:latin typeface="Heebo Light" pitchFamily="2" charset="-79"/>
                  <a:cs typeface="Heebo Light" pitchFamily="2" charset="-79"/>
                </a:rPr>
              </a:br>
              <a:r>
                <a:rPr lang="en-US" sz="1400" dirty="0">
                  <a:latin typeface="Heebo Light" pitchFamily="2" charset="-79"/>
                  <a:cs typeface="Heebo Light" pitchFamily="2" charset="-79"/>
                </a:rPr>
                <a:t>CEO</a:t>
              </a:r>
              <a:r>
                <a:rPr lang="he-IL" sz="1400" dirty="0">
                  <a:latin typeface="Heebo Light" pitchFamily="2" charset="-79"/>
                  <a:cs typeface="Heebo Light" pitchFamily="2" charset="-79"/>
                </a:rPr>
                <a:t> </a:t>
              </a:r>
              <a:r>
                <a:rPr lang="en-US" sz="1400" dirty="0">
                  <a:latin typeface="Heebo Light" pitchFamily="2" charset="-79"/>
                  <a:cs typeface="Heebo Light" pitchFamily="2" charset="-79"/>
                </a:rPr>
                <a:t>&amp; Director</a:t>
              </a:r>
            </a:p>
            <a:p>
              <a:pPr algn="just"/>
              <a:br>
                <a:rPr lang="en-US" sz="600" dirty="0">
                  <a:latin typeface="Heebo Light" pitchFamily="2" charset="-79"/>
                  <a:cs typeface="Heebo Light" pitchFamily="2" charset="-79"/>
                </a:rPr>
              </a:br>
              <a:r>
                <a:rPr lang="en-US" sz="1100" dirty="0">
                  <a:latin typeface="Heebo Light" pitchFamily="2" charset="-79"/>
                  <a:cs typeface="Heebo Light" pitchFamily="2" charset="-79"/>
                </a:rPr>
                <a:t>15 years experience leading medical device startups. As former CEO of Motus GI (NASDAQ: MOTS), raised $15 million and took the company from pre-seed via CE Mark, to an 80-patient clinical study.</a:t>
              </a:r>
            </a:p>
          </p:txBody>
        </p:sp>
        <p:grpSp>
          <p:nvGrpSpPr>
            <p:cNvPr id="61" name="Group 60">
              <a:extLst>
                <a:ext uri="{FF2B5EF4-FFF2-40B4-BE49-F238E27FC236}">
                  <a16:creationId xmlns:a16="http://schemas.microsoft.com/office/drawing/2014/main" id="{EF71A43C-9745-4F48-8F6D-2B9005E3BB89}"/>
                </a:ext>
              </a:extLst>
            </p:cNvPr>
            <p:cNvGrpSpPr/>
            <p:nvPr/>
          </p:nvGrpSpPr>
          <p:grpSpPr>
            <a:xfrm>
              <a:off x="1662977" y="981686"/>
              <a:ext cx="1062267" cy="1062267"/>
              <a:chOff x="1824367" y="1035474"/>
              <a:chExt cx="1062267" cy="1062267"/>
            </a:xfrm>
          </p:grpSpPr>
          <p:sp>
            <p:nvSpPr>
              <p:cNvPr id="62" name="Oval 61">
                <a:extLst>
                  <a:ext uri="{FF2B5EF4-FFF2-40B4-BE49-F238E27FC236}">
                    <a16:creationId xmlns:a16="http://schemas.microsoft.com/office/drawing/2014/main" id="{697F1928-D992-3846-995A-C1AE4F6B8952}"/>
                  </a:ext>
                </a:extLst>
              </p:cNvPr>
              <p:cNvSpPr>
                <a:spLocks noChangeAspect="1"/>
              </p:cNvSpPr>
              <p:nvPr/>
            </p:nvSpPr>
            <p:spPr>
              <a:xfrm>
                <a:off x="1824367" y="1035474"/>
                <a:ext cx="1062267" cy="1062267"/>
              </a:xfrm>
              <a:prstGeom prst="ellipse">
                <a:avLst/>
              </a:prstGeom>
              <a:noFill/>
              <a:ln w="38100" cmpd="sng">
                <a:gradFill flip="none" rotWithShape="1">
                  <a:gsLst>
                    <a:gs pos="29000">
                      <a:schemeClr val="accent2"/>
                    </a:gs>
                    <a:gs pos="100000">
                      <a:schemeClr val="accent5"/>
                    </a:gs>
                  </a:gsLst>
                  <a:lin ang="270000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1" eaLnBrk="1" latinLnBrk="0" hangingPunct="1"/>
                <a:endParaRPr lang="en-US">
                  <a:latin typeface="Corbel"/>
                  <a:cs typeface="Corbel"/>
                </a:endParaRPr>
              </a:p>
            </p:txBody>
          </p:sp>
          <p:pic>
            <p:nvPicPr>
              <p:cNvPr id="63" name="Picture 62" descr="A person in a suit and tie&#10;&#10;Description automatically generated">
                <a:extLst>
                  <a:ext uri="{FF2B5EF4-FFF2-40B4-BE49-F238E27FC236}">
                    <a16:creationId xmlns:a16="http://schemas.microsoft.com/office/drawing/2014/main" id="{DC077E3D-EFDF-2D41-B949-D403C9D556F6}"/>
                  </a:ext>
                </a:extLst>
              </p:cNvPr>
              <p:cNvPicPr>
                <a:picLocks/>
              </p:cNvPicPr>
              <p:nvPr/>
            </p:nvPicPr>
            <p:blipFill>
              <a:blip r:embed="rId7" cstate="screen">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tretch>
                <a:fillRect/>
              </a:stretch>
            </p:blipFill>
            <p:spPr>
              <a:xfrm>
                <a:off x="1872154" y="1084435"/>
                <a:ext cx="972000" cy="972000"/>
              </a:xfrm>
              <a:prstGeom prst="ellipse">
                <a:avLst/>
              </a:prstGeom>
            </p:spPr>
          </p:pic>
        </p:grpSp>
      </p:grpSp>
      <p:grpSp>
        <p:nvGrpSpPr>
          <p:cNvPr id="5" name="Group 4">
            <a:extLst>
              <a:ext uri="{FF2B5EF4-FFF2-40B4-BE49-F238E27FC236}">
                <a16:creationId xmlns:a16="http://schemas.microsoft.com/office/drawing/2014/main" id="{AA5E09DC-0464-BCFE-6EE3-0A113A3BC348}"/>
              </a:ext>
            </a:extLst>
          </p:cNvPr>
          <p:cNvGrpSpPr/>
          <p:nvPr/>
        </p:nvGrpSpPr>
        <p:grpSpPr>
          <a:xfrm>
            <a:off x="2150831" y="3627857"/>
            <a:ext cx="3688974" cy="2662663"/>
            <a:chOff x="4222377" y="3713392"/>
            <a:chExt cx="3688974" cy="2662663"/>
          </a:xfrm>
        </p:grpSpPr>
        <p:sp>
          <p:nvSpPr>
            <p:cNvPr id="6" name="Rectangle 5">
              <a:extLst>
                <a:ext uri="{FF2B5EF4-FFF2-40B4-BE49-F238E27FC236}">
                  <a16:creationId xmlns:a16="http://schemas.microsoft.com/office/drawing/2014/main" id="{939A0E28-4BF5-E613-1B69-99D1D7AE45FA}"/>
                </a:ext>
              </a:extLst>
            </p:cNvPr>
            <p:cNvSpPr/>
            <p:nvPr/>
          </p:nvSpPr>
          <p:spPr>
            <a:xfrm>
              <a:off x="4222377" y="3713392"/>
              <a:ext cx="3688974" cy="2655136"/>
            </a:xfrm>
            <a:prstGeom prst="rect">
              <a:avLst/>
            </a:prstGeom>
            <a:solidFill>
              <a:schemeClr val="bg1">
                <a:lumMod val="9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dirty="0"/>
            </a:p>
          </p:txBody>
        </p:sp>
        <p:sp>
          <p:nvSpPr>
            <p:cNvPr id="10" name="Rectangle 9">
              <a:extLst>
                <a:ext uri="{FF2B5EF4-FFF2-40B4-BE49-F238E27FC236}">
                  <a16:creationId xmlns:a16="http://schemas.microsoft.com/office/drawing/2014/main" id="{C54B5EC2-FC93-25CA-D9A1-334CBAE2A620}"/>
                </a:ext>
              </a:extLst>
            </p:cNvPr>
            <p:cNvSpPr/>
            <p:nvPr/>
          </p:nvSpPr>
          <p:spPr>
            <a:xfrm>
              <a:off x="4471822" y="4837172"/>
              <a:ext cx="3263152" cy="1538883"/>
            </a:xfrm>
            <a:prstGeom prst="rect">
              <a:avLst/>
            </a:prstGeom>
          </p:spPr>
          <p:txBody>
            <a:bodyPr wrap="square">
              <a:spAutoFit/>
            </a:bodyPr>
            <a:lstStyle/>
            <a:p>
              <a:pPr algn="ctr"/>
              <a:endParaRPr lang="en-US" sz="800" dirty="0">
                <a:solidFill>
                  <a:schemeClr val="accent2"/>
                </a:solidFill>
                <a:latin typeface="Heebo Medium" pitchFamily="2" charset="-79"/>
                <a:cs typeface="Heebo Medium" pitchFamily="2" charset="-79"/>
              </a:endParaRPr>
            </a:p>
            <a:p>
              <a:pPr algn="ctr"/>
              <a:r>
                <a:rPr lang="en-US" sz="1400" dirty="0">
                  <a:solidFill>
                    <a:schemeClr val="accent2"/>
                  </a:solidFill>
                  <a:latin typeface="Heebo Medium" pitchFamily="2" charset="-79"/>
                  <a:cs typeface="Heebo Medium" pitchFamily="2" charset="-79"/>
                </a:rPr>
                <a:t>Christopher Prentice</a:t>
              </a:r>
            </a:p>
            <a:p>
              <a:pPr algn="ctr"/>
              <a:r>
                <a:rPr lang="en-US" sz="1400" dirty="0">
                  <a:latin typeface="Heebo Light" pitchFamily="2" charset="-79"/>
                  <a:cs typeface="Heebo Light" pitchFamily="2" charset="-79"/>
                </a:rPr>
                <a:t>Director</a:t>
              </a:r>
            </a:p>
            <a:p>
              <a:pPr algn="just"/>
              <a:br>
                <a:rPr lang="en-US" sz="300" dirty="0">
                  <a:latin typeface="Heebo Light" pitchFamily="2" charset="-79"/>
                  <a:cs typeface="Heebo Light" pitchFamily="2" charset="-79"/>
                </a:rPr>
              </a:br>
              <a:r>
                <a:rPr lang="en-US" sz="1100" dirty="0">
                  <a:latin typeface="Heebo Light" pitchFamily="2" charset="-79"/>
                  <a:cs typeface="Heebo Light" pitchFamily="2" charset="-79"/>
                </a:rPr>
                <a:t>Over 24 years  as CEO, C-level executive and Board Member. Formerly </a:t>
              </a:r>
              <a:r>
                <a:rPr lang="en-US" sz="1100" b="1" dirty="0">
                  <a:latin typeface="Heebo Light" pitchFamily="2" charset="-79"/>
                  <a:cs typeface="Heebo Light" pitchFamily="2" charset="-79"/>
                </a:rPr>
                <a:t>Mazor </a:t>
              </a:r>
              <a:r>
                <a:rPr lang="en-US" sz="1100" dirty="0">
                  <a:latin typeface="Heebo Light" pitchFamily="2" charset="-79"/>
                  <a:cs typeface="Heebo Light" pitchFamily="2" charset="-79"/>
                </a:rPr>
                <a:t>U.S. subsidiary CEO, executive at Medtronic, J&amp;J and the former </a:t>
              </a:r>
              <a:r>
                <a:rPr lang="en-US" sz="1100" b="1" dirty="0">
                  <a:latin typeface="Heebo Light" pitchFamily="2" charset="-79"/>
                  <a:cs typeface="Heebo Light" pitchFamily="2" charset="-79"/>
                </a:rPr>
                <a:t>Director of Sales - Intuitive Surgical</a:t>
              </a:r>
              <a:r>
                <a:rPr lang="en-US" sz="1100" dirty="0">
                  <a:latin typeface="Heebo Light" pitchFamily="2" charset="-79"/>
                  <a:cs typeface="Heebo Light" pitchFamily="2" charset="-79"/>
                </a:rPr>
                <a:t>. Currently CEO of Harmonic Bionics. </a:t>
              </a:r>
            </a:p>
          </p:txBody>
        </p:sp>
        <p:pic>
          <p:nvPicPr>
            <p:cNvPr id="11" name="Picture 4" descr="Christopher Prentice">
              <a:extLst>
                <a:ext uri="{FF2B5EF4-FFF2-40B4-BE49-F238E27FC236}">
                  <a16:creationId xmlns:a16="http://schemas.microsoft.com/office/drawing/2014/main" id="{987B657E-3458-89EB-E5A9-BB6FE2F5B38B}"/>
                </a:ext>
              </a:extLst>
            </p:cNvPr>
            <p:cNvPicPr>
              <a:picLocks noChangeAspect="1" noChangeArrowheads="1"/>
            </p:cNvPicPr>
            <p:nvPr/>
          </p:nvPicPr>
          <p:blipFill>
            <a:blip r:embed="rId9" cstate="screen">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599004" y="3894965"/>
              <a:ext cx="950400" cy="950400"/>
            </a:xfrm>
            <a:prstGeom prst="ellipse">
              <a:avLst/>
            </a:prstGeom>
            <a:extLst>
              <a:ext uri="{909E8E84-426E-40DD-AFC4-6F175D3DCCD1}">
                <a14:hiddenFill xmlns:a14="http://schemas.microsoft.com/office/drawing/2010/main">
                  <a:solidFill>
                    <a:srgbClr val="FFFFFF"/>
                  </a:solidFill>
                </a14:hiddenFill>
              </a:ext>
            </a:extLst>
          </p:spPr>
        </p:pic>
      </p:grpSp>
      <p:sp>
        <p:nvSpPr>
          <p:cNvPr id="14" name="Oval 13">
            <a:extLst>
              <a:ext uri="{FF2B5EF4-FFF2-40B4-BE49-F238E27FC236}">
                <a16:creationId xmlns:a16="http://schemas.microsoft.com/office/drawing/2014/main" id="{08B9491D-264D-68A9-F832-54442F6BEE70}"/>
              </a:ext>
            </a:extLst>
          </p:cNvPr>
          <p:cNvSpPr>
            <a:spLocks noChangeAspect="1"/>
          </p:cNvSpPr>
          <p:nvPr/>
        </p:nvSpPr>
        <p:spPr>
          <a:xfrm>
            <a:off x="3464184" y="3749400"/>
            <a:ext cx="1062267" cy="1062267"/>
          </a:xfrm>
          <a:prstGeom prst="ellipse">
            <a:avLst/>
          </a:prstGeom>
          <a:noFill/>
          <a:ln w="38100" cmpd="sng">
            <a:gradFill flip="none" rotWithShape="1">
              <a:gsLst>
                <a:gs pos="29000">
                  <a:schemeClr val="accent2"/>
                </a:gs>
                <a:gs pos="100000">
                  <a:schemeClr val="accent5"/>
                </a:gs>
              </a:gsLst>
              <a:lin ang="270000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1" eaLnBrk="1" latinLnBrk="0" hangingPunct="1"/>
            <a:endParaRPr lang="en-US">
              <a:latin typeface="Corbel"/>
              <a:cs typeface="Corbel"/>
            </a:endParaRPr>
          </a:p>
        </p:txBody>
      </p:sp>
    </p:spTree>
    <p:extLst>
      <p:ext uri="{BB962C8B-B14F-4D97-AF65-F5344CB8AC3E}">
        <p14:creationId xmlns:p14="http://schemas.microsoft.com/office/powerpoint/2010/main" val="2353899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9994BFA6-67B8-45C1-A4E5-4F84A5B1106A}"/>
              </a:ext>
            </a:extLst>
          </p:cNvPr>
          <p:cNvSpPr/>
          <p:nvPr/>
        </p:nvSpPr>
        <p:spPr>
          <a:xfrm>
            <a:off x="3505399" y="774219"/>
            <a:ext cx="8686601" cy="60837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L" sz="3200" b="1">
              <a:ln>
                <a:solidFill>
                  <a:schemeClr val="bg1"/>
                </a:solidFill>
              </a:ln>
              <a:noFill/>
              <a:latin typeface="Heebo Black" pitchFamily="2" charset="-79"/>
              <a:cs typeface="Heebo Black" pitchFamily="2" charset="-79"/>
            </a:endParaRPr>
          </a:p>
        </p:txBody>
      </p:sp>
      <p:sp>
        <p:nvSpPr>
          <p:cNvPr id="7" name="Title 6">
            <a:extLst>
              <a:ext uri="{FF2B5EF4-FFF2-40B4-BE49-F238E27FC236}">
                <a16:creationId xmlns:a16="http://schemas.microsoft.com/office/drawing/2014/main" id="{143AF0DB-CAF6-474D-B4AC-87EBC4D37352}"/>
              </a:ext>
            </a:extLst>
          </p:cNvPr>
          <p:cNvSpPr>
            <a:spLocks noGrp="1"/>
          </p:cNvSpPr>
          <p:nvPr>
            <p:ph type="title"/>
          </p:nvPr>
        </p:nvSpPr>
        <p:spPr/>
        <p:txBody>
          <a:bodyPr>
            <a:normAutofit fontScale="90000"/>
          </a:bodyPr>
          <a:lstStyle/>
          <a:p>
            <a:r>
              <a:rPr lang="en-US" dirty="0">
                <a:solidFill>
                  <a:srgbClr val="8AC6F0"/>
                </a:solidFill>
              </a:rPr>
              <a:t>CURRENT ROBOTICS </a:t>
            </a:r>
            <a:r>
              <a:rPr lang="en-US" dirty="0"/>
              <a:t>REQUIRE A LARGE WORKSPACE</a:t>
            </a:r>
          </a:p>
        </p:txBody>
      </p:sp>
      <p:grpSp>
        <p:nvGrpSpPr>
          <p:cNvPr id="9" name="Group 8">
            <a:extLst>
              <a:ext uri="{FF2B5EF4-FFF2-40B4-BE49-F238E27FC236}">
                <a16:creationId xmlns:a16="http://schemas.microsoft.com/office/drawing/2014/main" id="{AE80B81A-E0C0-EA4A-8E52-9F8B09B7317A}"/>
              </a:ext>
            </a:extLst>
          </p:cNvPr>
          <p:cNvGrpSpPr/>
          <p:nvPr/>
        </p:nvGrpSpPr>
        <p:grpSpPr>
          <a:xfrm>
            <a:off x="3636231" y="951934"/>
            <a:ext cx="2634889" cy="2579203"/>
            <a:chOff x="9379005" y="926296"/>
            <a:chExt cx="2634889" cy="2579203"/>
          </a:xfrm>
        </p:grpSpPr>
        <p:pic>
          <p:nvPicPr>
            <p:cNvPr id="55" name="Picture 54">
              <a:extLst>
                <a:ext uri="{FF2B5EF4-FFF2-40B4-BE49-F238E27FC236}">
                  <a16:creationId xmlns:a16="http://schemas.microsoft.com/office/drawing/2014/main" id="{35EE5B9B-0CFC-FD43-9428-5D2B649FE51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379005" y="926296"/>
              <a:ext cx="2634889" cy="2579203"/>
            </a:xfrm>
            <a:prstGeom prst="rect">
              <a:avLst/>
            </a:prstGeom>
            <a:effectLst>
              <a:outerShdw blurRad="50800" dist="38100" dir="2700000" algn="tl" rotWithShape="0">
                <a:prstClr val="black">
                  <a:alpha val="11000"/>
                </a:prstClr>
              </a:outerShdw>
            </a:effectLst>
          </p:spPr>
        </p:pic>
        <p:sp>
          <p:nvSpPr>
            <p:cNvPr id="50" name="TextBox 49">
              <a:extLst>
                <a:ext uri="{FF2B5EF4-FFF2-40B4-BE49-F238E27FC236}">
                  <a16:creationId xmlns:a16="http://schemas.microsoft.com/office/drawing/2014/main" id="{EE477210-1A17-644E-8F90-CB538291D9FC}"/>
                </a:ext>
              </a:extLst>
            </p:cNvPr>
            <p:cNvSpPr txBox="1"/>
            <p:nvPr/>
          </p:nvSpPr>
          <p:spPr>
            <a:xfrm>
              <a:off x="9805783" y="3103858"/>
              <a:ext cx="1826141" cy="276999"/>
            </a:xfrm>
            <a:prstGeom prst="rect">
              <a:avLst/>
            </a:prstGeom>
            <a:noFill/>
          </p:spPr>
          <p:txBody>
            <a:bodyPr wrap="none" rtlCol="0">
              <a:spAutoFit/>
            </a:bodyPr>
            <a:lstStyle>
              <a:defPPr>
                <a:defRPr lang="en-IL"/>
              </a:defPPr>
              <a:lvl1pPr>
                <a:defRPr sz="1200">
                  <a:latin typeface="Heebo" pitchFamily="2" charset="-79"/>
                  <a:cs typeface="Heebo" pitchFamily="2" charset="-79"/>
                </a:defRPr>
              </a:lvl1pPr>
            </a:lstStyle>
            <a:p>
              <a:r>
                <a:rPr lang="en-US" dirty="0">
                  <a:solidFill>
                    <a:srgbClr val="7030A0"/>
                  </a:solidFill>
                </a:rPr>
                <a:t>Elbow distance = 50mm</a:t>
              </a:r>
              <a:endParaRPr lang="en-IL" dirty="0">
                <a:solidFill>
                  <a:srgbClr val="7030A0"/>
                </a:solidFill>
              </a:endParaRPr>
            </a:p>
          </p:txBody>
        </p:sp>
        <p:sp>
          <p:nvSpPr>
            <p:cNvPr id="56" name="Down Arrow 55">
              <a:extLst>
                <a:ext uri="{FF2B5EF4-FFF2-40B4-BE49-F238E27FC236}">
                  <a16:creationId xmlns:a16="http://schemas.microsoft.com/office/drawing/2014/main" id="{86B48BC7-62CF-EE4C-B029-925433AF8BDD}"/>
                </a:ext>
              </a:extLst>
            </p:cNvPr>
            <p:cNvSpPr/>
            <p:nvPr/>
          </p:nvSpPr>
          <p:spPr>
            <a:xfrm rot="16200000">
              <a:off x="9712200" y="2201525"/>
              <a:ext cx="336178" cy="259976"/>
            </a:xfrm>
            <a:prstGeom prst="downArrow">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57" name="Down Arrow 56">
              <a:extLst>
                <a:ext uri="{FF2B5EF4-FFF2-40B4-BE49-F238E27FC236}">
                  <a16:creationId xmlns:a16="http://schemas.microsoft.com/office/drawing/2014/main" id="{575BCEE2-C6D0-454C-A652-02FC8849EA7A}"/>
                </a:ext>
              </a:extLst>
            </p:cNvPr>
            <p:cNvSpPr/>
            <p:nvPr/>
          </p:nvSpPr>
          <p:spPr>
            <a:xfrm rot="5400000">
              <a:off x="11334813" y="2210490"/>
              <a:ext cx="336178" cy="259976"/>
            </a:xfrm>
            <a:prstGeom prst="downArrow">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grpSp>
      <p:grpSp>
        <p:nvGrpSpPr>
          <p:cNvPr id="11" name="Group 10">
            <a:extLst>
              <a:ext uri="{FF2B5EF4-FFF2-40B4-BE49-F238E27FC236}">
                <a16:creationId xmlns:a16="http://schemas.microsoft.com/office/drawing/2014/main" id="{EE52194A-4F24-4195-8396-863F7FBEBEA4}"/>
              </a:ext>
            </a:extLst>
          </p:cNvPr>
          <p:cNvGrpSpPr/>
          <p:nvPr/>
        </p:nvGrpSpPr>
        <p:grpSpPr>
          <a:xfrm>
            <a:off x="3629024" y="3649054"/>
            <a:ext cx="2634889" cy="2657742"/>
            <a:chOff x="3629024" y="3649054"/>
            <a:chExt cx="2634889" cy="2657742"/>
          </a:xfrm>
        </p:grpSpPr>
        <p:pic>
          <p:nvPicPr>
            <p:cNvPr id="87" name="Picture 86" descr="A couple of men sitting at a table with food and a lamp&#10;&#10;Description automatically generated with low confidence">
              <a:extLst>
                <a:ext uri="{FF2B5EF4-FFF2-40B4-BE49-F238E27FC236}">
                  <a16:creationId xmlns:a16="http://schemas.microsoft.com/office/drawing/2014/main" id="{36CE768B-3477-D349-B703-61764A4602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29024" y="3649054"/>
              <a:ext cx="2634889" cy="2657742"/>
            </a:xfrm>
            <a:prstGeom prst="rect">
              <a:avLst/>
            </a:prstGeom>
            <a:effectLst>
              <a:outerShdw blurRad="50800" dist="38100" dir="2700000" algn="tl" rotWithShape="0">
                <a:prstClr val="black">
                  <a:alpha val="11000"/>
                </a:prstClr>
              </a:outerShdw>
            </a:effectLst>
          </p:spPr>
        </p:pic>
        <p:cxnSp>
          <p:nvCxnSpPr>
            <p:cNvPr id="74" name="Straight Connector 73">
              <a:extLst>
                <a:ext uri="{FF2B5EF4-FFF2-40B4-BE49-F238E27FC236}">
                  <a16:creationId xmlns:a16="http://schemas.microsoft.com/office/drawing/2014/main" id="{5BCC90D4-75FA-AB48-AA00-97449D374912}"/>
                </a:ext>
              </a:extLst>
            </p:cNvPr>
            <p:cNvCxnSpPr>
              <a:cxnSpLocks/>
            </p:cNvCxnSpPr>
            <p:nvPr/>
          </p:nvCxnSpPr>
          <p:spPr>
            <a:xfrm flipH="1">
              <a:off x="4133893" y="5481951"/>
              <a:ext cx="1836139" cy="0"/>
            </a:xfrm>
            <a:prstGeom prst="line">
              <a:avLst/>
            </a:prstGeom>
            <a:ln w="38100" cap="rnd">
              <a:solidFill>
                <a:srgbClr val="974CD8"/>
              </a:solidFill>
              <a:prstDash val="sysDot"/>
            </a:ln>
            <a:effectLst>
              <a:outerShdw blurRad="25400" dist="127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D610C004-DDA8-1241-AD2A-F2945AC75F60}"/>
                </a:ext>
              </a:extLst>
            </p:cNvPr>
            <p:cNvSpPr/>
            <p:nvPr/>
          </p:nvSpPr>
          <p:spPr>
            <a:xfrm rot="18900000">
              <a:off x="3931273" y="5387658"/>
              <a:ext cx="188585" cy="188585"/>
            </a:xfrm>
            <a:prstGeom prst="rect">
              <a:avLst/>
            </a:prstGeom>
            <a:gradFill flip="none" rotWithShape="1">
              <a:gsLst>
                <a:gs pos="0">
                  <a:schemeClr val="accent2">
                    <a:lumMod val="40000"/>
                    <a:lumOff val="60000"/>
                  </a:schemeClr>
                </a:gs>
                <a:gs pos="87000">
                  <a:schemeClr val="accent2">
                    <a:lumMod val="100000"/>
                  </a:schemeClr>
                </a:gs>
              </a:gsLst>
              <a:path path="circle">
                <a:fillToRect l="50000" t="50000" r="50000" b="50000"/>
              </a:path>
              <a:tileRect/>
            </a:gra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L" sz="1200">
                <a:latin typeface="Heebo" pitchFamily="2" charset="-79"/>
                <a:cs typeface="Heebo" pitchFamily="2" charset="-79"/>
              </a:endParaRPr>
            </a:p>
          </p:txBody>
        </p:sp>
        <p:sp>
          <p:nvSpPr>
            <p:cNvPr id="72" name="Rectangle 71">
              <a:extLst>
                <a:ext uri="{FF2B5EF4-FFF2-40B4-BE49-F238E27FC236}">
                  <a16:creationId xmlns:a16="http://schemas.microsoft.com/office/drawing/2014/main" id="{0699512F-FA87-4940-AA4E-B119A07B1266}"/>
                </a:ext>
              </a:extLst>
            </p:cNvPr>
            <p:cNvSpPr/>
            <p:nvPr/>
          </p:nvSpPr>
          <p:spPr>
            <a:xfrm rot="18900000">
              <a:off x="5917031" y="5387659"/>
              <a:ext cx="188585" cy="188585"/>
            </a:xfrm>
            <a:prstGeom prst="rect">
              <a:avLst/>
            </a:prstGeom>
            <a:gradFill flip="none" rotWithShape="1">
              <a:gsLst>
                <a:gs pos="0">
                  <a:schemeClr val="accent2">
                    <a:lumMod val="40000"/>
                    <a:lumOff val="60000"/>
                  </a:schemeClr>
                </a:gs>
                <a:gs pos="87000">
                  <a:schemeClr val="accent2">
                    <a:lumMod val="100000"/>
                  </a:schemeClr>
                </a:gs>
              </a:gsLst>
              <a:path path="circle">
                <a:fillToRect l="50000" t="50000" r="50000" b="50000"/>
              </a:path>
              <a:tileRect/>
            </a:gra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L" sz="1200">
                <a:solidFill>
                  <a:schemeClr val="lt1"/>
                </a:solidFill>
                <a:latin typeface="Heebo" pitchFamily="2" charset="-79"/>
                <a:cs typeface="Heebo" pitchFamily="2" charset="-79"/>
              </a:endParaRPr>
            </a:p>
          </p:txBody>
        </p:sp>
      </p:grpSp>
      <p:grpSp>
        <p:nvGrpSpPr>
          <p:cNvPr id="4" name="Group 3">
            <a:extLst>
              <a:ext uri="{FF2B5EF4-FFF2-40B4-BE49-F238E27FC236}">
                <a16:creationId xmlns:a16="http://schemas.microsoft.com/office/drawing/2014/main" id="{80FC65CC-09CE-5C45-8FAD-06165EDFBD83}"/>
              </a:ext>
            </a:extLst>
          </p:cNvPr>
          <p:cNvGrpSpPr/>
          <p:nvPr/>
        </p:nvGrpSpPr>
        <p:grpSpPr>
          <a:xfrm>
            <a:off x="103157" y="867678"/>
            <a:ext cx="3630901" cy="2693570"/>
            <a:chOff x="5829818" y="842040"/>
            <a:chExt cx="3630901" cy="2693570"/>
          </a:xfrm>
        </p:grpSpPr>
        <p:sp>
          <p:nvSpPr>
            <p:cNvPr id="2" name="Rectangle 1">
              <a:extLst>
                <a:ext uri="{FF2B5EF4-FFF2-40B4-BE49-F238E27FC236}">
                  <a16:creationId xmlns:a16="http://schemas.microsoft.com/office/drawing/2014/main" id="{E4520E81-553F-474F-9277-B7EC91C999CC}"/>
                </a:ext>
              </a:extLst>
            </p:cNvPr>
            <p:cNvSpPr/>
            <p:nvPr/>
          </p:nvSpPr>
          <p:spPr>
            <a:xfrm>
              <a:off x="6610300" y="930079"/>
              <a:ext cx="2617365" cy="2558642"/>
            </a:xfrm>
            <a:prstGeom prst="rect">
              <a:avLst/>
            </a:prstGeom>
            <a:solidFill>
              <a:schemeClr val="bg1"/>
            </a:solidFill>
            <a:ln>
              <a:noFill/>
            </a:ln>
            <a:effectLst>
              <a:outerShdw blurRad="50800" dist="381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pic>
          <p:nvPicPr>
            <p:cNvPr id="5" name="Picture 4">
              <a:extLst>
                <a:ext uri="{FF2B5EF4-FFF2-40B4-BE49-F238E27FC236}">
                  <a16:creationId xmlns:a16="http://schemas.microsoft.com/office/drawing/2014/main" id="{55FA75BF-19A0-CF4F-BA22-4C28A47913A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20204804">
              <a:off x="5867180" y="842040"/>
              <a:ext cx="3593539" cy="2693570"/>
            </a:xfrm>
            <a:prstGeom prst="rect">
              <a:avLst/>
            </a:prstGeom>
            <a:effectLst>
              <a:outerShdw blurRad="269284" dist="38100" dir="2700000" algn="tl" rotWithShape="0">
                <a:prstClr val="black">
                  <a:alpha val="8000"/>
                </a:prstClr>
              </a:outerShdw>
            </a:effectLst>
          </p:spPr>
        </p:pic>
        <p:sp>
          <p:nvSpPr>
            <p:cNvPr id="43" name="TextBox 42">
              <a:extLst>
                <a:ext uri="{FF2B5EF4-FFF2-40B4-BE49-F238E27FC236}">
                  <a16:creationId xmlns:a16="http://schemas.microsoft.com/office/drawing/2014/main" id="{64EA9174-EBD4-924D-94A2-B7D76FFAF9FA}"/>
                </a:ext>
              </a:extLst>
            </p:cNvPr>
            <p:cNvSpPr txBox="1"/>
            <p:nvPr/>
          </p:nvSpPr>
          <p:spPr>
            <a:xfrm>
              <a:off x="6875220" y="2975222"/>
              <a:ext cx="2000869" cy="276999"/>
            </a:xfrm>
            <a:prstGeom prst="rect">
              <a:avLst/>
            </a:prstGeom>
            <a:noFill/>
          </p:spPr>
          <p:txBody>
            <a:bodyPr wrap="none" rtlCol="0">
              <a:spAutoFit/>
            </a:bodyPr>
            <a:lstStyle/>
            <a:p>
              <a:r>
                <a:rPr lang="en-US" sz="1200" dirty="0">
                  <a:solidFill>
                    <a:srgbClr val="7030A0"/>
                  </a:solidFill>
                  <a:latin typeface="Heebo" pitchFamily="2" charset="-79"/>
                  <a:cs typeface="Heebo" pitchFamily="2" charset="-79"/>
                </a:rPr>
                <a:t>Sightline distance = 50mm</a:t>
              </a:r>
              <a:endParaRPr lang="en-IL" sz="1200" dirty="0">
                <a:solidFill>
                  <a:srgbClr val="7030A0"/>
                </a:solidFill>
                <a:latin typeface="Heebo" pitchFamily="2" charset="-79"/>
                <a:cs typeface="Heebo" pitchFamily="2" charset="-79"/>
              </a:endParaRPr>
            </a:p>
          </p:txBody>
        </p:sp>
        <p:cxnSp>
          <p:nvCxnSpPr>
            <p:cNvPr id="44" name="Straight Connector 43">
              <a:extLst>
                <a:ext uri="{FF2B5EF4-FFF2-40B4-BE49-F238E27FC236}">
                  <a16:creationId xmlns:a16="http://schemas.microsoft.com/office/drawing/2014/main" id="{99BDC17D-7BF1-FC49-9CC7-C9B79E93B37B}"/>
                </a:ext>
              </a:extLst>
            </p:cNvPr>
            <p:cNvCxnSpPr>
              <a:cxnSpLocks/>
            </p:cNvCxnSpPr>
            <p:nvPr/>
          </p:nvCxnSpPr>
          <p:spPr>
            <a:xfrm>
              <a:off x="7888975" y="1944835"/>
              <a:ext cx="1050175" cy="496167"/>
            </a:xfrm>
            <a:prstGeom prst="line">
              <a:avLst/>
            </a:prstGeom>
            <a:ln w="38100" cap="rnd">
              <a:solidFill>
                <a:srgbClr val="974CD8"/>
              </a:solidFill>
              <a:prstDash val="sysDot"/>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D5B6D334-5145-544C-A2C4-541FC8311B6B}"/>
                </a:ext>
              </a:extLst>
            </p:cNvPr>
            <p:cNvSpPr/>
            <p:nvPr/>
          </p:nvSpPr>
          <p:spPr>
            <a:xfrm>
              <a:off x="8815328" y="2332593"/>
              <a:ext cx="267258" cy="267258"/>
            </a:xfrm>
            <a:prstGeom prst="ellipse">
              <a:avLst/>
            </a:prstGeom>
            <a:gradFill flip="none" rotWithShape="1">
              <a:gsLst>
                <a:gs pos="0">
                  <a:schemeClr val="accent2">
                    <a:lumMod val="40000"/>
                    <a:lumOff val="60000"/>
                  </a:schemeClr>
                </a:gs>
                <a:gs pos="87000">
                  <a:schemeClr val="accent2">
                    <a:lumMod val="10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sz="1200">
                <a:latin typeface="Heebo" pitchFamily="2" charset="-79"/>
                <a:cs typeface="Heebo" pitchFamily="2" charset="-79"/>
              </a:endParaRPr>
            </a:p>
          </p:txBody>
        </p:sp>
        <p:sp>
          <p:nvSpPr>
            <p:cNvPr id="46" name="TextBox 45">
              <a:extLst>
                <a:ext uri="{FF2B5EF4-FFF2-40B4-BE49-F238E27FC236}">
                  <a16:creationId xmlns:a16="http://schemas.microsoft.com/office/drawing/2014/main" id="{835B373D-024E-D747-A251-7AFE2C0C849F}"/>
                </a:ext>
              </a:extLst>
            </p:cNvPr>
            <p:cNvSpPr txBox="1"/>
            <p:nvPr/>
          </p:nvSpPr>
          <p:spPr>
            <a:xfrm>
              <a:off x="6027275" y="1470817"/>
              <a:ext cx="627095" cy="276999"/>
            </a:xfrm>
            <a:prstGeom prst="rect">
              <a:avLst/>
            </a:prstGeom>
            <a:noFill/>
          </p:spPr>
          <p:txBody>
            <a:bodyPr wrap="none" rtlCol="0">
              <a:spAutoFit/>
            </a:bodyPr>
            <a:lstStyle/>
            <a:p>
              <a:r>
                <a:rPr lang="en-US" sz="1200" dirty="0">
                  <a:latin typeface="Heebo" pitchFamily="2" charset="-79"/>
                  <a:cs typeface="Heebo" pitchFamily="2" charset="-79"/>
                </a:rPr>
                <a:t>25mm</a:t>
              </a:r>
              <a:endParaRPr lang="en-IL" sz="1200" dirty="0">
                <a:latin typeface="Heebo" pitchFamily="2" charset="-79"/>
                <a:cs typeface="Heebo" pitchFamily="2" charset="-79"/>
              </a:endParaRPr>
            </a:p>
          </p:txBody>
        </p:sp>
        <p:sp>
          <p:nvSpPr>
            <p:cNvPr id="3" name="Rectangle 2">
              <a:extLst>
                <a:ext uri="{FF2B5EF4-FFF2-40B4-BE49-F238E27FC236}">
                  <a16:creationId xmlns:a16="http://schemas.microsoft.com/office/drawing/2014/main" id="{59D1C21B-7223-EE42-8D63-37084479044C}"/>
                </a:ext>
              </a:extLst>
            </p:cNvPr>
            <p:cNvSpPr/>
            <p:nvPr/>
          </p:nvSpPr>
          <p:spPr>
            <a:xfrm rot="372039">
              <a:off x="5829818" y="1735422"/>
              <a:ext cx="824437" cy="671119"/>
            </a:xfrm>
            <a:prstGeom prst="rect">
              <a:avLst/>
            </a:prstGeom>
            <a:gradFill flip="none" rotWithShape="1">
              <a:gsLst>
                <a:gs pos="21000">
                  <a:schemeClr val="bg1"/>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38" name="Oval 37">
              <a:extLst>
                <a:ext uri="{FF2B5EF4-FFF2-40B4-BE49-F238E27FC236}">
                  <a16:creationId xmlns:a16="http://schemas.microsoft.com/office/drawing/2014/main" id="{978BA4F2-DCC6-F14F-B954-71F426935C75}"/>
                </a:ext>
              </a:extLst>
            </p:cNvPr>
            <p:cNvSpPr/>
            <p:nvPr/>
          </p:nvSpPr>
          <p:spPr>
            <a:xfrm>
              <a:off x="6626758" y="1948439"/>
              <a:ext cx="371873" cy="367470"/>
            </a:xfrm>
            <a:prstGeom prst="ellipse">
              <a:avLst/>
            </a:prstGeom>
            <a:noFill/>
            <a:ln w="19050" cap="rnd">
              <a:solidFill>
                <a:schemeClr val="bg1"/>
              </a:solidFill>
              <a:prstDash val="sysDot"/>
            </a:ln>
            <a:effectLst>
              <a:outerShdw blurRad="37827" dist="31702" dir="2700000" sx="96263" sy="96263"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39" name="Oval 3">
              <a:extLst>
                <a:ext uri="{FF2B5EF4-FFF2-40B4-BE49-F238E27FC236}">
                  <a16:creationId xmlns:a16="http://schemas.microsoft.com/office/drawing/2014/main" id="{0AE263FF-405F-EB42-96BD-509A50A0FE7D}"/>
                </a:ext>
              </a:extLst>
            </p:cNvPr>
            <p:cNvSpPr/>
            <p:nvPr/>
          </p:nvSpPr>
          <p:spPr>
            <a:xfrm rot="14206630">
              <a:off x="6561292" y="1861027"/>
              <a:ext cx="344359" cy="453528"/>
            </a:xfrm>
            <a:custGeom>
              <a:avLst/>
              <a:gdLst>
                <a:gd name="connsiteX0" fmla="*/ 0 w 340625"/>
                <a:gd name="connsiteY0" fmla="*/ 210763 h 421525"/>
                <a:gd name="connsiteX1" fmla="*/ 170313 w 340625"/>
                <a:gd name="connsiteY1" fmla="*/ 0 h 421525"/>
                <a:gd name="connsiteX2" fmla="*/ 340626 w 340625"/>
                <a:gd name="connsiteY2" fmla="*/ 210763 h 421525"/>
                <a:gd name="connsiteX3" fmla="*/ 170313 w 340625"/>
                <a:gd name="connsiteY3" fmla="*/ 421526 h 421525"/>
                <a:gd name="connsiteX4" fmla="*/ 0 w 340625"/>
                <a:gd name="connsiteY4" fmla="*/ 210763 h 421525"/>
                <a:gd name="connsiteX0" fmla="*/ 4048 w 344674"/>
                <a:gd name="connsiteY0" fmla="*/ 220889 h 431652"/>
                <a:gd name="connsiteX1" fmla="*/ 63290 w 344674"/>
                <a:gd name="connsiteY1" fmla="*/ 52647 h 431652"/>
                <a:gd name="connsiteX2" fmla="*/ 174361 w 344674"/>
                <a:gd name="connsiteY2" fmla="*/ 10126 h 431652"/>
                <a:gd name="connsiteX3" fmla="*/ 344674 w 344674"/>
                <a:gd name="connsiteY3" fmla="*/ 220889 h 431652"/>
                <a:gd name="connsiteX4" fmla="*/ 174361 w 344674"/>
                <a:gd name="connsiteY4" fmla="*/ 431652 h 431652"/>
                <a:gd name="connsiteX5" fmla="*/ 4048 w 344674"/>
                <a:gd name="connsiteY5" fmla="*/ 220889 h 431652"/>
                <a:gd name="connsiteX0" fmla="*/ 4048 w 349370"/>
                <a:gd name="connsiteY0" fmla="*/ 220889 h 437612"/>
                <a:gd name="connsiteX1" fmla="*/ 63290 w 349370"/>
                <a:gd name="connsiteY1" fmla="*/ 52647 h 437612"/>
                <a:gd name="connsiteX2" fmla="*/ 174361 w 349370"/>
                <a:gd name="connsiteY2" fmla="*/ 10126 h 437612"/>
                <a:gd name="connsiteX3" fmla="*/ 344674 w 349370"/>
                <a:gd name="connsiteY3" fmla="*/ 220889 h 437612"/>
                <a:gd name="connsiteX4" fmla="*/ 290626 w 349370"/>
                <a:gd name="connsiteY4" fmla="*/ 365866 h 437612"/>
                <a:gd name="connsiteX5" fmla="*/ 174361 w 349370"/>
                <a:gd name="connsiteY5" fmla="*/ 431652 h 437612"/>
                <a:gd name="connsiteX6" fmla="*/ 4048 w 349370"/>
                <a:gd name="connsiteY6" fmla="*/ 220889 h 437612"/>
                <a:gd name="connsiteX0" fmla="*/ 174361 w 349370"/>
                <a:gd name="connsiteY0" fmla="*/ 431652 h 523092"/>
                <a:gd name="connsiteX1" fmla="*/ 4048 w 349370"/>
                <a:gd name="connsiteY1" fmla="*/ 220889 h 523092"/>
                <a:gd name="connsiteX2" fmla="*/ 63290 w 349370"/>
                <a:gd name="connsiteY2" fmla="*/ 52647 h 523092"/>
                <a:gd name="connsiteX3" fmla="*/ 174361 w 349370"/>
                <a:gd name="connsiteY3" fmla="*/ 10126 h 523092"/>
                <a:gd name="connsiteX4" fmla="*/ 344674 w 349370"/>
                <a:gd name="connsiteY4" fmla="*/ 220889 h 523092"/>
                <a:gd name="connsiteX5" fmla="*/ 290626 w 349370"/>
                <a:gd name="connsiteY5" fmla="*/ 365866 h 523092"/>
                <a:gd name="connsiteX6" fmla="*/ 265801 w 349370"/>
                <a:gd name="connsiteY6" fmla="*/ 523092 h 523092"/>
                <a:gd name="connsiteX0" fmla="*/ 174361 w 349370"/>
                <a:gd name="connsiteY0" fmla="*/ 431652 h 431652"/>
                <a:gd name="connsiteX1" fmla="*/ 4048 w 349370"/>
                <a:gd name="connsiteY1" fmla="*/ 220889 h 431652"/>
                <a:gd name="connsiteX2" fmla="*/ 63290 w 349370"/>
                <a:gd name="connsiteY2" fmla="*/ 52647 h 431652"/>
                <a:gd name="connsiteX3" fmla="*/ 174361 w 349370"/>
                <a:gd name="connsiteY3" fmla="*/ 10126 h 431652"/>
                <a:gd name="connsiteX4" fmla="*/ 344674 w 349370"/>
                <a:gd name="connsiteY4" fmla="*/ 220889 h 431652"/>
                <a:gd name="connsiteX5" fmla="*/ 290626 w 349370"/>
                <a:gd name="connsiteY5" fmla="*/ 365866 h 431652"/>
                <a:gd name="connsiteX0" fmla="*/ 4048 w 349370"/>
                <a:gd name="connsiteY0" fmla="*/ 220889 h 365866"/>
                <a:gd name="connsiteX1" fmla="*/ 63290 w 349370"/>
                <a:gd name="connsiteY1" fmla="*/ 52647 h 365866"/>
                <a:gd name="connsiteX2" fmla="*/ 174361 w 349370"/>
                <a:gd name="connsiteY2" fmla="*/ 10126 h 365866"/>
                <a:gd name="connsiteX3" fmla="*/ 344674 w 349370"/>
                <a:gd name="connsiteY3" fmla="*/ 220889 h 365866"/>
                <a:gd name="connsiteX4" fmla="*/ 290626 w 349370"/>
                <a:gd name="connsiteY4" fmla="*/ 365866 h 365866"/>
                <a:gd name="connsiteX0" fmla="*/ 0 w 286080"/>
                <a:gd name="connsiteY0" fmla="*/ 52647 h 365866"/>
                <a:gd name="connsiteX1" fmla="*/ 111071 w 286080"/>
                <a:gd name="connsiteY1" fmla="*/ 10126 h 365866"/>
                <a:gd name="connsiteX2" fmla="*/ 281384 w 286080"/>
                <a:gd name="connsiteY2" fmla="*/ 220889 h 365866"/>
                <a:gd name="connsiteX3" fmla="*/ 227336 w 286080"/>
                <a:gd name="connsiteY3" fmla="*/ 365866 h 365866"/>
                <a:gd name="connsiteX0" fmla="*/ 0 w 286080"/>
                <a:gd name="connsiteY0" fmla="*/ 42767 h 355986"/>
                <a:gd name="connsiteX1" fmla="*/ 111071 w 286080"/>
                <a:gd name="connsiteY1" fmla="*/ 246 h 355986"/>
                <a:gd name="connsiteX2" fmla="*/ 281384 w 286080"/>
                <a:gd name="connsiteY2" fmla="*/ 211009 h 355986"/>
                <a:gd name="connsiteX3" fmla="*/ 227336 w 286080"/>
                <a:gd name="connsiteY3" fmla="*/ 355986 h 355986"/>
                <a:gd name="connsiteX0" fmla="*/ 0 w 286080"/>
                <a:gd name="connsiteY0" fmla="*/ 42767 h 355986"/>
                <a:gd name="connsiteX1" fmla="*/ 111071 w 286080"/>
                <a:gd name="connsiteY1" fmla="*/ 246 h 355986"/>
                <a:gd name="connsiteX2" fmla="*/ 281384 w 286080"/>
                <a:gd name="connsiteY2" fmla="*/ 211009 h 355986"/>
                <a:gd name="connsiteX3" fmla="*/ 227336 w 286080"/>
                <a:gd name="connsiteY3" fmla="*/ 355986 h 355986"/>
                <a:gd name="connsiteX0" fmla="*/ 0 w 286080"/>
                <a:gd name="connsiteY0" fmla="*/ 46422 h 359641"/>
                <a:gd name="connsiteX1" fmla="*/ 111071 w 286080"/>
                <a:gd name="connsiteY1" fmla="*/ 3901 h 359641"/>
                <a:gd name="connsiteX2" fmla="*/ 281384 w 286080"/>
                <a:gd name="connsiteY2" fmla="*/ 214664 h 359641"/>
                <a:gd name="connsiteX3" fmla="*/ 227336 w 286080"/>
                <a:gd name="connsiteY3" fmla="*/ 359641 h 359641"/>
                <a:gd name="connsiteX0" fmla="*/ 0 w 286080"/>
                <a:gd name="connsiteY0" fmla="*/ 46422 h 359641"/>
                <a:gd name="connsiteX1" fmla="*/ 111071 w 286080"/>
                <a:gd name="connsiteY1" fmla="*/ 3901 h 359641"/>
                <a:gd name="connsiteX2" fmla="*/ 281384 w 286080"/>
                <a:gd name="connsiteY2" fmla="*/ 214664 h 359641"/>
                <a:gd name="connsiteX3" fmla="*/ 227336 w 286080"/>
                <a:gd name="connsiteY3" fmla="*/ 359641 h 359641"/>
                <a:gd name="connsiteX0" fmla="*/ 0 w 175009"/>
                <a:gd name="connsiteY0" fmla="*/ 0 h 355740"/>
                <a:gd name="connsiteX1" fmla="*/ 170313 w 175009"/>
                <a:gd name="connsiteY1" fmla="*/ 210763 h 355740"/>
                <a:gd name="connsiteX2" fmla="*/ 116265 w 175009"/>
                <a:gd name="connsiteY2" fmla="*/ 355740 h 355740"/>
                <a:gd name="connsiteX0" fmla="*/ 0 w 268685"/>
                <a:gd name="connsiteY0" fmla="*/ 0 h 332492"/>
                <a:gd name="connsiteX1" fmla="*/ 263989 w 268685"/>
                <a:gd name="connsiteY1" fmla="*/ 187515 h 332492"/>
                <a:gd name="connsiteX2" fmla="*/ 209941 w 268685"/>
                <a:gd name="connsiteY2" fmla="*/ 332492 h 332492"/>
                <a:gd name="connsiteX0" fmla="*/ 0 w 268685"/>
                <a:gd name="connsiteY0" fmla="*/ 3717 h 336209"/>
                <a:gd name="connsiteX1" fmla="*/ 263989 w 268685"/>
                <a:gd name="connsiteY1" fmla="*/ 191232 h 336209"/>
                <a:gd name="connsiteX2" fmla="*/ 209941 w 268685"/>
                <a:gd name="connsiteY2" fmla="*/ 336209 h 336209"/>
                <a:gd name="connsiteX0" fmla="*/ 0 w 270009"/>
                <a:gd name="connsiteY0" fmla="*/ 3717 h 351515"/>
                <a:gd name="connsiteX1" fmla="*/ 263989 w 270009"/>
                <a:gd name="connsiteY1" fmla="*/ 191232 h 351515"/>
                <a:gd name="connsiteX2" fmla="*/ 223823 w 270009"/>
                <a:gd name="connsiteY2" fmla="*/ 351515 h 351515"/>
                <a:gd name="connsiteX0" fmla="*/ 0 w 269584"/>
                <a:gd name="connsiteY0" fmla="*/ 3717 h 371932"/>
                <a:gd name="connsiteX1" fmla="*/ 263989 w 269584"/>
                <a:gd name="connsiteY1" fmla="*/ 191232 h 371932"/>
                <a:gd name="connsiteX2" fmla="*/ 220046 w 269584"/>
                <a:gd name="connsiteY2" fmla="*/ 371932 h 371932"/>
                <a:gd name="connsiteX0" fmla="*/ 0 w 252891"/>
                <a:gd name="connsiteY0" fmla="*/ 3898 h 365205"/>
                <a:gd name="connsiteX1" fmla="*/ 247296 w 252891"/>
                <a:gd name="connsiteY1" fmla="*/ 184505 h 365205"/>
                <a:gd name="connsiteX2" fmla="*/ 203353 w 252891"/>
                <a:gd name="connsiteY2" fmla="*/ 365205 h 365205"/>
                <a:gd name="connsiteX0" fmla="*/ 0 w 255799"/>
                <a:gd name="connsiteY0" fmla="*/ 3828 h 367707"/>
                <a:gd name="connsiteX1" fmla="*/ 250204 w 255799"/>
                <a:gd name="connsiteY1" fmla="*/ 187007 h 367707"/>
                <a:gd name="connsiteX2" fmla="*/ 206261 w 255799"/>
                <a:gd name="connsiteY2" fmla="*/ 367707 h 367707"/>
                <a:gd name="connsiteX0" fmla="*/ 0 w 256577"/>
                <a:gd name="connsiteY0" fmla="*/ 3828 h 367707"/>
                <a:gd name="connsiteX1" fmla="*/ 250204 w 256577"/>
                <a:gd name="connsiteY1" fmla="*/ 187007 h 367707"/>
                <a:gd name="connsiteX2" fmla="*/ 206261 w 256577"/>
                <a:gd name="connsiteY2" fmla="*/ 367707 h 367707"/>
                <a:gd name="connsiteX0" fmla="*/ 0 w 255592"/>
                <a:gd name="connsiteY0" fmla="*/ 3828 h 359992"/>
                <a:gd name="connsiteX1" fmla="*/ 250204 w 255592"/>
                <a:gd name="connsiteY1" fmla="*/ 187007 h 359992"/>
                <a:gd name="connsiteX2" fmla="*/ 197538 w 255592"/>
                <a:gd name="connsiteY2" fmla="*/ 359992 h 359992"/>
              </a:gdLst>
              <a:ahLst/>
              <a:cxnLst>
                <a:cxn ang="0">
                  <a:pos x="connsiteX0" y="connsiteY0"/>
                </a:cxn>
                <a:cxn ang="0">
                  <a:pos x="connsiteX1" y="connsiteY1"/>
                </a:cxn>
                <a:cxn ang="0">
                  <a:pos x="connsiteX2" y="connsiteY2"/>
                </a:cxn>
              </a:cxnLst>
              <a:rect l="l" t="t" r="r" b="b"/>
              <a:pathLst>
                <a:path w="255592" h="359992">
                  <a:moveTo>
                    <a:pt x="0" y="3828"/>
                  </a:moveTo>
                  <a:cubicBezTo>
                    <a:pt x="183495" y="-23065"/>
                    <a:pt x="240931" y="97405"/>
                    <a:pt x="250204" y="187007"/>
                  </a:cubicBezTo>
                  <a:cubicBezTo>
                    <a:pt x="269581" y="246297"/>
                    <a:pt x="233137" y="315535"/>
                    <a:pt x="197538" y="359992"/>
                  </a:cubicBezTo>
                </a:path>
              </a:pathLst>
            </a:custGeom>
            <a:noFill/>
            <a:ln w="34925" cap="rnd">
              <a:solidFill>
                <a:srgbClr val="974CD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47" name="Freeform 46">
              <a:extLst>
                <a:ext uri="{FF2B5EF4-FFF2-40B4-BE49-F238E27FC236}">
                  <a16:creationId xmlns:a16="http://schemas.microsoft.com/office/drawing/2014/main" id="{A9E73461-EDA1-3547-9E4D-BD3A4DD5B097}"/>
                </a:ext>
              </a:extLst>
            </p:cNvPr>
            <p:cNvSpPr/>
            <p:nvPr/>
          </p:nvSpPr>
          <p:spPr>
            <a:xfrm flipH="1">
              <a:off x="6033339" y="1709157"/>
              <a:ext cx="747193" cy="244264"/>
            </a:xfrm>
            <a:custGeom>
              <a:avLst/>
              <a:gdLst>
                <a:gd name="connsiteX0" fmla="*/ 1288243 w 1288243"/>
                <a:gd name="connsiteY0" fmla="*/ 15156 h 358687"/>
                <a:gd name="connsiteX1" fmla="*/ 136402 w 1288243"/>
                <a:gd name="connsiteY1" fmla="*/ 0 h 358687"/>
                <a:gd name="connsiteX2" fmla="*/ 0 w 1288243"/>
                <a:gd name="connsiteY2" fmla="*/ 358687 h 358687"/>
                <a:gd name="connsiteX0" fmla="*/ 1273087 w 1273087"/>
                <a:gd name="connsiteY0" fmla="*/ 0 h 358687"/>
                <a:gd name="connsiteX1" fmla="*/ 136402 w 1273087"/>
                <a:gd name="connsiteY1" fmla="*/ 0 h 358687"/>
                <a:gd name="connsiteX2" fmla="*/ 0 w 1273087"/>
                <a:gd name="connsiteY2" fmla="*/ 358687 h 358687"/>
                <a:gd name="connsiteX0" fmla="*/ 1273087 w 1273087"/>
                <a:gd name="connsiteY0" fmla="*/ 0 h 358687"/>
                <a:gd name="connsiteX1" fmla="*/ 116194 w 1273087"/>
                <a:gd name="connsiteY1" fmla="*/ 70727 h 358687"/>
                <a:gd name="connsiteX2" fmla="*/ 0 w 1273087"/>
                <a:gd name="connsiteY2" fmla="*/ 358687 h 358687"/>
                <a:gd name="connsiteX0" fmla="*/ 1257931 w 1257931"/>
                <a:gd name="connsiteY0" fmla="*/ 0 h 287960"/>
                <a:gd name="connsiteX1" fmla="*/ 116194 w 1257931"/>
                <a:gd name="connsiteY1" fmla="*/ 0 h 287960"/>
                <a:gd name="connsiteX2" fmla="*/ 0 w 1257931"/>
                <a:gd name="connsiteY2" fmla="*/ 287960 h 287960"/>
                <a:gd name="connsiteX0" fmla="*/ 1257931 w 1257931"/>
                <a:gd name="connsiteY0" fmla="*/ 0 h 287960"/>
                <a:gd name="connsiteX1" fmla="*/ 65675 w 1257931"/>
                <a:gd name="connsiteY1" fmla="*/ 111142 h 287960"/>
                <a:gd name="connsiteX2" fmla="*/ 0 w 1257931"/>
                <a:gd name="connsiteY2" fmla="*/ 287960 h 287960"/>
                <a:gd name="connsiteX0" fmla="*/ 1257931 w 1257931"/>
                <a:gd name="connsiteY0" fmla="*/ 0 h 287960"/>
                <a:gd name="connsiteX1" fmla="*/ 95986 w 1257931"/>
                <a:gd name="connsiteY1" fmla="*/ 131350 h 287960"/>
                <a:gd name="connsiteX2" fmla="*/ 0 w 1257931"/>
                <a:gd name="connsiteY2" fmla="*/ 287960 h 287960"/>
                <a:gd name="connsiteX0" fmla="*/ 1252879 w 1252879"/>
                <a:gd name="connsiteY0" fmla="*/ 1 h 156610"/>
                <a:gd name="connsiteX1" fmla="*/ 95986 w 1252879"/>
                <a:gd name="connsiteY1" fmla="*/ 0 h 156610"/>
                <a:gd name="connsiteX2" fmla="*/ 0 w 1252879"/>
                <a:gd name="connsiteY2" fmla="*/ 156610 h 156610"/>
              </a:gdLst>
              <a:ahLst/>
              <a:cxnLst>
                <a:cxn ang="0">
                  <a:pos x="connsiteX0" y="connsiteY0"/>
                </a:cxn>
                <a:cxn ang="0">
                  <a:pos x="connsiteX1" y="connsiteY1"/>
                </a:cxn>
                <a:cxn ang="0">
                  <a:pos x="connsiteX2" y="connsiteY2"/>
                </a:cxn>
              </a:cxnLst>
              <a:rect l="l" t="t" r="r" b="b"/>
              <a:pathLst>
                <a:path w="1252879" h="156610">
                  <a:moveTo>
                    <a:pt x="1252879" y="1"/>
                  </a:moveTo>
                  <a:lnTo>
                    <a:pt x="95986" y="0"/>
                  </a:lnTo>
                  <a:lnTo>
                    <a:pt x="0" y="156610"/>
                  </a:lnTo>
                </a:path>
              </a:pathLst>
            </a:custGeom>
            <a:noFill/>
            <a:ln w="15875" cap="rnd">
              <a:solidFill>
                <a:schemeClr val="bg1"/>
              </a:solidFill>
              <a:prstDash val="solid"/>
            </a:ln>
            <a:effectLst>
              <a:outerShdw blurRad="28228" dist="12171" dir="2700000" sx="96263" sy="96263"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L"/>
            </a:p>
          </p:txBody>
        </p:sp>
      </p:grpSp>
      <p:grpSp>
        <p:nvGrpSpPr>
          <p:cNvPr id="12" name="Group 11">
            <a:extLst>
              <a:ext uri="{FF2B5EF4-FFF2-40B4-BE49-F238E27FC236}">
                <a16:creationId xmlns:a16="http://schemas.microsoft.com/office/drawing/2014/main" id="{13FEA4A9-8C48-4468-A892-147D080D8FA8}"/>
              </a:ext>
            </a:extLst>
          </p:cNvPr>
          <p:cNvGrpSpPr/>
          <p:nvPr/>
        </p:nvGrpSpPr>
        <p:grpSpPr>
          <a:xfrm>
            <a:off x="873510" y="3657599"/>
            <a:ext cx="2634889" cy="2640651"/>
            <a:chOff x="873510" y="3657599"/>
            <a:chExt cx="2634889" cy="2640651"/>
          </a:xfrm>
        </p:grpSpPr>
        <p:pic>
          <p:nvPicPr>
            <p:cNvPr id="77" name="Picture 76" descr="A person wearing a mask and sitting at a table&#10;&#10;Description automatically generated with low confidence">
              <a:extLst>
                <a:ext uri="{FF2B5EF4-FFF2-40B4-BE49-F238E27FC236}">
                  <a16:creationId xmlns:a16="http://schemas.microsoft.com/office/drawing/2014/main" id="{012E37FA-4020-494F-8724-AABEBAEE23C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73510" y="3657599"/>
              <a:ext cx="2634889" cy="2640651"/>
            </a:xfrm>
            <a:prstGeom prst="rect">
              <a:avLst/>
            </a:prstGeom>
            <a:effectLst>
              <a:outerShdw blurRad="50800" dist="38100" dir="2700000" algn="tl" rotWithShape="0">
                <a:prstClr val="black">
                  <a:alpha val="11000"/>
                </a:prstClr>
              </a:outerShdw>
            </a:effectLst>
          </p:spPr>
        </p:pic>
        <p:cxnSp>
          <p:nvCxnSpPr>
            <p:cNvPr id="79" name="Straight Connector 78">
              <a:extLst>
                <a:ext uri="{FF2B5EF4-FFF2-40B4-BE49-F238E27FC236}">
                  <a16:creationId xmlns:a16="http://schemas.microsoft.com/office/drawing/2014/main" id="{D5C6BED6-EA8F-CC47-B778-666BC68D97DB}"/>
                </a:ext>
              </a:extLst>
            </p:cNvPr>
            <p:cNvCxnSpPr>
              <a:cxnSpLocks/>
              <a:endCxn id="37" idx="1"/>
            </p:cNvCxnSpPr>
            <p:nvPr/>
          </p:nvCxnSpPr>
          <p:spPr>
            <a:xfrm>
              <a:off x="1972867" y="4030603"/>
              <a:ext cx="824323" cy="1223508"/>
            </a:xfrm>
            <a:prstGeom prst="line">
              <a:avLst/>
            </a:prstGeom>
            <a:ln w="38100" cap="rnd">
              <a:solidFill>
                <a:srgbClr val="974CD8"/>
              </a:solidFill>
              <a:prstDash val="sysDot"/>
            </a:ln>
            <a:effectLst>
              <a:outerShdw blurRad="25400" dist="127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EFC4D10E-1DFD-624E-AFDE-CED8459354BF}"/>
                </a:ext>
              </a:extLst>
            </p:cNvPr>
            <p:cNvSpPr/>
            <p:nvPr/>
          </p:nvSpPr>
          <p:spPr>
            <a:xfrm>
              <a:off x="1837007" y="3879676"/>
              <a:ext cx="267258" cy="267258"/>
            </a:xfrm>
            <a:prstGeom prst="ellipse">
              <a:avLst/>
            </a:prstGeom>
            <a:gradFill flip="none" rotWithShape="1">
              <a:gsLst>
                <a:gs pos="0">
                  <a:schemeClr val="accent2">
                    <a:lumMod val="40000"/>
                    <a:lumOff val="60000"/>
                  </a:schemeClr>
                </a:gs>
                <a:gs pos="87000">
                  <a:schemeClr val="accent2">
                    <a:lumMod val="100000"/>
                  </a:schemeClr>
                </a:gs>
              </a:gsLst>
              <a:path path="circle">
                <a:fillToRect l="50000" t="50000" r="50000" b="50000"/>
              </a:path>
              <a:tileRect/>
            </a:gra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L" sz="1200">
                <a:latin typeface="Heebo" pitchFamily="2" charset="-79"/>
                <a:cs typeface="Heebo" pitchFamily="2" charset="-79"/>
              </a:endParaRPr>
            </a:p>
          </p:txBody>
        </p:sp>
        <p:sp>
          <p:nvSpPr>
            <p:cNvPr id="37" name="Oval 36">
              <a:extLst>
                <a:ext uri="{FF2B5EF4-FFF2-40B4-BE49-F238E27FC236}">
                  <a16:creationId xmlns:a16="http://schemas.microsoft.com/office/drawing/2014/main" id="{FAAE2039-131E-40E4-B3F7-1AAC19AB3A68}"/>
                </a:ext>
              </a:extLst>
            </p:cNvPr>
            <p:cNvSpPr/>
            <p:nvPr/>
          </p:nvSpPr>
          <p:spPr>
            <a:xfrm>
              <a:off x="2758051" y="5214972"/>
              <a:ext cx="267258" cy="267258"/>
            </a:xfrm>
            <a:prstGeom prst="ellipse">
              <a:avLst/>
            </a:prstGeom>
            <a:gradFill flip="none" rotWithShape="1">
              <a:gsLst>
                <a:gs pos="0">
                  <a:schemeClr val="accent2">
                    <a:lumMod val="40000"/>
                    <a:lumOff val="60000"/>
                  </a:schemeClr>
                </a:gs>
                <a:gs pos="87000">
                  <a:schemeClr val="accent2">
                    <a:lumMod val="100000"/>
                  </a:schemeClr>
                </a:gs>
              </a:gsLst>
              <a:path path="circle">
                <a:fillToRect l="50000" t="50000" r="50000" b="50000"/>
              </a:path>
              <a:tileRect/>
            </a:gra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sz="1200">
                <a:latin typeface="Heebo" pitchFamily="2" charset="-79"/>
                <a:cs typeface="Heebo" pitchFamily="2" charset="-79"/>
              </a:endParaRPr>
            </a:p>
          </p:txBody>
        </p:sp>
      </p:grpSp>
      <p:sp>
        <p:nvSpPr>
          <p:cNvPr id="41" name="TextBox 40">
            <a:extLst>
              <a:ext uri="{FF2B5EF4-FFF2-40B4-BE49-F238E27FC236}">
                <a16:creationId xmlns:a16="http://schemas.microsoft.com/office/drawing/2014/main" id="{E35F31DC-8B59-4926-A836-4792018169B6}"/>
              </a:ext>
            </a:extLst>
          </p:cNvPr>
          <p:cNvSpPr txBox="1"/>
          <p:nvPr/>
        </p:nvSpPr>
        <p:spPr>
          <a:xfrm>
            <a:off x="7401936" y="1475048"/>
            <a:ext cx="4239800" cy="667875"/>
          </a:xfrm>
          <a:prstGeom prst="rect">
            <a:avLst/>
          </a:prstGeom>
          <a:noFill/>
        </p:spPr>
        <p:txBody>
          <a:bodyPr wrap="square">
            <a:spAutoFit/>
          </a:bodyPr>
          <a:lstStyle/>
          <a:p>
            <a:pPr>
              <a:lnSpc>
                <a:spcPct val="110000"/>
              </a:lnSpc>
            </a:pPr>
            <a:r>
              <a:rPr lang="en-US" sz="1700" dirty="0">
                <a:solidFill>
                  <a:schemeClr val="bg1"/>
                </a:solidFill>
                <a:latin typeface="Heebo Light" pitchFamily="2" charset="-79"/>
                <a:cs typeface="Heebo Light" pitchFamily="2" charset="-79"/>
              </a:rPr>
              <a:t>Current robotic technology for robotic surgery affords excellent surgical results</a:t>
            </a:r>
          </a:p>
        </p:txBody>
      </p:sp>
      <p:sp>
        <p:nvSpPr>
          <p:cNvPr id="42" name="TextBox 41">
            <a:extLst>
              <a:ext uri="{FF2B5EF4-FFF2-40B4-BE49-F238E27FC236}">
                <a16:creationId xmlns:a16="http://schemas.microsoft.com/office/drawing/2014/main" id="{0ADA72EF-D777-4A69-AF6C-CC6B70AE1DCB}"/>
              </a:ext>
            </a:extLst>
          </p:cNvPr>
          <p:cNvSpPr txBox="1"/>
          <p:nvPr/>
        </p:nvSpPr>
        <p:spPr>
          <a:xfrm>
            <a:off x="7401935" y="2686902"/>
            <a:ext cx="4239801" cy="667875"/>
          </a:xfrm>
          <a:prstGeom prst="rect">
            <a:avLst/>
          </a:prstGeom>
          <a:noFill/>
        </p:spPr>
        <p:txBody>
          <a:bodyPr wrap="square">
            <a:spAutoFit/>
          </a:bodyPr>
          <a:lstStyle>
            <a:defPPr>
              <a:defRPr lang="en-IL"/>
            </a:defPPr>
            <a:lvl1pPr>
              <a:lnSpc>
                <a:spcPct val="110000"/>
              </a:lnSpc>
              <a:defRPr sz="1600">
                <a:latin typeface="Heebo" pitchFamily="2" charset="-79"/>
                <a:cs typeface="Heebo" pitchFamily="2" charset="-79"/>
              </a:defRPr>
            </a:lvl1pPr>
          </a:lstStyle>
          <a:p>
            <a:r>
              <a:rPr lang="en-US" sz="1700" dirty="0">
                <a:solidFill>
                  <a:schemeClr val="bg1"/>
                </a:solidFill>
                <a:latin typeface="Heebo Light" pitchFamily="2" charset="-79"/>
                <a:cs typeface="Heebo Light" pitchFamily="2" charset="-79"/>
              </a:rPr>
              <a:t>“</a:t>
            </a:r>
            <a:r>
              <a:rPr lang="en-US" sz="1700" b="1" dirty="0">
                <a:solidFill>
                  <a:schemeClr val="bg1"/>
                </a:solidFill>
                <a:latin typeface="Heebo Light" pitchFamily="2" charset="-79"/>
                <a:cs typeface="Heebo Light" pitchFamily="2" charset="-79"/>
              </a:rPr>
              <a:t>Arms and elbows</a:t>
            </a:r>
            <a:r>
              <a:rPr lang="en-US" sz="1700" dirty="0">
                <a:solidFill>
                  <a:schemeClr val="bg1"/>
                </a:solidFill>
                <a:latin typeface="Heebo Light" pitchFamily="2" charset="-79"/>
                <a:cs typeface="Heebo Light" pitchFamily="2" charset="-79"/>
              </a:rPr>
              <a:t>” robot design requires a large workspace 100(L)X50(H)X50mm(W)</a:t>
            </a:r>
          </a:p>
        </p:txBody>
      </p:sp>
      <p:sp>
        <p:nvSpPr>
          <p:cNvPr id="49" name="TextBox 48">
            <a:extLst>
              <a:ext uri="{FF2B5EF4-FFF2-40B4-BE49-F238E27FC236}">
                <a16:creationId xmlns:a16="http://schemas.microsoft.com/office/drawing/2014/main" id="{D6D9AA61-E18B-45B5-8BC9-7A2062893094}"/>
              </a:ext>
            </a:extLst>
          </p:cNvPr>
          <p:cNvSpPr txBox="1"/>
          <p:nvPr/>
        </p:nvSpPr>
        <p:spPr>
          <a:xfrm>
            <a:off x="7428831" y="3898756"/>
            <a:ext cx="3160060" cy="667875"/>
          </a:xfrm>
          <a:prstGeom prst="rect">
            <a:avLst/>
          </a:prstGeom>
          <a:noFill/>
        </p:spPr>
        <p:txBody>
          <a:bodyPr wrap="square">
            <a:spAutoFit/>
          </a:bodyPr>
          <a:lstStyle>
            <a:defPPr>
              <a:defRPr lang="en-IL"/>
            </a:defPPr>
            <a:lvl1pPr>
              <a:lnSpc>
                <a:spcPct val="110000"/>
              </a:lnSpc>
              <a:defRPr sz="1600">
                <a:latin typeface="Heebo" pitchFamily="2" charset="-79"/>
                <a:cs typeface="Heebo" pitchFamily="2" charset="-79"/>
              </a:defRPr>
            </a:lvl1pPr>
          </a:lstStyle>
          <a:p>
            <a:r>
              <a:rPr lang="en-US" sz="1700" dirty="0">
                <a:solidFill>
                  <a:schemeClr val="bg1"/>
                </a:solidFill>
                <a:latin typeface="Heebo Light" pitchFamily="2" charset="-79"/>
                <a:cs typeface="Heebo Light" pitchFamily="2" charset="-79"/>
              </a:rPr>
              <a:t>Limited to use for abdominal and thoracic procedures</a:t>
            </a:r>
          </a:p>
        </p:txBody>
      </p:sp>
      <p:sp>
        <p:nvSpPr>
          <p:cNvPr id="51" name="TextBox 50">
            <a:extLst>
              <a:ext uri="{FF2B5EF4-FFF2-40B4-BE49-F238E27FC236}">
                <a16:creationId xmlns:a16="http://schemas.microsoft.com/office/drawing/2014/main" id="{17E56B18-6358-436E-A95B-82DB8306FDDE}"/>
              </a:ext>
            </a:extLst>
          </p:cNvPr>
          <p:cNvSpPr txBox="1"/>
          <p:nvPr/>
        </p:nvSpPr>
        <p:spPr>
          <a:xfrm>
            <a:off x="7424349" y="5110609"/>
            <a:ext cx="3039035" cy="684803"/>
          </a:xfrm>
          <a:prstGeom prst="rect">
            <a:avLst/>
          </a:prstGeom>
          <a:noFill/>
        </p:spPr>
        <p:txBody>
          <a:bodyPr wrap="square">
            <a:spAutoFit/>
          </a:bodyPr>
          <a:lstStyle>
            <a:defPPr>
              <a:defRPr lang="en-IL"/>
            </a:defPPr>
            <a:lvl1pPr>
              <a:lnSpc>
                <a:spcPct val="110000"/>
              </a:lnSpc>
              <a:defRPr sz="1600">
                <a:latin typeface="Heebo" pitchFamily="2" charset="-79"/>
                <a:cs typeface="Heebo" pitchFamily="2" charset="-79"/>
              </a:defRPr>
            </a:lvl1pPr>
          </a:lstStyle>
          <a:p>
            <a:r>
              <a:rPr lang="en-US" sz="1700" dirty="0">
                <a:solidFill>
                  <a:schemeClr val="bg1"/>
                </a:solidFill>
                <a:latin typeface="Heebo Light" pitchFamily="2" charset="-79"/>
                <a:cs typeface="Heebo Light" pitchFamily="2" charset="-79"/>
              </a:rPr>
              <a:t>A</a:t>
            </a:r>
            <a:r>
              <a:rPr lang="en-GB" sz="1700" dirty="0" err="1">
                <a:solidFill>
                  <a:schemeClr val="bg1"/>
                </a:solidFill>
                <a:latin typeface="Heebo Light" pitchFamily="2" charset="-79"/>
                <a:cs typeface="Heebo Light" pitchFamily="2" charset="-79"/>
              </a:rPr>
              <a:t>ll</a:t>
            </a:r>
            <a:r>
              <a:rPr lang="en-GB" sz="1700" dirty="0">
                <a:solidFill>
                  <a:schemeClr val="bg1"/>
                </a:solidFill>
                <a:latin typeface="Heebo Light" pitchFamily="2" charset="-79"/>
                <a:cs typeface="Heebo Light" pitchFamily="2" charset="-79"/>
              </a:rPr>
              <a:t> first-tier surgical robots </a:t>
            </a:r>
            <a:r>
              <a:rPr lang="en-GB" sz="1800" dirty="0">
                <a:solidFill>
                  <a:schemeClr val="bg1"/>
                </a:solidFill>
              </a:rPr>
              <a:t>face the same challenge</a:t>
            </a:r>
            <a:endParaRPr lang="en-GB" sz="1700" dirty="0">
              <a:solidFill>
                <a:schemeClr val="bg1"/>
              </a:solidFill>
            </a:endParaRPr>
          </a:p>
        </p:txBody>
      </p:sp>
      <p:sp>
        <p:nvSpPr>
          <p:cNvPr id="52" name="Freeform: Shape 3848">
            <a:extLst>
              <a:ext uri="{FF2B5EF4-FFF2-40B4-BE49-F238E27FC236}">
                <a16:creationId xmlns:a16="http://schemas.microsoft.com/office/drawing/2014/main" id="{AB156F09-96EE-4A81-B48D-64A6AD29F566}"/>
              </a:ext>
            </a:extLst>
          </p:cNvPr>
          <p:cNvSpPr/>
          <p:nvPr/>
        </p:nvSpPr>
        <p:spPr>
          <a:xfrm rot="5400000">
            <a:off x="6895922" y="1643964"/>
            <a:ext cx="692616" cy="346308"/>
          </a:xfrm>
          <a:custGeom>
            <a:avLst/>
            <a:gdLst/>
            <a:ahLst/>
            <a:cxnLst>
              <a:cxn ang="3cd4">
                <a:pos x="hc" y="t"/>
              </a:cxn>
              <a:cxn ang="cd2">
                <a:pos x="l" y="vc"/>
              </a:cxn>
              <a:cxn ang="cd4">
                <a:pos x="hc" y="b"/>
              </a:cxn>
              <a:cxn ang="0">
                <a:pos x="r" y="vc"/>
              </a:cxn>
            </a:cxnLst>
            <a:rect l="l" t="t" r="r" b="b"/>
            <a:pathLst>
              <a:path w="893" h="447">
                <a:moveTo>
                  <a:pt x="447" y="447"/>
                </a:moveTo>
                <a:lnTo>
                  <a:pt x="893" y="189"/>
                </a:lnTo>
                <a:lnTo>
                  <a:pt x="893" y="0"/>
                </a:lnTo>
                <a:lnTo>
                  <a:pt x="749" y="0"/>
                </a:lnTo>
                <a:lnTo>
                  <a:pt x="749" y="107"/>
                </a:lnTo>
                <a:lnTo>
                  <a:pt x="447" y="281"/>
                </a:lnTo>
                <a:lnTo>
                  <a:pt x="143" y="107"/>
                </a:lnTo>
                <a:lnTo>
                  <a:pt x="143" y="0"/>
                </a:lnTo>
                <a:lnTo>
                  <a:pt x="0" y="0"/>
                </a:lnTo>
                <a:lnTo>
                  <a:pt x="0" y="189"/>
                </a:lnTo>
                <a:close/>
              </a:path>
            </a:pathLst>
          </a:custGeom>
          <a:solidFill>
            <a:schemeClr val="accent1"/>
          </a:solidFill>
          <a:ln cap="flat">
            <a:noFill/>
            <a:prstDash val="solid"/>
          </a:ln>
        </p:spPr>
        <p:txBody>
          <a:bodyPr vert="horz" wrap="none" lIns="90000" tIns="45000" rIns="90000" bIns="45000" anchor="ctr" anchorCtr="1" compatLnSpc="0"/>
          <a:lstStyle/>
          <a:p>
            <a:pPr marL="0" marR="0" lvl="0" indent="0" algn="r" defTabSz="914400" rtl="1" eaLnBrk="1" latinLnBrk="0" hangingPunct="0">
              <a:lnSpc>
                <a:spcPct val="100000"/>
              </a:lnSpc>
              <a:spcBef>
                <a:spcPts val="0"/>
              </a:spcBef>
              <a:spcAft>
                <a:spcPts val="0"/>
              </a:spcAft>
              <a:buNone/>
              <a:tabLst/>
            </a:pPr>
            <a:endParaRPr lang="en-US" b="0" i="0" u="none" strike="noStrike" kern="1200">
              <a:ln>
                <a:noFill/>
              </a:ln>
              <a:latin typeface="Arial" pitchFamily="18"/>
              <a:ea typeface="Arial Unicode MS" pitchFamily="2"/>
              <a:cs typeface="Arial Unicode MS" pitchFamily="2"/>
            </a:endParaRPr>
          </a:p>
        </p:txBody>
      </p:sp>
      <p:sp>
        <p:nvSpPr>
          <p:cNvPr id="53" name="Freeform: Shape 3848">
            <a:extLst>
              <a:ext uri="{FF2B5EF4-FFF2-40B4-BE49-F238E27FC236}">
                <a16:creationId xmlns:a16="http://schemas.microsoft.com/office/drawing/2014/main" id="{18DFEA14-EA28-4137-A9A8-81A1AF76202D}"/>
              </a:ext>
            </a:extLst>
          </p:cNvPr>
          <p:cNvSpPr/>
          <p:nvPr/>
        </p:nvSpPr>
        <p:spPr>
          <a:xfrm rot="5400000">
            <a:off x="6895922" y="2834764"/>
            <a:ext cx="692616" cy="346308"/>
          </a:xfrm>
          <a:custGeom>
            <a:avLst/>
            <a:gdLst/>
            <a:ahLst/>
            <a:cxnLst>
              <a:cxn ang="3cd4">
                <a:pos x="hc" y="t"/>
              </a:cxn>
              <a:cxn ang="cd2">
                <a:pos x="l" y="vc"/>
              </a:cxn>
              <a:cxn ang="cd4">
                <a:pos x="hc" y="b"/>
              </a:cxn>
              <a:cxn ang="0">
                <a:pos x="r" y="vc"/>
              </a:cxn>
            </a:cxnLst>
            <a:rect l="l" t="t" r="r" b="b"/>
            <a:pathLst>
              <a:path w="893" h="447">
                <a:moveTo>
                  <a:pt x="447" y="447"/>
                </a:moveTo>
                <a:lnTo>
                  <a:pt x="893" y="189"/>
                </a:lnTo>
                <a:lnTo>
                  <a:pt x="893" y="0"/>
                </a:lnTo>
                <a:lnTo>
                  <a:pt x="749" y="0"/>
                </a:lnTo>
                <a:lnTo>
                  <a:pt x="749" y="107"/>
                </a:lnTo>
                <a:lnTo>
                  <a:pt x="447" y="281"/>
                </a:lnTo>
                <a:lnTo>
                  <a:pt x="143" y="107"/>
                </a:lnTo>
                <a:lnTo>
                  <a:pt x="143" y="0"/>
                </a:lnTo>
                <a:lnTo>
                  <a:pt x="0" y="0"/>
                </a:lnTo>
                <a:lnTo>
                  <a:pt x="0" y="189"/>
                </a:lnTo>
                <a:close/>
              </a:path>
            </a:pathLst>
          </a:custGeom>
          <a:solidFill>
            <a:schemeClr val="accent3">
              <a:lumMod val="60000"/>
              <a:lumOff val="40000"/>
            </a:schemeClr>
          </a:solidFill>
          <a:ln cap="flat">
            <a:noFill/>
            <a:prstDash val="solid"/>
          </a:ln>
        </p:spPr>
        <p:txBody>
          <a:bodyPr vert="horz" wrap="none" lIns="90000" tIns="45000" rIns="90000" bIns="45000" anchor="ctr" anchorCtr="1" compatLnSpc="0"/>
          <a:lstStyle/>
          <a:p>
            <a:pPr algn="r" rtl="1" hangingPunct="0"/>
            <a:endParaRPr lang="en-US">
              <a:latin typeface="Arial" pitchFamily="18"/>
            </a:endParaRPr>
          </a:p>
        </p:txBody>
      </p:sp>
      <p:sp>
        <p:nvSpPr>
          <p:cNvPr id="54" name="Freeform: Shape 3848">
            <a:extLst>
              <a:ext uri="{FF2B5EF4-FFF2-40B4-BE49-F238E27FC236}">
                <a16:creationId xmlns:a16="http://schemas.microsoft.com/office/drawing/2014/main" id="{1CD350A6-8067-4C33-97A4-F54818676027}"/>
              </a:ext>
            </a:extLst>
          </p:cNvPr>
          <p:cNvSpPr/>
          <p:nvPr/>
        </p:nvSpPr>
        <p:spPr>
          <a:xfrm rot="5400000">
            <a:off x="6895922" y="4025561"/>
            <a:ext cx="692616" cy="346308"/>
          </a:xfrm>
          <a:custGeom>
            <a:avLst/>
            <a:gdLst/>
            <a:ahLst/>
            <a:cxnLst>
              <a:cxn ang="3cd4">
                <a:pos x="hc" y="t"/>
              </a:cxn>
              <a:cxn ang="cd2">
                <a:pos x="l" y="vc"/>
              </a:cxn>
              <a:cxn ang="cd4">
                <a:pos x="hc" y="b"/>
              </a:cxn>
              <a:cxn ang="0">
                <a:pos x="r" y="vc"/>
              </a:cxn>
            </a:cxnLst>
            <a:rect l="l" t="t" r="r" b="b"/>
            <a:pathLst>
              <a:path w="893" h="447">
                <a:moveTo>
                  <a:pt x="447" y="447"/>
                </a:moveTo>
                <a:lnTo>
                  <a:pt x="893" y="189"/>
                </a:lnTo>
                <a:lnTo>
                  <a:pt x="893" y="0"/>
                </a:lnTo>
                <a:lnTo>
                  <a:pt x="749" y="0"/>
                </a:lnTo>
                <a:lnTo>
                  <a:pt x="749" y="107"/>
                </a:lnTo>
                <a:lnTo>
                  <a:pt x="447" y="281"/>
                </a:lnTo>
                <a:lnTo>
                  <a:pt x="143" y="107"/>
                </a:lnTo>
                <a:lnTo>
                  <a:pt x="143" y="0"/>
                </a:lnTo>
                <a:lnTo>
                  <a:pt x="0" y="0"/>
                </a:lnTo>
                <a:lnTo>
                  <a:pt x="0" y="189"/>
                </a:lnTo>
                <a:close/>
              </a:path>
            </a:pathLst>
          </a:custGeom>
          <a:solidFill>
            <a:schemeClr val="accent1"/>
          </a:solidFill>
          <a:ln cap="flat">
            <a:noFill/>
            <a:prstDash val="solid"/>
          </a:ln>
        </p:spPr>
        <p:txBody>
          <a:bodyPr vert="horz" wrap="none" lIns="90000" tIns="45000" rIns="90000" bIns="45000" anchor="ctr" anchorCtr="1" compatLnSpc="0"/>
          <a:lstStyle/>
          <a:p>
            <a:pPr algn="r" rtl="1" hangingPunct="0"/>
            <a:endParaRPr lang="en-US">
              <a:latin typeface="Arial" pitchFamily="18"/>
            </a:endParaRPr>
          </a:p>
        </p:txBody>
      </p:sp>
      <p:sp>
        <p:nvSpPr>
          <p:cNvPr id="58" name="Freeform: Shape 3848">
            <a:extLst>
              <a:ext uri="{FF2B5EF4-FFF2-40B4-BE49-F238E27FC236}">
                <a16:creationId xmlns:a16="http://schemas.microsoft.com/office/drawing/2014/main" id="{4118A048-DB9A-4E6D-B0C3-E22F6D756C65}"/>
              </a:ext>
            </a:extLst>
          </p:cNvPr>
          <p:cNvSpPr/>
          <p:nvPr/>
        </p:nvSpPr>
        <p:spPr>
          <a:xfrm rot="5400000">
            <a:off x="6895922" y="5259086"/>
            <a:ext cx="692616" cy="346308"/>
          </a:xfrm>
          <a:custGeom>
            <a:avLst/>
            <a:gdLst/>
            <a:ahLst/>
            <a:cxnLst>
              <a:cxn ang="3cd4">
                <a:pos x="hc" y="t"/>
              </a:cxn>
              <a:cxn ang="cd2">
                <a:pos x="l" y="vc"/>
              </a:cxn>
              <a:cxn ang="cd4">
                <a:pos x="hc" y="b"/>
              </a:cxn>
              <a:cxn ang="0">
                <a:pos x="r" y="vc"/>
              </a:cxn>
            </a:cxnLst>
            <a:rect l="l" t="t" r="r" b="b"/>
            <a:pathLst>
              <a:path w="893" h="447">
                <a:moveTo>
                  <a:pt x="447" y="447"/>
                </a:moveTo>
                <a:lnTo>
                  <a:pt x="893" y="189"/>
                </a:lnTo>
                <a:lnTo>
                  <a:pt x="893" y="0"/>
                </a:lnTo>
                <a:lnTo>
                  <a:pt x="749" y="0"/>
                </a:lnTo>
                <a:lnTo>
                  <a:pt x="749" y="107"/>
                </a:lnTo>
                <a:lnTo>
                  <a:pt x="447" y="281"/>
                </a:lnTo>
                <a:lnTo>
                  <a:pt x="143" y="107"/>
                </a:lnTo>
                <a:lnTo>
                  <a:pt x="143" y="0"/>
                </a:lnTo>
                <a:lnTo>
                  <a:pt x="0" y="0"/>
                </a:lnTo>
                <a:lnTo>
                  <a:pt x="0" y="189"/>
                </a:lnTo>
                <a:close/>
              </a:path>
            </a:pathLst>
          </a:custGeom>
          <a:solidFill>
            <a:schemeClr val="accent3">
              <a:lumMod val="60000"/>
              <a:lumOff val="40000"/>
            </a:schemeClr>
          </a:solidFill>
          <a:ln cap="flat">
            <a:noFill/>
            <a:prstDash val="solid"/>
          </a:ln>
        </p:spPr>
        <p:txBody>
          <a:bodyPr vert="horz" wrap="none" lIns="90000" tIns="45000" rIns="90000" bIns="45000" anchor="ctr" anchorCtr="1" compatLnSpc="0"/>
          <a:lstStyle/>
          <a:p>
            <a:pPr marL="0" marR="0" lvl="0" indent="0" algn="r" defTabSz="914400" rtl="1" eaLnBrk="1" latinLnBrk="0" hangingPunct="0">
              <a:lnSpc>
                <a:spcPct val="100000"/>
              </a:lnSpc>
              <a:spcBef>
                <a:spcPts val="0"/>
              </a:spcBef>
              <a:spcAft>
                <a:spcPts val="0"/>
              </a:spcAft>
              <a:buNone/>
              <a:tabLst/>
            </a:pPr>
            <a:endParaRPr lang="en-US" b="0" i="0" u="none" strike="noStrike" kern="1200">
              <a:ln>
                <a:noFill/>
              </a:ln>
              <a:latin typeface="Arial" pitchFamily="18"/>
              <a:ea typeface="Arial Unicode MS" pitchFamily="2"/>
              <a:cs typeface="Arial Unicode MS" pitchFamily="2"/>
            </a:endParaRPr>
          </a:p>
        </p:txBody>
      </p:sp>
      <p:sp>
        <p:nvSpPr>
          <p:cNvPr id="6" name="TextBox 5">
            <a:extLst>
              <a:ext uri="{FF2B5EF4-FFF2-40B4-BE49-F238E27FC236}">
                <a16:creationId xmlns:a16="http://schemas.microsoft.com/office/drawing/2014/main" id="{467192A3-1230-6B9C-567B-EC7A249CFB90}"/>
              </a:ext>
            </a:extLst>
          </p:cNvPr>
          <p:cNvSpPr txBox="1"/>
          <p:nvPr/>
        </p:nvSpPr>
        <p:spPr>
          <a:xfrm>
            <a:off x="11487150" y="6428275"/>
            <a:ext cx="709168" cy="369332"/>
          </a:xfrm>
          <a:prstGeom prst="rect">
            <a:avLst/>
          </a:prstGeom>
          <a:noFill/>
        </p:spPr>
        <p:txBody>
          <a:bodyPr wrap="square" rtlCol="0">
            <a:spAutoFit/>
          </a:bodyPr>
          <a:lstStyle/>
          <a:p>
            <a:pPr algn="ctr"/>
            <a:r>
              <a:rPr lang="en-GB" sz="1800" b="1" dirty="0">
                <a:solidFill>
                  <a:schemeClr val="bg1"/>
                </a:solidFill>
                <a:latin typeface="Heebo" panose="00000500000000000000" pitchFamily="2" charset="-79"/>
                <a:cs typeface="Heebo" panose="00000500000000000000" pitchFamily="2" charset="-79"/>
              </a:rPr>
              <a:t>[ </a:t>
            </a:r>
            <a:fld id="{C9438F55-2C9A-4A88-994F-E59E5D0827DB}" type="slidenum">
              <a:rPr lang="en-US" sz="1800" b="1" smtClean="0">
                <a:solidFill>
                  <a:schemeClr val="bg1"/>
                </a:solidFill>
                <a:latin typeface="Heebo" panose="00000500000000000000" pitchFamily="2" charset="-79"/>
                <a:cs typeface="Heebo" panose="00000500000000000000" pitchFamily="2" charset="-79"/>
              </a:rPr>
              <a:pPr algn="ctr"/>
              <a:t>6</a:t>
            </a:fld>
            <a:r>
              <a:rPr lang="en-US" sz="1800" b="1" dirty="0">
                <a:solidFill>
                  <a:schemeClr val="bg1"/>
                </a:solidFill>
                <a:latin typeface="Heebo" panose="00000500000000000000" pitchFamily="2" charset="-79"/>
                <a:cs typeface="Heebo" panose="00000500000000000000" pitchFamily="2" charset="-79"/>
              </a:rPr>
              <a:t> ] </a:t>
            </a:r>
            <a:endParaRPr lang="en-IL" dirty="0"/>
          </a:p>
        </p:txBody>
      </p:sp>
    </p:spTree>
    <p:extLst>
      <p:ext uri="{BB962C8B-B14F-4D97-AF65-F5344CB8AC3E}">
        <p14:creationId xmlns:p14="http://schemas.microsoft.com/office/powerpoint/2010/main" val="27043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6402A0-9369-004F-B9E6-45D5C6B964C2}"/>
              </a:ext>
            </a:extLst>
          </p:cNvPr>
          <p:cNvSpPr>
            <a:spLocks noGrp="1"/>
          </p:cNvSpPr>
          <p:nvPr>
            <p:ph type="title"/>
          </p:nvPr>
        </p:nvSpPr>
        <p:spPr>
          <a:xfrm>
            <a:off x="381000" y="204185"/>
            <a:ext cx="10515600" cy="452763"/>
          </a:xfrm>
        </p:spPr>
        <p:txBody>
          <a:bodyPr>
            <a:normAutofit fontScale="90000"/>
          </a:bodyPr>
          <a:lstStyle/>
          <a:p>
            <a:r>
              <a:rPr lang="en-US" dirty="0">
                <a:solidFill>
                  <a:srgbClr val="8AC6F0"/>
                </a:solidFill>
              </a:rPr>
              <a:t>UNMET NEED: </a:t>
            </a:r>
            <a:r>
              <a:rPr lang="en-US" dirty="0"/>
              <a:t>SMALL CAVITIES NEED A SMALL </a:t>
            </a:r>
            <a:r>
              <a:rPr lang="en-GB" dirty="0"/>
              <a:t>ROBOT</a:t>
            </a:r>
            <a:endParaRPr lang="en-US" dirty="0"/>
          </a:p>
        </p:txBody>
      </p:sp>
      <p:pic>
        <p:nvPicPr>
          <p:cNvPr id="44" name="Picture 43" descr="A close-up of a key&#10;&#10;Description automatically generated with medium confidence">
            <a:extLst>
              <a:ext uri="{FF2B5EF4-FFF2-40B4-BE49-F238E27FC236}">
                <a16:creationId xmlns:a16="http://schemas.microsoft.com/office/drawing/2014/main" id="{84538A8E-649D-9A4E-AD8A-3B2619EFA95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67045" y="1786971"/>
            <a:ext cx="2860338" cy="3196141"/>
          </a:xfrm>
          <a:custGeom>
            <a:avLst/>
            <a:gdLst>
              <a:gd name="connsiteX0" fmla="*/ 1258939 w 2517878"/>
              <a:gd name="connsiteY0" fmla="*/ 0 h 2813478"/>
              <a:gd name="connsiteX1" fmla="*/ 2517878 w 2517878"/>
              <a:gd name="connsiteY1" fmla="*/ 629470 h 2813478"/>
              <a:gd name="connsiteX2" fmla="*/ 2517878 w 2517878"/>
              <a:gd name="connsiteY2" fmla="*/ 2184008 h 2813478"/>
              <a:gd name="connsiteX3" fmla="*/ 1258939 w 2517878"/>
              <a:gd name="connsiteY3" fmla="*/ 2813478 h 2813478"/>
              <a:gd name="connsiteX4" fmla="*/ 0 w 2517878"/>
              <a:gd name="connsiteY4" fmla="*/ 2184008 h 2813478"/>
              <a:gd name="connsiteX5" fmla="*/ 0 w 2517878"/>
              <a:gd name="connsiteY5" fmla="*/ 629470 h 2813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878" h="2813478">
                <a:moveTo>
                  <a:pt x="1258939" y="0"/>
                </a:moveTo>
                <a:lnTo>
                  <a:pt x="2517878" y="629470"/>
                </a:lnTo>
                <a:lnTo>
                  <a:pt x="2517878" y="2184008"/>
                </a:lnTo>
                <a:lnTo>
                  <a:pt x="1258939" y="2813478"/>
                </a:lnTo>
                <a:lnTo>
                  <a:pt x="0" y="2184008"/>
                </a:lnTo>
                <a:lnTo>
                  <a:pt x="0" y="629470"/>
                </a:lnTo>
                <a:close/>
              </a:path>
            </a:pathLst>
          </a:custGeom>
        </p:spPr>
      </p:pic>
      <p:grpSp>
        <p:nvGrpSpPr>
          <p:cNvPr id="58" name="Group 57">
            <a:extLst>
              <a:ext uri="{FF2B5EF4-FFF2-40B4-BE49-F238E27FC236}">
                <a16:creationId xmlns:a16="http://schemas.microsoft.com/office/drawing/2014/main" id="{0F45C35F-638D-D546-BB9E-8EC26AD82FCB}"/>
              </a:ext>
            </a:extLst>
          </p:cNvPr>
          <p:cNvGrpSpPr/>
          <p:nvPr/>
        </p:nvGrpSpPr>
        <p:grpSpPr>
          <a:xfrm>
            <a:off x="8081284" y="1681833"/>
            <a:ext cx="2566235" cy="2871207"/>
            <a:chOff x="3505198" y="3974326"/>
            <a:chExt cx="1936378" cy="2166498"/>
          </a:xfrm>
        </p:grpSpPr>
        <p:grpSp>
          <p:nvGrpSpPr>
            <p:cNvPr id="17" name="Group 16">
              <a:extLst>
                <a:ext uri="{FF2B5EF4-FFF2-40B4-BE49-F238E27FC236}">
                  <a16:creationId xmlns:a16="http://schemas.microsoft.com/office/drawing/2014/main" id="{94E85816-6AF2-2B4B-A47D-1B173638DCAF}"/>
                </a:ext>
              </a:extLst>
            </p:cNvPr>
            <p:cNvGrpSpPr/>
            <p:nvPr/>
          </p:nvGrpSpPr>
          <p:grpSpPr>
            <a:xfrm>
              <a:off x="3505198" y="3977118"/>
              <a:ext cx="1936376" cy="2163706"/>
              <a:chOff x="7449671" y="3192875"/>
              <a:chExt cx="2517880" cy="2813478"/>
            </a:xfrm>
          </p:grpSpPr>
          <p:sp>
            <p:nvSpPr>
              <p:cNvPr id="33" name="Hexagon 32">
                <a:extLst>
                  <a:ext uri="{FF2B5EF4-FFF2-40B4-BE49-F238E27FC236}">
                    <a16:creationId xmlns:a16="http://schemas.microsoft.com/office/drawing/2014/main" id="{F566FB97-9AFD-7B43-8300-3BB7960C4DA5}"/>
                  </a:ext>
                </a:extLst>
              </p:cNvPr>
              <p:cNvSpPr/>
              <p:nvPr/>
            </p:nvSpPr>
            <p:spPr>
              <a:xfrm rot="16200000">
                <a:off x="7301872" y="3340674"/>
                <a:ext cx="2813478" cy="251788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dirty="0">
                  <a:latin typeface="Montserrat Light" charset="0"/>
                </a:endParaRPr>
              </a:p>
            </p:txBody>
          </p:sp>
          <p:pic>
            <p:nvPicPr>
              <p:cNvPr id="40" name="Picture 39">
                <a:extLst>
                  <a:ext uri="{FF2B5EF4-FFF2-40B4-BE49-F238E27FC236}">
                    <a16:creationId xmlns:a16="http://schemas.microsoft.com/office/drawing/2014/main" id="{D7E80431-E2F4-7244-BD09-DC2E6BC0873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449673" y="3463364"/>
                <a:ext cx="2517878" cy="2058894"/>
              </a:xfrm>
              <a:custGeom>
                <a:avLst/>
                <a:gdLst>
                  <a:gd name="connsiteX0" fmla="*/ 717961 w 2517878"/>
                  <a:gd name="connsiteY0" fmla="*/ 0 h 2058894"/>
                  <a:gd name="connsiteX1" fmla="*/ 1799917 w 2517878"/>
                  <a:gd name="connsiteY1" fmla="*/ 0 h 2058894"/>
                  <a:gd name="connsiteX2" fmla="*/ 2517878 w 2517878"/>
                  <a:gd name="connsiteY2" fmla="*/ 358981 h 2058894"/>
                  <a:gd name="connsiteX3" fmla="*/ 2517878 w 2517878"/>
                  <a:gd name="connsiteY3" fmla="*/ 1913519 h 2058894"/>
                  <a:gd name="connsiteX4" fmla="*/ 2227128 w 2517878"/>
                  <a:gd name="connsiteY4" fmla="*/ 2058894 h 2058894"/>
                  <a:gd name="connsiteX5" fmla="*/ 290750 w 2517878"/>
                  <a:gd name="connsiteY5" fmla="*/ 2058894 h 2058894"/>
                  <a:gd name="connsiteX6" fmla="*/ 0 w 2517878"/>
                  <a:gd name="connsiteY6" fmla="*/ 1913519 h 2058894"/>
                  <a:gd name="connsiteX7" fmla="*/ 0 w 2517878"/>
                  <a:gd name="connsiteY7" fmla="*/ 358981 h 205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7878" h="2058894">
                    <a:moveTo>
                      <a:pt x="717961" y="0"/>
                    </a:moveTo>
                    <a:lnTo>
                      <a:pt x="1799917" y="0"/>
                    </a:lnTo>
                    <a:lnTo>
                      <a:pt x="2517878" y="358981"/>
                    </a:lnTo>
                    <a:lnTo>
                      <a:pt x="2517878" y="1913519"/>
                    </a:lnTo>
                    <a:lnTo>
                      <a:pt x="2227128" y="2058894"/>
                    </a:lnTo>
                    <a:lnTo>
                      <a:pt x="290750" y="2058894"/>
                    </a:lnTo>
                    <a:lnTo>
                      <a:pt x="0" y="1913519"/>
                    </a:lnTo>
                    <a:lnTo>
                      <a:pt x="0" y="358981"/>
                    </a:lnTo>
                    <a:close/>
                  </a:path>
                </a:pathLst>
              </a:custGeom>
            </p:spPr>
          </p:pic>
        </p:grpSp>
        <p:sp>
          <p:nvSpPr>
            <p:cNvPr id="56" name="Hexagon 55">
              <a:extLst>
                <a:ext uri="{FF2B5EF4-FFF2-40B4-BE49-F238E27FC236}">
                  <a16:creationId xmlns:a16="http://schemas.microsoft.com/office/drawing/2014/main" id="{65541BFC-98B3-164F-9545-09C19C162ECC}"/>
                </a:ext>
              </a:extLst>
            </p:cNvPr>
            <p:cNvSpPr/>
            <p:nvPr/>
          </p:nvSpPr>
          <p:spPr>
            <a:xfrm rot="16200000">
              <a:off x="3391535" y="4087991"/>
              <a:ext cx="2163706" cy="1936376"/>
            </a:xfrm>
            <a:prstGeom prst="hexagon">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dirty="0">
                <a:latin typeface="Montserrat Light" charset="0"/>
              </a:endParaRPr>
            </a:p>
          </p:txBody>
        </p:sp>
      </p:grpSp>
      <p:grpSp>
        <p:nvGrpSpPr>
          <p:cNvPr id="57" name="Group 56">
            <a:extLst>
              <a:ext uri="{FF2B5EF4-FFF2-40B4-BE49-F238E27FC236}">
                <a16:creationId xmlns:a16="http://schemas.microsoft.com/office/drawing/2014/main" id="{B94EE094-87C9-F34A-B72C-8B3AA8603853}"/>
              </a:ext>
            </a:extLst>
          </p:cNvPr>
          <p:cNvGrpSpPr/>
          <p:nvPr/>
        </p:nvGrpSpPr>
        <p:grpSpPr>
          <a:xfrm>
            <a:off x="1557022" y="1684410"/>
            <a:ext cx="2577104" cy="2883400"/>
            <a:chOff x="6544235" y="2755100"/>
            <a:chExt cx="1936377" cy="2166522"/>
          </a:xfrm>
        </p:grpSpPr>
        <p:grpSp>
          <p:nvGrpSpPr>
            <p:cNvPr id="52" name="Group 51">
              <a:extLst>
                <a:ext uri="{FF2B5EF4-FFF2-40B4-BE49-F238E27FC236}">
                  <a16:creationId xmlns:a16="http://schemas.microsoft.com/office/drawing/2014/main" id="{A2274302-E917-9148-AD35-8A0FCFECF8B5}"/>
                </a:ext>
              </a:extLst>
            </p:cNvPr>
            <p:cNvGrpSpPr/>
            <p:nvPr/>
          </p:nvGrpSpPr>
          <p:grpSpPr>
            <a:xfrm>
              <a:off x="6544236" y="2757916"/>
              <a:ext cx="1936376" cy="2163706"/>
              <a:chOff x="10148048" y="3157015"/>
              <a:chExt cx="2517880" cy="2813478"/>
            </a:xfrm>
          </p:grpSpPr>
          <p:sp>
            <p:nvSpPr>
              <p:cNvPr id="53" name="Hexagon 52">
                <a:extLst>
                  <a:ext uri="{FF2B5EF4-FFF2-40B4-BE49-F238E27FC236}">
                    <a16:creationId xmlns:a16="http://schemas.microsoft.com/office/drawing/2014/main" id="{B9D1D822-9238-834E-B6FE-E191E1979B16}"/>
                  </a:ext>
                </a:extLst>
              </p:cNvPr>
              <p:cNvSpPr/>
              <p:nvPr/>
            </p:nvSpPr>
            <p:spPr>
              <a:xfrm rot="16200000">
                <a:off x="10000249" y="3304814"/>
                <a:ext cx="2813478" cy="251788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dirty="0">
                  <a:latin typeface="Montserrat Light" charset="0"/>
                </a:endParaRPr>
              </a:p>
            </p:txBody>
          </p:sp>
          <p:pic>
            <p:nvPicPr>
              <p:cNvPr id="54" name="Picture 53" descr="A close-up of a key chain&#10;&#10;Description automatically generated with low confidence">
                <a:extLst>
                  <a:ext uri="{FF2B5EF4-FFF2-40B4-BE49-F238E27FC236}">
                    <a16:creationId xmlns:a16="http://schemas.microsoft.com/office/drawing/2014/main" id="{B5855CF0-93D0-D744-ABDA-CAF2326E416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0150290" y="3612777"/>
                <a:ext cx="2515638" cy="1988670"/>
              </a:xfrm>
              <a:custGeom>
                <a:avLst/>
                <a:gdLst>
                  <a:gd name="connsiteX0" fmla="*/ 345176 w 2515638"/>
                  <a:gd name="connsiteY0" fmla="*/ 0 h 1988670"/>
                  <a:gd name="connsiteX1" fmla="*/ 2168222 w 2515638"/>
                  <a:gd name="connsiteY1" fmla="*/ 0 h 1988670"/>
                  <a:gd name="connsiteX2" fmla="*/ 2515638 w 2515638"/>
                  <a:gd name="connsiteY2" fmla="*/ 173708 h 1988670"/>
                  <a:gd name="connsiteX3" fmla="*/ 2515638 w 2515638"/>
                  <a:gd name="connsiteY3" fmla="*/ 1728246 h 1988670"/>
                  <a:gd name="connsiteX4" fmla="*/ 1994790 w 2515638"/>
                  <a:gd name="connsiteY4" fmla="*/ 1988670 h 1988670"/>
                  <a:gd name="connsiteX5" fmla="*/ 518608 w 2515638"/>
                  <a:gd name="connsiteY5" fmla="*/ 1988670 h 1988670"/>
                  <a:gd name="connsiteX6" fmla="*/ 0 w 2515638"/>
                  <a:gd name="connsiteY6" fmla="*/ 1729366 h 1988670"/>
                  <a:gd name="connsiteX7" fmla="*/ 0 w 2515638"/>
                  <a:gd name="connsiteY7" fmla="*/ 172588 h 198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5638" h="1988670">
                    <a:moveTo>
                      <a:pt x="345176" y="0"/>
                    </a:moveTo>
                    <a:lnTo>
                      <a:pt x="2168222" y="0"/>
                    </a:lnTo>
                    <a:lnTo>
                      <a:pt x="2515638" y="173708"/>
                    </a:lnTo>
                    <a:lnTo>
                      <a:pt x="2515638" y="1728246"/>
                    </a:lnTo>
                    <a:lnTo>
                      <a:pt x="1994790" y="1988670"/>
                    </a:lnTo>
                    <a:lnTo>
                      <a:pt x="518608" y="1988670"/>
                    </a:lnTo>
                    <a:lnTo>
                      <a:pt x="0" y="1729366"/>
                    </a:lnTo>
                    <a:lnTo>
                      <a:pt x="0" y="172588"/>
                    </a:lnTo>
                    <a:close/>
                  </a:path>
                </a:pathLst>
              </a:custGeom>
            </p:spPr>
          </p:pic>
        </p:grpSp>
        <p:sp>
          <p:nvSpPr>
            <p:cNvPr id="29" name="Hexagon 28">
              <a:extLst>
                <a:ext uri="{FF2B5EF4-FFF2-40B4-BE49-F238E27FC236}">
                  <a16:creationId xmlns:a16="http://schemas.microsoft.com/office/drawing/2014/main" id="{D6209871-3E40-7541-AEEA-7E6B7B75CDC9}"/>
                </a:ext>
              </a:extLst>
            </p:cNvPr>
            <p:cNvSpPr/>
            <p:nvPr/>
          </p:nvSpPr>
          <p:spPr>
            <a:xfrm rot="16200000">
              <a:off x="6430570" y="2868765"/>
              <a:ext cx="2163706" cy="1936376"/>
            </a:xfrm>
            <a:prstGeom prst="hexagon">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dirty="0">
                <a:latin typeface="Montserrat Light" charset="0"/>
              </a:endParaRPr>
            </a:p>
          </p:txBody>
        </p:sp>
      </p:grpSp>
      <p:sp>
        <p:nvSpPr>
          <p:cNvPr id="60" name="TextBox 59">
            <a:extLst>
              <a:ext uri="{FF2B5EF4-FFF2-40B4-BE49-F238E27FC236}">
                <a16:creationId xmlns:a16="http://schemas.microsoft.com/office/drawing/2014/main" id="{03C5D57C-B6BF-1544-93A3-0DAB443E88D9}"/>
              </a:ext>
            </a:extLst>
          </p:cNvPr>
          <p:cNvSpPr txBox="1"/>
          <p:nvPr/>
        </p:nvSpPr>
        <p:spPr>
          <a:xfrm>
            <a:off x="1815156" y="5204903"/>
            <a:ext cx="8762130" cy="1107996"/>
          </a:xfrm>
          <a:prstGeom prst="rect">
            <a:avLst/>
          </a:prstGeom>
          <a:noFill/>
          <a:effectLst>
            <a:outerShdw blurRad="50800" dist="38100" dir="8100000" algn="tr" rotWithShape="0">
              <a:prstClr val="black">
                <a:alpha val="40000"/>
              </a:prstClr>
            </a:outerShdw>
          </a:effectLst>
        </p:spPr>
        <p:txBody>
          <a:bodyPr wrap="square">
            <a:spAutoFit/>
          </a:bodyPr>
          <a:lstStyle/>
          <a:p>
            <a:pPr rtl="0"/>
            <a:r>
              <a:rPr lang="en-US" sz="2200" b="1" dirty="0">
                <a:solidFill>
                  <a:schemeClr val="bg1"/>
                </a:solidFill>
                <a:latin typeface="Heebo Light" pitchFamily="2" charset="-79"/>
                <a:cs typeface="Heebo Light" pitchFamily="2" charset="-79"/>
              </a:rPr>
              <a:t>Current surgical robotics can only be used in large body cavities. Millions of patients undergoing “small cavity” surgery do not benefit from robotics. </a:t>
            </a:r>
          </a:p>
        </p:txBody>
      </p:sp>
      <p:sp>
        <p:nvSpPr>
          <p:cNvPr id="63" name="TextBox 62">
            <a:extLst>
              <a:ext uri="{FF2B5EF4-FFF2-40B4-BE49-F238E27FC236}">
                <a16:creationId xmlns:a16="http://schemas.microsoft.com/office/drawing/2014/main" id="{564AAE78-9F8C-8147-83A0-ECAB25B89C78}"/>
              </a:ext>
            </a:extLst>
          </p:cNvPr>
          <p:cNvSpPr txBox="1"/>
          <p:nvPr/>
        </p:nvSpPr>
        <p:spPr>
          <a:xfrm>
            <a:off x="5285219" y="966825"/>
            <a:ext cx="1499129" cy="400110"/>
          </a:xfrm>
          <a:prstGeom prst="rect">
            <a:avLst/>
          </a:prstGeom>
          <a:noFill/>
        </p:spPr>
        <p:txBody>
          <a:bodyPr wrap="square" rtlCol="0" anchor="ctr">
            <a:spAutoFit/>
          </a:bodyPr>
          <a:lstStyle/>
          <a:p>
            <a:pPr algn="ctr"/>
            <a:r>
              <a:rPr lang="en-US" sz="2000" dirty="0">
                <a:solidFill>
                  <a:schemeClr val="bg1"/>
                </a:solidFill>
                <a:latin typeface="Heebo" pitchFamily="2" charset="-79"/>
                <a:cs typeface="Heebo" pitchFamily="2" charset="-79"/>
              </a:rPr>
              <a:t>Da Vinci SP</a:t>
            </a:r>
            <a:endParaRPr lang="en-IL" sz="1400" dirty="0">
              <a:solidFill>
                <a:schemeClr val="bg1"/>
              </a:solidFill>
              <a:latin typeface="Heebo" pitchFamily="2" charset="-79"/>
              <a:cs typeface="Heebo" pitchFamily="2" charset="-79"/>
            </a:endParaRPr>
          </a:p>
        </p:txBody>
      </p:sp>
      <p:sp>
        <p:nvSpPr>
          <p:cNvPr id="64" name="TextBox 63">
            <a:extLst>
              <a:ext uri="{FF2B5EF4-FFF2-40B4-BE49-F238E27FC236}">
                <a16:creationId xmlns:a16="http://schemas.microsoft.com/office/drawing/2014/main" id="{0B7F724D-558C-2B4B-AEFC-90680FA5C592}"/>
              </a:ext>
            </a:extLst>
          </p:cNvPr>
          <p:cNvSpPr txBox="1"/>
          <p:nvPr/>
        </p:nvSpPr>
        <p:spPr>
          <a:xfrm>
            <a:off x="8132279" y="1095856"/>
            <a:ext cx="2539079" cy="400110"/>
          </a:xfrm>
          <a:prstGeom prst="rect">
            <a:avLst/>
          </a:prstGeom>
          <a:noFill/>
        </p:spPr>
        <p:txBody>
          <a:bodyPr wrap="square" rtlCol="0" anchor="ctr">
            <a:spAutoFit/>
          </a:bodyPr>
          <a:lstStyle/>
          <a:p>
            <a:pPr algn="ctr" rtl="0"/>
            <a:r>
              <a:rPr lang="en-GB" sz="2000" dirty="0">
                <a:solidFill>
                  <a:schemeClr val="bg1"/>
                </a:solidFill>
                <a:latin typeface="Heebo" pitchFamily="2" charset="-79"/>
                <a:cs typeface="Heebo" pitchFamily="2" charset="-79"/>
              </a:rPr>
              <a:t>Vicarious Surgical</a:t>
            </a:r>
            <a:endParaRPr lang="en-IL" sz="1400" dirty="0">
              <a:solidFill>
                <a:schemeClr val="bg1"/>
              </a:solidFill>
              <a:latin typeface="Heebo" pitchFamily="2" charset="-79"/>
              <a:cs typeface="Heebo" pitchFamily="2" charset="-79"/>
            </a:endParaRPr>
          </a:p>
        </p:txBody>
      </p:sp>
      <p:sp>
        <p:nvSpPr>
          <p:cNvPr id="66" name="Down Arrow 65">
            <a:extLst>
              <a:ext uri="{FF2B5EF4-FFF2-40B4-BE49-F238E27FC236}">
                <a16:creationId xmlns:a16="http://schemas.microsoft.com/office/drawing/2014/main" id="{06EDACD4-036D-5C41-8306-08C2B2D0DFCB}"/>
              </a:ext>
            </a:extLst>
          </p:cNvPr>
          <p:cNvSpPr/>
          <p:nvPr/>
        </p:nvSpPr>
        <p:spPr>
          <a:xfrm>
            <a:off x="2594158" y="1558841"/>
            <a:ext cx="466165" cy="259976"/>
          </a:xfrm>
          <a:prstGeom prst="downArrow">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67" name="Down Arrow 66">
            <a:extLst>
              <a:ext uri="{FF2B5EF4-FFF2-40B4-BE49-F238E27FC236}">
                <a16:creationId xmlns:a16="http://schemas.microsoft.com/office/drawing/2014/main" id="{30073F61-0606-234C-AFBF-0EDF5643DE55}"/>
              </a:ext>
            </a:extLst>
          </p:cNvPr>
          <p:cNvSpPr/>
          <p:nvPr/>
        </p:nvSpPr>
        <p:spPr>
          <a:xfrm>
            <a:off x="5857311" y="1558841"/>
            <a:ext cx="466165" cy="259976"/>
          </a:xfrm>
          <a:prstGeom prst="downArrow">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68" name="Down Arrow 67">
            <a:extLst>
              <a:ext uri="{FF2B5EF4-FFF2-40B4-BE49-F238E27FC236}">
                <a16:creationId xmlns:a16="http://schemas.microsoft.com/office/drawing/2014/main" id="{0F459FFA-7AB9-264B-8F97-7DA83B23C6FF}"/>
              </a:ext>
            </a:extLst>
          </p:cNvPr>
          <p:cNvSpPr/>
          <p:nvPr/>
        </p:nvSpPr>
        <p:spPr>
          <a:xfrm>
            <a:off x="9120464" y="1558841"/>
            <a:ext cx="466165" cy="259976"/>
          </a:xfrm>
          <a:prstGeom prst="downArrow">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24" name="TextBox 23">
            <a:extLst>
              <a:ext uri="{FF2B5EF4-FFF2-40B4-BE49-F238E27FC236}">
                <a16:creationId xmlns:a16="http://schemas.microsoft.com/office/drawing/2014/main" id="{20AA5940-8DDF-6144-992F-EA21D9B1F71F}"/>
              </a:ext>
            </a:extLst>
          </p:cNvPr>
          <p:cNvSpPr txBox="1"/>
          <p:nvPr/>
        </p:nvSpPr>
        <p:spPr>
          <a:xfrm>
            <a:off x="10908699" y="1910209"/>
            <a:ext cx="900031" cy="307777"/>
          </a:xfrm>
          <a:prstGeom prst="rect">
            <a:avLst/>
          </a:prstGeom>
          <a:noFill/>
        </p:spPr>
        <p:txBody>
          <a:bodyPr wrap="square">
            <a:spAutoFit/>
          </a:bodyPr>
          <a:lstStyle/>
          <a:p>
            <a:pPr marL="0" algn="ctr" defTabSz="914400" rtl="1" eaLnBrk="1" latinLnBrk="0" hangingPunct="1"/>
            <a:r>
              <a:rPr lang="en-GB" sz="1400" dirty="0">
                <a:solidFill>
                  <a:schemeClr val="bg1"/>
                </a:solidFill>
                <a:latin typeface="Heebo" pitchFamily="2" charset="-79"/>
                <a:cs typeface="Heebo" pitchFamily="2" charset="-79"/>
              </a:rPr>
              <a:t>18 mm</a:t>
            </a:r>
            <a:endParaRPr lang="en-IL" sz="1400" dirty="0"/>
          </a:p>
        </p:txBody>
      </p:sp>
      <p:sp>
        <p:nvSpPr>
          <p:cNvPr id="4" name="Oval 3">
            <a:extLst>
              <a:ext uri="{FF2B5EF4-FFF2-40B4-BE49-F238E27FC236}">
                <a16:creationId xmlns:a16="http://schemas.microsoft.com/office/drawing/2014/main" id="{39D334FE-353F-5D4D-A8FE-5A1D2442993A}"/>
              </a:ext>
            </a:extLst>
          </p:cNvPr>
          <p:cNvSpPr/>
          <p:nvPr/>
        </p:nvSpPr>
        <p:spPr>
          <a:xfrm rot="958036">
            <a:off x="10230755" y="2386703"/>
            <a:ext cx="296608" cy="404552"/>
          </a:xfrm>
          <a:custGeom>
            <a:avLst/>
            <a:gdLst>
              <a:gd name="connsiteX0" fmla="*/ 0 w 340625"/>
              <a:gd name="connsiteY0" fmla="*/ 210763 h 421525"/>
              <a:gd name="connsiteX1" fmla="*/ 170313 w 340625"/>
              <a:gd name="connsiteY1" fmla="*/ 0 h 421525"/>
              <a:gd name="connsiteX2" fmla="*/ 340626 w 340625"/>
              <a:gd name="connsiteY2" fmla="*/ 210763 h 421525"/>
              <a:gd name="connsiteX3" fmla="*/ 170313 w 340625"/>
              <a:gd name="connsiteY3" fmla="*/ 421526 h 421525"/>
              <a:gd name="connsiteX4" fmla="*/ 0 w 340625"/>
              <a:gd name="connsiteY4" fmla="*/ 210763 h 421525"/>
              <a:gd name="connsiteX0" fmla="*/ 4048 w 344674"/>
              <a:gd name="connsiteY0" fmla="*/ 220889 h 431652"/>
              <a:gd name="connsiteX1" fmla="*/ 63290 w 344674"/>
              <a:gd name="connsiteY1" fmla="*/ 52647 h 431652"/>
              <a:gd name="connsiteX2" fmla="*/ 174361 w 344674"/>
              <a:gd name="connsiteY2" fmla="*/ 10126 h 431652"/>
              <a:gd name="connsiteX3" fmla="*/ 344674 w 344674"/>
              <a:gd name="connsiteY3" fmla="*/ 220889 h 431652"/>
              <a:gd name="connsiteX4" fmla="*/ 174361 w 344674"/>
              <a:gd name="connsiteY4" fmla="*/ 431652 h 431652"/>
              <a:gd name="connsiteX5" fmla="*/ 4048 w 344674"/>
              <a:gd name="connsiteY5" fmla="*/ 220889 h 431652"/>
              <a:gd name="connsiteX0" fmla="*/ 4048 w 349370"/>
              <a:gd name="connsiteY0" fmla="*/ 220889 h 437612"/>
              <a:gd name="connsiteX1" fmla="*/ 63290 w 349370"/>
              <a:gd name="connsiteY1" fmla="*/ 52647 h 437612"/>
              <a:gd name="connsiteX2" fmla="*/ 174361 w 349370"/>
              <a:gd name="connsiteY2" fmla="*/ 10126 h 437612"/>
              <a:gd name="connsiteX3" fmla="*/ 344674 w 349370"/>
              <a:gd name="connsiteY3" fmla="*/ 220889 h 437612"/>
              <a:gd name="connsiteX4" fmla="*/ 290626 w 349370"/>
              <a:gd name="connsiteY4" fmla="*/ 365866 h 437612"/>
              <a:gd name="connsiteX5" fmla="*/ 174361 w 349370"/>
              <a:gd name="connsiteY5" fmla="*/ 431652 h 437612"/>
              <a:gd name="connsiteX6" fmla="*/ 4048 w 349370"/>
              <a:gd name="connsiteY6" fmla="*/ 220889 h 437612"/>
              <a:gd name="connsiteX0" fmla="*/ 174361 w 349370"/>
              <a:gd name="connsiteY0" fmla="*/ 431652 h 523092"/>
              <a:gd name="connsiteX1" fmla="*/ 4048 w 349370"/>
              <a:gd name="connsiteY1" fmla="*/ 220889 h 523092"/>
              <a:gd name="connsiteX2" fmla="*/ 63290 w 349370"/>
              <a:gd name="connsiteY2" fmla="*/ 52647 h 523092"/>
              <a:gd name="connsiteX3" fmla="*/ 174361 w 349370"/>
              <a:gd name="connsiteY3" fmla="*/ 10126 h 523092"/>
              <a:gd name="connsiteX4" fmla="*/ 344674 w 349370"/>
              <a:gd name="connsiteY4" fmla="*/ 220889 h 523092"/>
              <a:gd name="connsiteX5" fmla="*/ 290626 w 349370"/>
              <a:gd name="connsiteY5" fmla="*/ 365866 h 523092"/>
              <a:gd name="connsiteX6" fmla="*/ 265801 w 349370"/>
              <a:gd name="connsiteY6" fmla="*/ 523092 h 523092"/>
              <a:gd name="connsiteX0" fmla="*/ 174361 w 349370"/>
              <a:gd name="connsiteY0" fmla="*/ 431652 h 431652"/>
              <a:gd name="connsiteX1" fmla="*/ 4048 w 349370"/>
              <a:gd name="connsiteY1" fmla="*/ 220889 h 431652"/>
              <a:gd name="connsiteX2" fmla="*/ 63290 w 349370"/>
              <a:gd name="connsiteY2" fmla="*/ 52647 h 431652"/>
              <a:gd name="connsiteX3" fmla="*/ 174361 w 349370"/>
              <a:gd name="connsiteY3" fmla="*/ 10126 h 431652"/>
              <a:gd name="connsiteX4" fmla="*/ 344674 w 349370"/>
              <a:gd name="connsiteY4" fmla="*/ 220889 h 431652"/>
              <a:gd name="connsiteX5" fmla="*/ 290626 w 349370"/>
              <a:gd name="connsiteY5" fmla="*/ 365866 h 431652"/>
              <a:gd name="connsiteX0" fmla="*/ 4048 w 349370"/>
              <a:gd name="connsiteY0" fmla="*/ 220889 h 365866"/>
              <a:gd name="connsiteX1" fmla="*/ 63290 w 349370"/>
              <a:gd name="connsiteY1" fmla="*/ 52647 h 365866"/>
              <a:gd name="connsiteX2" fmla="*/ 174361 w 349370"/>
              <a:gd name="connsiteY2" fmla="*/ 10126 h 365866"/>
              <a:gd name="connsiteX3" fmla="*/ 344674 w 349370"/>
              <a:gd name="connsiteY3" fmla="*/ 220889 h 365866"/>
              <a:gd name="connsiteX4" fmla="*/ 290626 w 349370"/>
              <a:gd name="connsiteY4" fmla="*/ 365866 h 365866"/>
              <a:gd name="connsiteX0" fmla="*/ 0 w 286080"/>
              <a:gd name="connsiteY0" fmla="*/ 52647 h 365866"/>
              <a:gd name="connsiteX1" fmla="*/ 111071 w 286080"/>
              <a:gd name="connsiteY1" fmla="*/ 10126 h 365866"/>
              <a:gd name="connsiteX2" fmla="*/ 281384 w 286080"/>
              <a:gd name="connsiteY2" fmla="*/ 220889 h 365866"/>
              <a:gd name="connsiteX3" fmla="*/ 227336 w 286080"/>
              <a:gd name="connsiteY3" fmla="*/ 365866 h 365866"/>
              <a:gd name="connsiteX0" fmla="*/ 0 w 286080"/>
              <a:gd name="connsiteY0" fmla="*/ 42767 h 355986"/>
              <a:gd name="connsiteX1" fmla="*/ 111071 w 286080"/>
              <a:gd name="connsiteY1" fmla="*/ 246 h 355986"/>
              <a:gd name="connsiteX2" fmla="*/ 281384 w 286080"/>
              <a:gd name="connsiteY2" fmla="*/ 211009 h 355986"/>
              <a:gd name="connsiteX3" fmla="*/ 227336 w 286080"/>
              <a:gd name="connsiteY3" fmla="*/ 355986 h 355986"/>
              <a:gd name="connsiteX0" fmla="*/ 0 w 286080"/>
              <a:gd name="connsiteY0" fmla="*/ 42767 h 355986"/>
              <a:gd name="connsiteX1" fmla="*/ 111071 w 286080"/>
              <a:gd name="connsiteY1" fmla="*/ 246 h 355986"/>
              <a:gd name="connsiteX2" fmla="*/ 281384 w 286080"/>
              <a:gd name="connsiteY2" fmla="*/ 211009 h 355986"/>
              <a:gd name="connsiteX3" fmla="*/ 227336 w 286080"/>
              <a:gd name="connsiteY3" fmla="*/ 355986 h 355986"/>
              <a:gd name="connsiteX0" fmla="*/ 0 w 286080"/>
              <a:gd name="connsiteY0" fmla="*/ 46422 h 359641"/>
              <a:gd name="connsiteX1" fmla="*/ 111071 w 286080"/>
              <a:gd name="connsiteY1" fmla="*/ 3901 h 359641"/>
              <a:gd name="connsiteX2" fmla="*/ 281384 w 286080"/>
              <a:gd name="connsiteY2" fmla="*/ 214664 h 359641"/>
              <a:gd name="connsiteX3" fmla="*/ 227336 w 286080"/>
              <a:gd name="connsiteY3" fmla="*/ 359641 h 359641"/>
              <a:gd name="connsiteX0" fmla="*/ 0 w 286080"/>
              <a:gd name="connsiteY0" fmla="*/ 46422 h 359641"/>
              <a:gd name="connsiteX1" fmla="*/ 111071 w 286080"/>
              <a:gd name="connsiteY1" fmla="*/ 3901 h 359641"/>
              <a:gd name="connsiteX2" fmla="*/ 281384 w 286080"/>
              <a:gd name="connsiteY2" fmla="*/ 214664 h 359641"/>
              <a:gd name="connsiteX3" fmla="*/ 227336 w 286080"/>
              <a:gd name="connsiteY3" fmla="*/ 359641 h 359641"/>
              <a:gd name="connsiteX0" fmla="*/ 0 w 175009"/>
              <a:gd name="connsiteY0" fmla="*/ 0 h 355740"/>
              <a:gd name="connsiteX1" fmla="*/ 170313 w 175009"/>
              <a:gd name="connsiteY1" fmla="*/ 210763 h 355740"/>
              <a:gd name="connsiteX2" fmla="*/ 116265 w 175009"/>
              <a:gd name="connsiteY2" fmla="*/ 355740 h 355740"/>
              <a:gd name="connsiteX0" fmla="*/ 0 w 268685"/>
              <a:gd name="connsiteY0" fmla="*/ 0 h 332492"/>
              <a:gd name="connsiteX1" fmla="*/ 263989 w 268685"/>
              <a:gd name="connsiteY1" fmla="*/ 187515 h 332492"/>
              <a:gd name="connsiteX2" fmla="*/ 209941 w 268685"/>
              <a:gd name="connsiteY2" fmla="*/ 332492 h 332492"/>
              <a:gd name="connsiteX0" fmla="*/ 0 w 268685"/>
              <a:gd name="connsiteY0" fmla="*/ 3717 h 336209"/>
              <a:gd name="connsiteX1" fmla="*/ 263989 w 268685"/>
              <a:gd name="connsiteY1" fmla="*/ 191232 h 336209"/>
              <a:gd name="connsiteX2" fmla="*/ 209941 w 268685"/>
              <a:gd name="connsiteY2" fmla="*/ 336209 h 336209"/>
              <a:gd name="connsiteX0" fmla="*/ 0 w 270009"/>
              <a:gd name="connsiteY0" fmla="*/ 3717 h 351515"/>
              <a:gd name="connsiteX1" fmla="*/ 263989 w 270009"/>
              <a:gd name="connsiteY1" fmla="*/ 191232 h 351515"/>
              <a:gd name="connsiteX2" fmla="*/ 223823 w 270009"/>
              <a:gd name="connsiteY2" fmla="*/ 351515 h 351515"/>
              <a:gd name="connsiteX0" fmla="*/ 0 w 269584"/>
              <a:gd name="connsiteY0" fmla="*/ 3717 h 371932"/>
              <a:gd name="connsiteX1" fmla="*/ 263989 w 269584"/>
              <a:gd name="connsiteY1" fmla="*/ 191232 h 371932"/>
              <a:gd name="connsiteX2" fmla="*/ 220046 w 269584"/>
              <a:gd name="connsiteY2" fmla="*/ 371932 h 371932"/>
            </a:gdLst>
            <a:ahLst/>
            <a:cxnLst>
              <a:cxn ang="0">
                <a:pos x="connsiteX0" y="connsiteY0"/>
              </a:cxn>
              <a:cxn ang="0">
                <a:pos x="connsiteX1" y="connsiteY1"/>
              </a:cxn>
              <a:cxn ang="0">
                <a:pos x="connsiteX2" y="connsiteY2"/>
              </a:cxn>
            </a:cxnLst>
            <a:rect l="l" t="t" r="r" b="b"/>
            <a:pathLst>
              <a:path w="269584" h="371932">
                <a:moveTo>
                  <a:pt x="0" y="3717"/>
                </a:moveTo>
                <a:cubicBezTo>
                  <a:pt x="183495" y="-23176"/>
                  <a:pt x="254716" y="101630"/>
                  <a:pt x="263989" y="191232"/>
                </a:cubicBezTo>
                <a:cubicBezTo>
                  <a:pt x="283366" y="250522"/>
                  <a:pt x="248431" y="336805"/>
                  <a:pt x="220046" y="371932"/>
                </a:cubicBezTo>
              </a:path>
            </a:pathLst>
          </a:custGeom>
          <a:noFill/>
          <a:ln w="34925" cap="rnd">
            <a:solidFill>
              <a:srgbClr val="974CD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5" name="Oval 4">
            <a:extLst>
              <a:ext uri="{FF2B5EF4-FFF2-40B4-BE49-F238E27FC236}">
                <a16:creationId xmlns:a16="http://schemas.microsoft.com/office/drawing/2014/main" id="{A57783BD-C107-A147-8F9E-59C5CAD7D481}"/>
              </a:ext>
            </a:extLst>
          </p:cNvPr>
          <p:cNvSpPr/>
          <p:nvPr/>
        </p:nvSpPr>
        <p:spPr>
          <a:xfrm>
            <a:off x="10071303" y="2404556"/>
            <a:ext cx="388999" cy="414258"/>
          </a:xfrm>
          <a:prstGeom prst="ellipse">
            <a:avLst/>
          </a:prstGeom>
          <a:noFill/>
          <a:ln w="19050" cap="rnd">
            <a:solidFill>
              <a:schemeClr val="bg1"/>
            </a:solidFill>
            <a:prstDash val="sysDot"/>
          </a:ln>
          <a:effectLst>
            <a:outerShdw blurRad="37827" dist="31702" dir="2700000" sx="96263" sy="96263"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L"/>
          </a:p>
        </p:txBody>
      </p:sp>
      <p:sp>
        <p:nvSpPr>
          <p:cNvPr id="6" name="Freeform 5">
            <a:extLst>
              <a:ext uri="{FF2B5EF4-FFF2-40B4-BE49-F238E27FC236}">
                <a16:creationId xmlns:a16="http://schemas.microsoft.com/office/drawing/2014/main" id="{EC9CF786-F2C1-6641-B504-BA4FF7F025F9}"/>
              </a:ext>
            </a:extLst>
          </p:cNvPr>
          <p:cNvSpPr/>
          <p:nvPr/>
        </p:nvSpPr>
        <p:spPr>
          <a:xfrm>
            <a:off x="10366514" y="2176670"/>
            <a:ext cx="1282147" cy="242760"/>
          </a:xfrm>
          <a:custGeom>
            <a:avLst/>
            <a:gdLst>
              <a:gd name="connsiteX0" fmla="*/ 1288243 w 1288243"/>
              <a:gd name="connsiteY0" fmla="*/ 15156 h 358687"/>
              <a:gd name="connsiteX1" fmla="*/ 136402 w 1288243"/>
              <a:gd name="connsiteY1" fmla="*/ 0 h 358687"/>
              <a:gd name="connsiteX2" fmla="*/ 0 w 1288243"/>
              <a:gd name="connsiteY2" fmla="*/ 358687 h 358687"/>
              <a:gd name="connsiteX0" fmla="*/ 1273087 w 1273087"/>
              <a:gd name="connsiteY0" fmla="*/ 0 h 358687"/>
              <a:gd name="connsiteX1" fmla="*/ 136402 w 1273087"/>
              <a:gd name="connsiteY1" fmla="*/ 0 h 358687"/>
              <a:gd name="connsiteX2" fmla="*/ 0 w 1273087"/>
              <a:gd name="connsiteY2" fmla="*/ 358687 h 358687"/>
              <a:gd name="connsiteX0" fmla="*/ 1273087 w 1273087"/>
              <a:gd name="connsiteY0" fmla="*/ 0 h 358687"/>
              <a:gd name="connsiteX1" fmla="*/ 116194 w 1273087"/>
              <a:gd name="connsiteY1" fmla="*/ 70727 h 358687"/>
              <a:gd name="connsiteX2" fmla="*/ 0 w 1273087"/>
              <a:gd name="connsiteY2" fmla="*/ 358687 h 358687"/>
              <a:gd name="connsiteX0" fmla="*/ 1257931 w 1257931"/>
              <a:gd name="connsiteY0" fmla="*/ 0 h 287960"/>
              <a:gd name="connsiteX1" fmla="*/ 116194 w 1257931"/>
              <a:gd name="connsiteY1" fmla="*/ 0 h 287960"/>
              <a:gd name="connsiteX2" fmla="*/ 0 w 1257931"/>
              <a:gd name="connsiteY2" fmla="*/ 287960 h 287960"/>
              <a:gd name="connsiteX0" fmla="*/ 1257931 w 1257931"/>
              <a:gd name="connsiteY0" fmla="*/ 0 h 287960"/>
              <a:gd name="connsiteX1" fmla="*/ 65675 w 1257931"/>
              <a:gd name="connsiteY1" fmla="*/ 111142 h 287960"/>
              <a:gd name="connsiteX2" fmla="*/ 0 w 1257931"/>
              <a:gd name="connsiteY2" fmla="*/ 287960 h 287960"/>
              <a:gd name="connsiteX0" fmla="*/ 1257931 w 1257931"/>
              <a:gd name="connsiteY0" fmla="*/ 0 h 287960"/>
              <a:gd name="connsiteX1" fmla="*/ 95986 w 1257931"/>
              <a:gd name="connsiteY1" fmla="*/ 131350 h 287960"/>
              <a:gd name="connsiteX2" fmla="*/ 0 w 1257931"/>
              <a:gd name="connsiteY2" fmla="*/ 287960 h 287960"/>
              <a:gd name="connsiteX0" fmla="*/ 1252879 w 1252879"/>
              <a:gd name="connsiteY0" fmla="*/ 1 h 156610"/>
              <a:gd name="connsiteX1" fmla="*/ 95986 w 1252879"/>
              <a:gd name="connsiteY1" fmla="*/ 0 h 156610"/>
              <a:gd name="connsiteX2" fmla="*/ 0 w 1252879"/>
              <a:gd name="connsiteY2" fmla="*/ 156610 h 156610"/>
            </a:gdLst>
            <a:ahLst/>
            <a:cxnLst>
              <a:cxn ang="0">
                <a:pos x="connsiteX0" y="connsiteY0"/>
              </a:cxn>
              <a:cxn ang="0">
                <a:pos x="connsiteX1" y="connsiteY1"/>
              </a:cxn>
              <a:cxn ang="0">
                <a:pos x="connsiteX2" y="connsiteY2"/>
              </a:cxn>
            </a:cxnLst>
            <a:rect l="l" t="t" r="r" b="b"/>
            <a:pathLst>
              <a:path w="1252879" h="156610">
                <a:moveTo>
                  <a:pt x="1252879" y="1"/>
                </a:moveTo>
                <a:lnTo>
                  <a:pt x="95986" y="0"/>
                </a:lnTo>
                <a:lnTo>
                  <a:pt x="0" y="156610"/>
                </a:lnTo>
              </a:path>
            </a:pathLst>
          </a:custGeom>
          <a:noFill/>
          <a:ln w="15875" cap="rnd">
            <a:solidFill>
              <a:schemeClr val="bg1"/>
            </a:solidFill>
            <a:prstDash val="solid"/>
          </a:ln>
          <a:effectLst>
            <a:outerShdw blurRad="37827" dist="31702" dir="2700000" sx="96263" sy="96263"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L"/>
          </a:p>
        </p:txBody>
      </p:sp>
      <p:sp>
        <p:nvSpPr>
          <p:cNvPr id="30" name="Oval 3">
            <a:extLst>
              <a:ext uri="{FF2B5EF4-FFF2-40B4-BE49-F238E27FC236}">
                <a16:creationId xmlns:a16="http://schemas.microsoft.com/office/drawing/2014/main" id="{28A5F748-5438-F240-8B93-3A9BEF976664}"/>
              </a:ext>
            </a:extLst>
          </p:cNvPr>
          <p:cNvSpPr/>
          <p:nvPr/>
        </p:nvSpPr>
        <p:spPr>
          <a:xfrm rot="16524555">
            <a:off x="5638869" y="2222307"/>
            <a:ext cx="599937" cy="790129"/>
          </a:xfrm>
          <a:custGeom>
            <a:avLst/>
            <a:gdLst>
              <a:gd name="connsiteX0" fmla="*/ 0 w 340625"/>
              <a:gd name="connsiteY0" fmla="*/ 210763 h 421525"/>
              <a:gd name="connsiteX1" fmla="*/ 170313 w 340625"/>
              <a:gd name="connsiteY1" fmla="*/ 0 h 421525"/>
              <a:gd name="connsiteX2" fmla="*/ 340626 w 340625"/>
              <a:gd name="connsiteY2" fmla="*/ 210763 h 421525"/>
              <a:gd name="connsiteX3" fmla="*/ 170313 w 340625"/>
              <a:gd name="connsiteY3" fmla="*/ 421526 h 421525"/>
              <a:gd name="connsiteX4" fmla="*/ 0 w 340625"/>
              <a:gd name="connsiteY4" fmla="*/ 210763 h 421525"/>
              <a:gd name="connsiteX0" fmla="*/ 4048 w 344674"/>
              <a:gd name="connsiteY0" fmla="*/ 220889 h 431652"/>
              <a:gd name="connsiteX1" fmla="*/ 63290 w 344674"/>
              <a:gd name="connsiteY1" fmla="*/ 52647 h 431652"/>
              <a:gd name="connsiteX2" fmla="*/ 174361 w 344674"/>
              <a:gd name="connsiteY2" fmla="*/ 10126 h 431652"/>
              <a:gd name="connsiteX3" fmla="*/ 344674 w 344674"/>
              <a:gd name="connsiteY3" fmla="*/ 220889 h 431652"/>
              <a:gd name="connsiteX4" fmla="*/ 174361 w 344674"/>
              <a:gd name="connsiteY4" fmla="*/ 431652 h 431652"/>
              <a:gd name="connsiteX5" fmla="*/ 4048 w 344674"/>
              <a:gd name="connsiteY5" fmla="*/ 220889 h 431652"/>
              <a:gd name="connsiteX0" fmla="*/ 4048 w 349370"/>
              <a:gd name="connsiteY0" fmla="*/ 220889 h 437612"/>
              <a:gd name="connsiteX1" fmla="*/ 63290 w 349370"/>
              <a:gd name="connsiteY1" fmla="*/ 52647 h 437612"/>
              <a:gd name="connsiteX2" fmla="*/ 174361 w 349370"/>
              <a:gd name="connsiteY2" fmla="*/ 10126 h 437612"/>
              <a:gd name="connsiteX3" fmla="*/ 344674 w 349370"/>
              <a:gd name="connsiteY3" fmla="*/ 220889 h 437612"/>
              <a:gd name="connsiteX4" fmla="*/ 290626 w 349370"/>
              <a:gd name="connsiteY4" fmla="*/ 365866 h 437612"/>
              <a:gd name="connsiteX5" fmla="*/ 174361 w 349370"/>
              <a:gd name="connsiteY5" fmla="*/ 431652 h 437612"/>
              <a:gd name="connsiteX6" fmla="*/ 4048 w 349370"/>
              <a:gd name="connsiteY6" fmla="*/ 220889 h 437612"/>
              <a:gd name="connsiteX0" fmla="*/ 174361 w 349370"/>
              <a:gd name="connsiteY0" fmla="*/ 431652 h 523092"/>
              <a:gd name="connsiteX1" fmla="*/ 4048 w 349370"/>
              <a:gd name="connsiteY1" fmla="*/ 220889 h 523092"/>
              <a:gd name="connsiteX2" fmla="*/ 63290 w 349370"/>
              <a:gd name="connsiteY2" fmla="*/ 52647 h 523092"/>
              <a:gd name="connsiteX3" fmla="*/ 174361 w 349370"/>
              <a:gd name="connsiteY3" fmla="*/ 10126 h 523092"/>
              <a:gd name="connsiteX4" fmla="*/ 344674 w 349370"/>
              <a:gd name="connsiteY4" fmla="*/ 220889 h 523092"/>
              <a:gd name="connsiteX5" fmla="*/ 290626 w 349370"/>
              <a:gd name="connsiteY5" fmla="*/ 365866 h 523092"/>
              <a:gd name="connsiteX6" fmla="*/ 265801 w 349370"/>
              <a:gd name="connsiteY6" fmla="*/ 523092 h 523092"/>
              <a:gd name="connsiteX0" fmla="*/ 174361 w 349370"/>
              <a:gd name="connsiteY0" fmla="*/ 431652 h 431652"/>
              <a:gd name="connsiteX1" fmla="*/ 4048 w 349370"/>
              <a:gd name="connsiteY1" fmla="*/ 220889 h 431652"/>
              <a:gd name="connsiteX2" fmla="*/ 63290 w 349370"/>
              <a:gd name="connsiteY2" fmla="*/ 52647 h 431652"/>
              <a:gd name="connsiteX3" fmla="*/ 174361 w 349370"/>
              <a:gd name="connsiteY3" fmla="*/ 10126 h 431652"/>
              <a:gd name="connsiteX4" fmla="*/ 344674 w 349370"/>
              <a:gd name="connsiteY4" fmla="*/ 220889 h 431652"/>
              <a:gd name="connsiteX5" fmla="*/ 290626 w 349370"/>
              <a:gd name="connsiteY5" fmla="*/ 365866 h 431652"/>
              <a:gd name="connsiteX0" fmla="*/ 4048 w 349370"/>
              <a:gd name="connsiteY0" fmla="*/ 220889 h 365866"/>
              <a:gd name="connsiteX1" fmla="*/ 63290 w 349370"/>
              <a:gd name="connsiteY1" fmla="*/ 52647 h 365866"/>
              <a:gd name="connsiteX2" fmla="*/ 174361 w 349370"/>
              <a:gd name="connsiteY2" fmla="*/ 10126 h 365866"/>
              <a:gd name="connsiteX3" fmla="*/ 344674 w 349370"/>
              <a:gd name="connsiteY3" fmla="*/ 220889 h 365866"/>
              <a:gd name="connsiteX4" fmla="*/ 290626 w 349370"/>
              <a:gd name="connsiteY4" fmla="*/ 365866 h 365866"/>
              <a:gd name="connsiteX0" fmla="*/ 0 w 286080"/>
              <a:gd name="connsiteY0" fmla="*/ 52647 h 365866"/>
              <a:gd name="connsiteX1" fmla="*/ 111071 w 286080"/>
              <a:gd name="connsiteY1" fmla="*/ 10126 h 365866"/>
              <a:gd name="connsiteX2" fmla="*/ 281384 w 286080"/>
              <a:gd name="connsiteY2" fmla="*/ 220889 h 365866"/>
              <a:gd name="connsiteX3" fmla="*/ 227336 w 286080"/>
              <a:gd name="connsiteY3" fmla="*/ 365866 h 365866"/>
              <a:gd name="connsiteX0" fmla="*/ 0 w 286080"/>
              <a:gd name="connsiteY0" fmla="*/ 42767 h 355986"/>
              <a:gd name="connsiteX1" fmla="*/ 111071 w 286080"/>
              <a:gd name="connsiteY1" fmla="*/ 246 h 355986"/>
              <a:gd name="connsiteX2" fmla="*/ 281384 w 286080"/>
              <a:gd name="connsiteY2" fmla="*/ 211009 h 355986"/>
              <a:gd name="connsiteX3" fmla="*/ 227336 w 286080"/>
              <a:gd name="connsiteY3" fmla="*/ 355986 h 355986"/>
              <a:gd name="connsiteX0" fmla="*/ 0 w 286080"/>
              <a:gd name="connsiteY0" fmla="*/ 42767 h 355986"/>
              <a:gd name="connsiteX1" fmla="*/ 111071 w 286080"/>
              <a:gd name="connsiteY1" fmla="*/ 246 h 355986"/>
              <a:gd name="connsiteX2" fmla="*/ 281384 w 286080"/>
              <a:gd name="connsiteY2" fmla="*/ 211009 h 355986"/>
              <a:gd name="connsiteX3" fmla="*/ 227336 w 286080"/>
              <a:gd name="connsiteY3" fmla="*/ 355986 h 355986"/>
              <a:gd name="connsiteX0" fmla="*/ 0 w 286080"/>
              <a:gd name="connsiteY0" fmla="*/ 46422 h 359641"/>
              <a:gd name="connsiteX1" fmla="*/ 111071 w 286080"/>
              <a:gd name="connsiteY1" fmla="*/ 3901 h 359641"/>
              <a:gd name="connsiteX2" fmla="*/ 281384 w 286080"/>
              <a:gd name="connsiteY2" fmla="*/ 214664 h 359641"/>
              <a:gd name="connsiteX3" fmla="*/ 227336 w 286080"/>
              <a:gd name="connsiteY3" fmla="*/ 359641 h 359641"/>
              <a:gd name="connsiteX0" fmla="*/ 0 w 286080"/>
              <a:gd name="connsiteY0" fmla="*/ 46422 h 359641"/>
              <a:gd name="connsiteX1" fmla="*/ 111071 w 286080"/>
              <a:gd name="connsiteY1" fmla="*/ 3901 h 359641"/>
              <a:gd name="connsiteX2" fmla="*/ 281384 w 286080"/>
              <a:gd name="connsiteY2" fmla="*/ 214664 h 359641"/>
              <a:gd name="connsiteX3" fmla="*/ 227336 w 286080"/>
              <a:gd name="connsiteY3" fmla="*/ 359641 h 359641"/>
              <a:gd name="connsiteX0" fmla="*/ 0 w 175009"/>
              <a:gd name="connsiteY0" fmla="*/ 0 h 355740"/>
              <a:gd name="connsiteX1" fmla="*/ 170313 w 175009"/>
              <a:gd name="connsiteY1" fmla="*/ 210763 h 355740"/>
              <a:gd name="connsiteX2" fmla="*/ 116265 w 175009"/>
              <a:gd name="connsiteY2" fmla="*/ 355740 h 355740"/>
              <a:gd name="connsiteX0" fmla="*/ 0 w 268685"/>
              <a:gd name="connsiteY0" fmla="*/ 0 h 332492"/>
              <a:gd name="connsiteX1" fmla="*/ 263989 w 268685"/>
              <a:gd name="connsiteY1" fmla="*/ 187515 h 332492"/>
              <a:gd name="connsiteX2" fmla="*/ 209941 w 268685"/>
              <a:gd name="connsiteY2" fmla="*/ 332492 h 332492"/>
              <a:gd name="connsiteX0" fmla="*/ 0 w 268685"/>
              <a:gd name="connsiteY0" fmla="*/ 3717 h 336209"/>
              <a:gd name="connsiteX1" fmla="*/ 263989 w 268685"/>
              <a:gd name="connsiteY1" fmla="*/ 191232 h 336209"/>
              <a:gd name="connsiteX2" fmla="*/ 209941 w 268685"/>
              <a:gd name="connsiteY2" fmla="*/ 336209 h 336209"/>
              <a:gd name="connsiteX0" fmla="*/ 0 w 270009"/>
              <a:gd name="connsiteY0" fmla="*/ 3717 h 351515"/>
              <a:gd name="connsiteX1" fmla="*/ 263989 w 270009"/>
              <a:gd name="connsiteY1" fmla="*/ 191232 h 351515"/>
              <a:gd name="connsiteX2" fmla="*/ 223823 w 270009"/>
              <a:gd name="connsiteY2" fmla="*/ 351515 h 351515"/>
              <a:gd name="connsiteX0" fmla="*/ 0 w 269584"/>
              <a:gd name="connsiteY0" fmla="*/ 3717 h 371932"/>
              <a:gd name="connsiteX1" fmla="*/ 263989 w 269584"/>
              <a:gd name="connsiteY1" fmla="*/ 191232 h 371932"/>
              <a:gd name="connsiteX2" fmla="*/ 220046 w 269584"/>
              <a:gd name="connsiteY2" fmla="*/ 371932 h 371932"/>
              <a:gd name="connsiteX0" fmla="*/ 0 w 252891"/>
              <a:gd name="connsiteY0" fmla="*/ 3898 h 365205"/>
              <a:gd name="connsiteX1" fmla="*/ 247296 w 252891"/>
              <a:gd name="connsiteY1" fmla="*/ 184505 h 365205"/>
              <a:gd name="connsiteX2" fmla="*/ 203353 w 252891"/>
              <a:gd name="connsiteY2" fmla="*/ 365205 h 365205"/>
              <a:gd name="connsiteX0" fmla="*/ 0 w 255799"/>
              <a:gd name="connsiteY0" fmla="*/ 3828 h 367707"/>
              <a:gd name="connsiteX1" fmla="*/ 250204 w 255799"/>
              <a:gd name="connsiteY1" fmla="*/ 187007 h 367707"/>
              <a:gd name="connsiteX2" fmla="*/ 206261 w 255799"/>
              <a:gd name="connsiteY2" fmla="*/ 367707 h 367707"/>
              <a:gd name="connsiteX0" fmla="*/ 0 w 256577"/>
              <a:gd name="connsiteY0" fmla="*/ 3828 h 367707"/>
              <a:gd name="connsiteX1" fmla="*/ 250204 w 256577"/>
              <a:gd name="connsiteY1" fmla="*/ 187007 h 367707"/>
              <a:gd name="connsiteX2" fmla="*/ 206261 w 256577"/>
              <a:gd name="connsiteY2" fmla="*/ 367707 h 367707"/>
              <a:gd name="connsiteX0" fmla="*/ 0 w 255592"/>
              <a:gd name="connsiteY0" fmla="*/ 3828 h 359992"/>
              <a:gd name="connsiteX1" fmla="*/ 250204 w 255592"/>
              <a:gd name="connsiteY1" fmla="*/ 187007 h 359992"/>
              <a:gd name="connsiteX2" fmla="*/ 197538 w 255592"/>
              <a:gd name="connsiteY2" fmla="*/ 359992 h 359992"/>
            </a:gdLst>
            <a:ahLst/>
            <a:cxnLst>
              <a:cxn ang="0">
                <a:pos x="connsiteX0" y="connsiteY0"/>
              </a:cxn>
              <a:cxn ang="0">
                <a:pos x="connsiteX1" y="connsiteY1"/>
              </a:cxn>
              <a:cxn ang="0">
                <a:pos x="connsiteX2" y="connsiteY2"/>
              </a:cxn>
            </a:cxnLst>
            <a:rect l="l" t="t" r="r" b="b"/>
            <a:pathLst>
              <a:path w="255592" h="359992">
                <a:moveTo>
                  <a:pt x="0" y="3828"/>
                </a:moveTo>
                <a:cubicBezTo>
                  <a:pt x="183495" y="-23065"/>
                  <a:pt x="240931" y="97405"/>
                  <a:pt x="250204" y="187007"/>
                </a:cubicBezTo>
                <a:cubicBezTo>
                  <a:pt x="269581" y="246297"/>
                  <a:pt x="233137" y="315535"/>
                  <a:pt x="197538" y="359992"/>
                </a:cubicBezTo>
              </a:path>
            </a:pathLst>
          </a:custGeom>
          <a:noFill/>
          <a:ln w="34925" cap="rnd">
            <a:solidFill>
              <a:srgbClr val="974CD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31" name="TextBox 30">
            <a:extLst>
              <a:ext uri="{FF2B5EF4-FFF2-40B4-BE49-F238E27FC236}">
                <a16:creationId xmlns:a16="http://schemas.microsoft.com/office/drawing/2014/main" id="{432FC540-9955-0448-B69C-B28B98ABF65E}"/>
              </a:ext>
            </a:extLst>
          </p:cNvPr>
          <p:cNvSpPr txBox="1"/>
          <p:nvPr/>
        </p:nvSpPr>
        <p:spPr>
          <a:xfrm>
            <a:off x="4457137" y="1916517"/>
            <a:ext cx="828082" cy="307777"/>
          </a:xfrm>
          <a:prstGeom prst="rect">
            <a:avLst/>
          </a:prstGeom>
          <a:noFill/>
        </p:spPr>
        <p:txBody>
          <a:bodyPr wrap="square">
            <a:spAutoFit/>
          </a:bodyPr>
          <a:lstStyle/>
          <a:p>
            <a:pPr marL="0" algn="ctr" defTabSz="914400" rtl="1" eaLnBrk="1" latinLnBrk="0" hangingPunct="1"/>
            <a:r>
              <a:rPr lang="en-US" sz="1400" dirty="0">
                <a:solidFill>
                  <a:schemeClr val="bg1"/>
                </a:solidFill>
                <a:latin typeface="Heebo" pitchFamily="2" charset="-79"/>
                <a:cs typeface="Heebo" pitchFamily="2" charset="-79"/>
              </a:rPr>
              <a:t>25 mm</a:t>
            </a:r>
            <a:endParaRPr lang="en-IL" sz="1400" dirty="0"/>
          </a:p>
        </p:txBody>
      </p:sp>
      <p:sp>
        <p:nvSpPr>
          <p:cNvPr id="32" name="Freeform 31">
            <a:extLst>
              <a:ext uri="{FF2B5EF4-FFF2-40B4-BE49-F238E27FC236}">
                <a16:creationId xmlns:a16="http://schemas.microsoft.com/office/drawing/2014/main" id="{EE48053D-EBD2-3244-83F0-348B5938261C}"/>
              </a:ext>
            </a:extLst>
          </p:cNvPr>
          <p:cNvSpPr/>
          <p:nvPr/>
        </p:nvSpPr>
        <p:spPr>
          <a:xfrm flipH="1">
            <a:off x="4579064" y="2178032"/>
            <a:ext cx="1252879" cy="228318"/>
          </a:xfrm>
          <a:custGeom>
            <a:avLst/>
            <a:gdLst>
              <a:gd name="connsiteX0" fmla="*/ 1288243 w 1288243"/>
              <a:gd name="connsiteY0" fmla="*/ 15156 h 358687"/>
              <a:gd name="connsiteX1" fmla="*/ 136402 w 1288243"/>
              <a:gd name="connsiteY1" fmla="*/ 0 h 358687"/>
              <a:gd name="connsiteX2" fmla="*/ 0 w 1288243"/>
              <a:gd name="connsiteY2" fmla="*/ 358687 h 358687"/>
              <a:gd name="connsiteX0" fmla="*/ 1273087 w 1273087"/>
              <a:gd name="connsiteY0" fmla="*/ 0 h 358687"/>
              <a:gd name="connsiteX1" fmla="*/ 136402 w 1273087"/>
              <a:gd name="connsiteY1" fmla="*/ 0 h 358687"/>
              <a:gd name="connsiteX2" fmla="*/ 0 w 1273087"/>
              <a:gd name="connsiteY2" fmla="*/ 358687 h 358687"/>
              <a:gd name="connsiteX0" fmla="*/ 1273087 w 1273087"/>
              <a:gd name="connsiteY0" fmla="*/ 0 h 358687"/>
              <a:gd name="connsiteX1" fmla="*/ 116194 w 1273087"/>
              <a:gd name="connsiteY1" fmla="*/ 70727 h 358687"/>
              <a:gd name="connsiteX2" fmla="*/ 0 w 1273087"/>
              <a:gd name="connsiteY2" fmla="*/ 358687 h 358687"/>
              <a:gd name="connsiteX0" fmla="*/ 1257931 w 1257931"/>
              <a:gd name="connsiteY0" fmla="*/ 0 h 287960"/>
              <a:gd name="connsiteX1" fmla="*/ 116194 w 1257931"/>
              <a:gd name="connsiteY1" fmla="*/ 0 h 287960"/>
              <a:gd name="connsiteX2" fmla="*/ 0 w 1257931"/>
              <a:gd name="connsiteY2" fmla="*/ 287960 h 287960"/>
              <a:gd name="connsiteX0" fmla="*/ 1257931 w 1257931"/>
              <a:gd name="connsiteY0" fmla="*/ 0 h 287960"/>
              <a:gd name="connsiteX1" fmla="*/ 65675 w 1257931"/>
              <a:gd name="connsiteY1" fmla="*/ 111142 h 287960"/>
              <a:gd name="connsiteX2" fmla="*/ 0 w 1257931"/>
              <a:gd name="connsiteY2" fmla="*/ 287960 h 287960"/>
              <a:gd name="connsiteX0" fmla="*/ 1257931 w 1257931"/>
              <a:gd name="connsiteY0" fmla="*/ 0 h 287960"/>
              <a:gd name="connsiteX1" fmla="*/ 95986 w 1257931"/>
              <a:gd name="connsiteY1" fmla="*/ 131350 h 287960"/>
              <a:gd name="connsiteX2" fmla="*/ 0 w 1257931"/>
              <a:gd name="connsiteY2" fmla="*/ 287960 h 287960"/>
              <a:gd name="connsiteX0" fmla="*/ 1252879 w 1252879"/>
              <a:gd name="connsiteY0" fmla="*/ 1 h 156610"/>
              <a:gd name="connsiteX1" fmla="*/ 95986 w 1252879"/>
              <a:gd name="connsiteY1" fmla="*/ 0 h 156610"/>
              <a:gd name="connsiteX2" fmla="*/ 0 w 1252879"/>
              <a:gd name="connsiteY2" fmla="*/ 156610 h 156610"/>
            </a:gdLst>
            <a:ahLst/>
            <a:cxnLst>
              <a:cxn ang="0">
                <a:pos x="connsiteX0" y="connsiteY0"/>
              </a:cxn>
              <a:cxn ang="0">
                <a:pos x="connsiteX1" y="connsiteY1"/>
              </a:cxn>
              <a:cxn ang="0">
                <a:pos x="connsiteX2" y="connsiteY2"/>
              </a:cxn>
            </a:cxnLst>
            <a:rect l="l" t="t" r="r" b="b"/>
            <a:pathLst>
              <a:path w="1252879" h="156610">
                <a:moveTo>
                  <a:pt x="1252879" y="1"/>
                </a:moveTo>
                <a:lnTo>
                  <a:pt x="95986" y="0"/>
                </a:lnTo>
                <a:lnTo>
                  <a:pt x="0" y="156610"/>
                </a:lnTo>
              </a:path>
            </a:pathLst>
          </a:custGeom>
          <a:noFill/>
          <a:ln w="15875" cap="rnd">
            <a:solidFill>
              <a:schemeClr val="bg1"/>
            </a:solidFill>
            <a:prstDash val="solid"/>
          </a:ln>
          <a:effectLst>
            <a:outerShdw blurRad="37827" dist="31702" dir="2700000" sx="96263" sy="96263"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L"/>
          </a:p>
        </p:txBody>
      </p:sp>
      <p:sp>
        <p:nvSpPr>
          <p:cNvPr id="36" name="TextBox 35">
            <a:extLst>
              <a:ext uri="{FF2B5EF4-FFF2-40B4-BE49-F238E27FC236}">
                <a16:creationId xmlns:a16="http://schemas.microsoft.com/office/drawing/2014/main" id="{17AAA294-3F36-CD41-990F-9B0C784610D7}"/>
              </a:ext>
            </a:extLst>
          </p:cNvPr>
          <p:cNvSpPr txBox="1"/>
          <p:nvPr/>
        </p:nvSpPr>
        <p:spPr>
          <a:xfrm>
            <a:off x="858708" y="4212348"/>
            <a:ext cx="1053982" cy="307777"/>
          </a:xfrm>
          <a:prstGeom prst="rect">
            <a:avLst/>
          </a:prstGeom>
          <a:noFill/>
        </p:spPr>
        <p:txBody>
          <a:bodyPr wrap="square">
            <a:spAutoFit/>
          </a:bodyPr>
          <a:lstStyle/>
          <a:p>
            <a:pPr marL="0" algn="ctr" defTabSz="914400" rtl="1" eaLnBrk="1" latinLnBrk="0" hangingPunct="1"/>
            <a:r>
              <a:rPr lang="en-US" sz="1400" dirty="0">
                <a:solidFill>
                  <a:schemeClr val="bg1"/>
                </a:solidFill>
                <a:latin typeface="Heebo" pitchFamily="2" charset="-79"/>
                <a:cs typeface="Heebo" pitchFamily="2" charset="-79"/>
              </a:rPr>
              <a:t>15-20 mm</a:t>
            </a:r>
            <a:endParaRPr lang="en-IL" sz="1400" dirty="0"/>
          </a:p>
        </p:txBody>
      </p:sp>
      <p:sp>
        <p:nvSpPr>
          <p:cNvPr id="37" name="Freeform 36">
            <a:extLst>
              <a:ext uri="{FF2B5EF4-FFF2-40B4-BE49-F238E27FC236}">
                <a16:creationId xmlns:a16="http://schemas.microsoft.com/office/drawing/2014/main" id="{35E30C0E-BA3B-4A4D-A0E0-42400E93704B}"/>
              </a:ext>
            </a:extLst>
          </p:cNvPr>
          <p:cNvSpPr/>
          <p:nvPr/>
        </p:nvSpPr>
        <p:spPr>
          <a:xfrm flipH="1" flipV="1">
            <a:off x="1002298" y="4016814"/>
            <a:ext cx="1459924" cy="194153"/>
          </a:xfrm>
          <a:custGeom>
            <a:avLst/>
            <a:gdLst>
              <a:gd name="connsiteX0" fmla="*/ 1288243 w 1288243"/>
              <a:gd name="connsiteY0" fmla="*/ 15156 h 358687"/>
              <a:gd name="connsiteX1" fmla="*/ 136402 w 1288243"/>
              <a:gd name="connsiteY1" fmla="*/ 0 h 358687"/>
              <a:gd name="connsiteX2" fmla="*/ 0 w 1288243"/>
              <a:gd name="connsiteY2" fmla="*/ 358687 h 358687"/>
              <a:gd name="connsiteX0" fmla="*/ 1273087 w 1273087"/>
              <a:gd name="connsiteY0" fmla="*/ 0 h 358687"/>
              <a:gd name="connsiteX1" fmla="*/ 136402 w 1273087"/>
              <a:gd name="connsiteY1" fmla="*/ 0 h 358687"/>
              <a:gd name="connsiteX2" fmla="*/ 0 w 1273087"/>
              <a:gd name="connsiteY2" fmla="*/ 358687 h 358687"/>
              <a:gd name="connsiteX0" fmla="*/ 1273087 w 1273087"/>
              <a:gd name="connsiteY0" fmla="*/ 0 h 358687"/>
              <a:gd name="connsiteX1" fmla="*/ 116194 w 1273087"/>
              <a:gd name="connsiteY1" fmla="*/ 70727 h 358687"/>
              <a:gd name="connsiteX2" fmla="*/ 0 w 1273087"/>
              <a:gd name="connsiteY2" fmla="*/ 358687 h 358687"/>
              <a:gd name="connsiteX0" fmla="*/ 1257931 w 1257931"/>
              <a:gd name="connsiteY0" fmla="*/ 0 h 287960"/>
              <a:gd name="connsiteX1" fmla="*/ 116194 w 1257931"/>
              <a:gd name="connsiteY1" fmla="*/ 0 h 287960"/>
              <a:gd name="connsiteX2" fmla="*/ 0 w 1257931"/>
              <a:gd name="connsiteY2" fmla="*/ 287960 h 287960"/>
              <a:gd name="connsiteX0" fmla="*/ 1257931 w 1257931"/>
              <a:gd name="connsiteY0" fmla="*/ 0 h 287960"/>
              <a:gd name="connsiteX1" fmla="*/ 65675 w 1257931"/>
              <a:gd name="connsiteY1" fmla="*/ 111142 h 287960"/>
              <a:gd name="connsiteX2" fmla="*/ 0 w 1257931"/>
              <a:gd name="connsiteY2" fmla="*/ 287960 h 287960"/>
              <a:gd name="connsiteX0" fmla="*/ 1257931 w 1257931"/>
              <a:gd name="connsiteY0" fmla="*/ 0 h 287960"/>
              <a:gd name="connsiteX1" fmla="*/ 95986 w 1257931"/>
              <a:gd name="connsiteY1" fmla="*/ 131350 h 287960"/>
              <a:gd name="connsiteX2" fmla="*/ 0 w 1257931"/>
              <a:gd name="connsiteY2" fmla="*/ 287960 h 287960"/>
              <a:gd name="connsiteX0" fmla="*/ 1252879 w 1252879"/>
              <a:gd name="connsiteY0" fmla="*/ 1 h 156610"/>
              <a:gd name="connsiteX1" fmla="*/ 95986 w 1252879"/>
              <a:gd name="connsiteY1" fmla="*/ 0 h 156610"/>
              <a:gd name="connsiteX2" fmla="*/ 0 w 1252879"/>
              <a:gd name="connsiteY2" fmla="*/ 156610 h 156610"/>
              <a:gd name="connsiteX0" fmla="*/ 1252879 w 1252879"/>
              <a:gd name="connsiteY0" fmla="*/ 1 h 156610"/>
              <a:gd name="connsiteX1" fmla="*/ 53030 w 1252879"/>
              <a:gd name="connsiteY1" fmla="*/ 0 h 156610"/>
              <a:gd name="connsiteX2" fmla="*/ 0 w 1252879"/>
              <a:gd name="connsiteY2" fmla="*/ 156610 h 156610"/>
            </a:gdLst>
            <a:ahLst/>
            <a:cxnLst>
              <a:cxn ang="0">
                <a:pos x="connsiteX0" y="connsiteY0"/>
              </a:cxn>
              <a:cxn ang="0">
                <a:pos x="connsiteX1" y="connsiteY1"/>
              </a:cxn>
              <a:cxn ang="0">
                <a:pos x="connsiteX2" y="connsiteY2"/>
              </a:cxn>
            </a:cxnLst>
            <a:rect l="l" t="t" r="r" b="b"/>
            <a:pathLst>
              <a:path w="1252879" h="156610">
                <a:moveTo>
                  <a:pt x="1252879" y="1"/>
                </a:moveTo>
                <a:lnTo>
                  <a:pt x="53030" y="0"/>
                </a:lnTo>
                <a:lnTo>
                  <a:pt x="0" y="156610"/>
                </a:lnTo>
              </a:path>
            </a:pathLst>
          </a:custGeom>
          <a:noFill/>
          <a:ln w="15875" cap="rnd">
            <a:solidFill>
              <a:schemeClr val="bg1"/>
            </a:solidFill>
            <a:prstDash val="solid"/>
          </a:ln>
          <a:effectLst>
            <a:outerShdw blurRad="22861" dist="31702" dir="2700000" sx="97859" sy="97859"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L"/>
          </a:p>
        </p:txBody>
      </p:sp>
      <p:sp>
        <p:nvSpPr>
          <p:cNvPr id="39" name="TextBox 38">
            <a:extLst>
              <a:ext uri="{FF2B5EF4-FFF2-40B4-BE49-F238E27FC236}">
                <a16:creationId xmlns:a16="http://schemas.microsoft.com/office/drawing/2014/main" id="{32043941-093E-6C4B-86ED-0A3BC98156D9}"/>
              </a:ext>
            </a:extLst>
          </p:cNvPr>
          <p:cNvSpPr txBox="1"/>
          <p:nvPr/>
        </p:nvSpPr>
        <p:spPr>
          <a:xfrm>
            <a:off x="1824073" y="1111433"/>
            <a:ext cx="2400255" cy="400110"/>
          </a:xfrm>
          <a:prstGeom prst="rect">
            <a:avLst/>
          </a:prstGeom>
          <a:noFill/>
        </p:spPr>
        <p:txBody>
          <a:bodyPr wrap="square" rtlCol="0" anchor="ctr">
            <a:spAutoFit/>
          </a:bodyPr>
          <a:lstStyle/>
          <a:p>
            <a:pPr algn="ctr" rtl="0"/>
            <a:r>
              <a:rPr lang="en-GB" sz="2000" dirty="0" err="1">
                <a:solidFill>
                  <a:schemeClr val="bg1"/>
                </a:solidFill>
                <a:latin typeface="Heebo" pitchFamily="2" charset="-79"/>
                <a:cs typeface="Heebo" pitchFamily="2" charset="-79"/>
              </a:rPr>
              <a:t>Momentis</a:t>
            </a:r>
            <a:r>
              <a:rPr lang="en-GB" sz="2000" dirty="0">
                <a:solidFill>
                  <a:schemeClr val="bg1"/>
                </a:solidFill>
                <a:latin typeface="Heebo" pitchFamily="2" charset="-79"/>
                <a:cs typeface="Heebo" pitchFamily="2" charset="-79"/>
              </a:rPr>
              <a:t> (</a:t>
            </a:r>
            <a:r>
              <a:rPr lang="en-GB" sz="2000" dirty="0" err="1">
                <a:solidFill>
                  <a:schemeClr val="bg1"/>
                </a:solidFill>
                <a:latin typeface="Heebo" pitchFamily="2" charset="-79"/>
                <a:cs typeface="Heebo" pitchFamily="2" charset="-79"/>
              </a:rPr>
              <a:t>Memic</a:t>
            </a:r>
            <a:r>
              <a:rPr lang="en-GB" sz="2000" dirty="0">
                <a:solidFill>
                  <a:schemeClr val="bg1"/>
                </a:solidFill>
                <a:latin typeface="Heebo" pitchFamily="2" charset="-79"/>
                <a:cs typeface="Heebo" pitchFamily="2" charset="-79"/>
              </a:rPr>
              <a:t>)</a:t>
            </a:r>
            <a:endParaRPr lang="en-IL" sz="1400" dirty="0">
              <a:solidFill>
                <a:schemeClr val="bg1"/>
              </a:solidFill>
              <a:latin typeface="Heebo" pitchFamily="2" charset="-79"/>
              <a:cs typeface="Heebo" pitchFamily="2" charset="-79"/>
            </a:endParaRPr>
          </a:p>
        </p:txBody>
      </p:sp>
      <p:sp>
        <p:nvSpPr>
          <p:cNvPr id="2" name="Arc 1">
            <a:extLst>
              <a:ext uri="{FF2B5EF4-FFF2-40B4-BE49-F238E27FC236}">
                <a16:creationId xmlns:a16="http://schemas.microsoft.com/office/drawing/2014/main" id="{5B5681A8-4336-4D09-9978-87FFB5EDAAED}"/>
              </a:ext>
            </a:extLst>
          </p:cNvPr>
          <p:cNvSpPr/>
          <p:nvPr/>
        </p:nvSpPr>
        <p:spPr>
          <a:xfrm>
            <a:off x="5586732" y="2396706"/>
            <a:ext cx="775297" cy="769633"/>
          </a:xfrm>
          <a:prstGeom prst="arc">
            <a:avLst>
              <a:gd name="adj1" fmla="val 6222193"/>
              <a:gd name="adj2" fmla="val 620364"/>
            </a:avLst>
          </a:prstGeom>
          <a:noFill/>
          <a:ln w="19050" cap="rnd">
            <a:solidFill>
              <a:schemeClr val="bg1"/>
            </a:solidFill>
            <a:prstDash val="sysDot"/>
          </a:ln>
          <a:effectLst>
            <a:outerShdw blurRad="37827" dist="31702" dir="2700000" sx="96263" sy="96263"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L">
              <a:solidFill>
                <a:schemeClr val="lt1"/>
              </a:solidFill>
            </a:endParaRPr>
          </a:p>
        </p:txBody>
      </p:sp>
      <p:grpSp>
        <p:nvGrpSpPr>
          <p:cNvPr id="7" name="Group 6">
            <a:extLst>
              <a:ext uri="{FF2B5EF4-FFF2-40B4-BE49-F238E27FC236}">
                <a16:creationId xmlns:a16="http://schemas.microsoft.com/office/drawing/2014/main" id="{FDCA2375-27D9-4286-AF3A-A32FB3F283E9}"/>
              </a:ext>
            </a:extLst>
          </p:cNvPr>
          <p:cNvGrpSpPr/>
          <p:nvPr/>
        </p:nvGrpSpPr>
        <p:grpSpPr>
          <a:xfrm>
            <a:off x="2515643" y="3962026"/>
            <a:ext cx="270717" cy="240033"/>
            <a:chOff x="3143829" y="3693233"/>
            <a:chExt cx="270717" cy="240033"/>
          </a:xfrm>
        </p:grpSpPr>
        <p:sp>
          <p:nvSpPr>
            <p:cNvPr id="42" name="Oval 3">
              <a:extLst>
                <a:ext uri="{FF2B5EF4-FFF2-40B4-BE49-F238E27FC236}">
                  <a16:creationId xmlns:a16="http://schemas.microsoft.com/office/drawing/2014/main" id="{E231C2F1-13A8-4146-8BDC-549AD6A70A86}"/>
                </a:ext>
              </a:extLst>
            </p:cNvPr>
            <p:cNvSpPr/>
            <p:nvPr/>
          </p:nvSpPr>
          <p:spPr>
            <a:xfrm rot="309807">
              <a:off x="3274687" y="3693233"/>
              <a:ext cx="139859" cy="234583"/>
            </a:xfrm>
            <a:custGeom>
              <a:avLst/>
              <a:gdLst>
                <a:gd name="connsiteX0" fmla="*/ 0 w 340625"/>
                <a:gd name="connsiteY0" fmla="*/ 210763 h 421525"/>
                <a:gd name="connsiteX1" fmla="*/ 170313 w 340625"/>
                <a:gd name="connsiteY1" fmla="*/ 0 h 421525"/>
                <a:gd name="connsiteX2" fmla="*/ 340626 w 340625"/>
                <a:gd name="connsiteY2" fmla="*/ 210763 h 421525"/>
                <a:gd name="connsiteX3" fmla="*/ 170313 w 340625"/>
                <a:gd name="connsiteY3" fmla="*/ 421526 h 421525"/>
                <a:gd name="connsiteX4" fmla="*/ 0 w 340625"/>
                <a:gd name="connsiteY4" fmla="*/ 210763 h 421525"/>
                <a:gd name="connsiteX0" fmla="*/ 4048 w 344674"/>
                <a:gd name="connsiteY0" fmla="*/ 220889 h 431652"/>
                <a:gd name="connsiteX1" fmla="*/ 63290 w 344674"/>
                <a:gd name="connsiteY1" fmla="*/ 52647 h 431652"/>
                <a:gd name="connsiteX2" fmla="*/ 174361 w 344674"/>
                <a:gd name="connsiteY2" fmla="*/ 10126 h 431652"/>
                <a:gd name="connsiteX3" fmla="*/ 344674 w 344674"/>
                <a:gd name="connsiteY3" fmla="*/ 220889 h 431652"/>
                <a:gd name="connsiteX4" fmla="*/ 174361 w 344674"/>
                <a:gd name="connsiteY4" fmla="*/ 431652 h 431652"/>
                <a:gd name="connsiteX5" fmla="*/ 4048 w 344674"/>
                <a:gd name="connsiteY5" fmla="*/ 220889 h 431652"/>
                <a:gd name="connsiteX0" fmla="*/ 4048 w 349370"/>
                <a:gd name="connsiteY0" fmla="*/ 220889 h 437612"/>
                <a:gd name="connsiteX1" fmla="*/ 63290 w 349370"/>
                <a:gd name="connsiteY1" fmla="*/ 52647 h 437612"/>
                <a:gd name="connsiteX2" fmla="*/ 174361 w 349370"/>
                <a:gd name="connsiteY2" fmla="*/ 10126 h 437612"/>
                <a:gd name="connsiteX3" fmla="*/ 344674 w 349370"/>
                <a:gd name="connsiteY3" fmla="*/ 220889 h 437612"/>
                <a:gd name="connsiteX4" fmla="*/ 290626 w 349370"/>
                <a:gd name="connsiteY4" fmla="*/ 365866 h 437612"/>
                <a:gd name="connsiteX5" fmla="*/ 174361 w 349370"/>
                <a:gd name="connsiteY5" fmla="*/ 431652 h 437612"/>
                <a:gd name="connsiteX6" fmla="*/ 4048 w 349370"/>
                <a:gd name="connsiteY6" fmla="*/ 220889 h 437612"/>
                <a:gd name="connsiteX0" fmla="*/ 174361 w 349370"/>
                <a:gd name="connsiteY0" fmla="*/ 431652 h 523092"/>
                <a:gd name="connsiteX1" fmla="*/ 4048 w 349370"/>
                <a:gd name="connsiteY1" fmla="*/ 220889 h 523092"/>
                <a:gd name="connsiteX2" fmla="*/ 63290 w 349370"/>
                <a:gd name="connsiteY2" fmla="*/ 52647 h 523092"/>
                <a:gd name="connsiteX3" fmla="*/ 174361 w 349370"/>
                <a:gd name="connsiteY3" fmla="*/ 10126 h 523092"/>
                <a:gd name="connsiteX4" fmla="*/ 344674 w 349370"/>
                <a:gd name="connsiteY4" fmla="*/ 220889 h 523092"/>
                <a:gd name="connsiteX5" fmla="*/ 290626 w 349370"/>
                <a:gd name="connsiteY5" fmla="*/ 365866 h 523092"/>
                <a:gd name="connsiteX6" fmla="*/ 265801 w 349370"/>
                <a:gd name="connsiteY6" fmla="*/ 523092 h 523092"/>
                <a:gd name="connsiteX0" fmla="*/ 174361 w 349370"/>
                <a:gd name="connsiteY0" fmla="*/ 431652 h 431652"/>
                <a:gd name="connsiteX1" fmla="*/ 4048 w 349370"/>
                <a:gd name="connsiteY1" fmla="*/ 220889 h 431652"/>
                <a:gd name="connsiteX2" fmla="*/ 63290 w 349370"/>
                <a:gd name="connsiteY2" fmla="*/ 52647 h 431652"/>
                <a:gd name="connsiteX3" fmla="*/ 174361 w 349370"/>
                <a:gd name="connsiteY3" fmla="*/ 10126 h 431652"/>
                <a:gd name="connsiteX4" fmla="*/ 344674 w 349370"/>
                <a:gd name="connsiteY4" fmla="*/ 220889 h 431652"/>
                <a:gd name="connsiteX5" fmla="*/ 290626 w 349370"/>
                <a:gd name="connsiteY5" fmla="*/ 365866 h 431652"/>
                <a:gd name="connsiteX0" fmla="*/ 4048 w 349370"/>
                <a:gd name="connsiteY0" fmla="*/ 220889 h 365866"/>
                <a:gd name="connsiteX1" fmla="*/ 63290 w 349370"/>
                <a:gd name="connsiteY1" fmla="*/ 52647 h 365866"/>
                <a:gd name="connsiteX2" fmla="*/ 174361 w 349370"/>
                <a:gd name="connsiteY2" fmla="*/ 10126 h 365866"/>
                <a:gd name="connsiteX3" fmla="*/ 344674 w 349370"/>
                <a:gd name="connsiteY3" fmla="*/ 220889 h 365866"/>
                <a:gd name="connsiteX4" fmla="*/ 290626 w 349370"/>
                <a:gd name="connsiteY4" fmla="*/ 365866 h 365866"/>
                <a:gd name="connsiteX0" fmla="*/ 0 w 286080"/>
                <a:gd name="connsiteY0" fmla="*/ 52647 h 365866"/>
                <a:gd name="connsiteX1" fmla="*/ 111071 w 286080"/>
                <a:gd name="connsiteY1" fmla="*/ 10126 h 365866"/>
                <a:gd name="connsiteX2" fmla="*/ 281384 w 286080"/>
                <a:gd name="connsiteY2" fmla="*/ 220889 h 365866"/>
                <a:gd name="connsiteX3" fmla="*/ 227336 w 286080"/>
                <a:gd name="connsiteY3" fmla="*/ 365866 h 365866"/>
                <a:gd name="connsiteX0" fmla="*/ 0 w 286080"/>
                <a:gd name="connsiteY0" fmla="*/ 42767 h 355986"/>
                <a:gd name="connsiteX1" fmla="*/ 111071 w 286080"/>
                <a:gd name="connsiteY1" fmla="*/ 246 h 355986"/>
                <a:gd name="connsiteX2" fmla="*/ 281384 w 286080"/>
                <a:gd name="connsiteY2" fmla="*/ 211009 h 355986"/>
                <a:gd name="connsiteX3" fmla="*/ 227336 w 286080"/>
                <a:gd name="connsiteY3" fmla="*/ 355986 h 355986"/>
                <a:gd name="connsiteX0" fmla="*/ 0 w 286080"/>
                <a:gd name="connsiteY0" fmla="*/ 42767 h 355986"/>
                <a:gd name="connsiteX1" fmla="*/ 111071 w 286080"/>
                <a:gd name="connsiteY1" fmla="*/ 246 h 355986"/>
                <a:gd name="connsiteX2" fmla="*/ 281384 w 286080"/>
                <a:gd name="connsiteY2" fmla="*/ 211009 h 355986"/>
                <a:gd name="connsiteX3" fmla="*/ 227336 w 286080"/>
                <a:gd name="connsiteY3" fmla="*/ 355986 h 355986"/>
                <a:gd name="connsiteX0" fmla="*/ 0 w 286080"/>
                <a:gd name="connsiteY0" fmla="*/ 46422 h 359641"/>
                <a:gd name="connsiteX1" fmla="*/ 111071 w 286080"/>
                <a:gd name="connsiteY1" fmla="*/ 3901 h 359641"/>
                <a:gd name="connsiteX2" fmla="*/ 281384 w 286080"/>
                <a:gd name="connsiteY2" fmla="*/ 214664 h 359641"/>
                <a:gd name="connsiteX3" fmla="*/ 227336 w 286080"/>
                <a:gd name="connsiteY3" fmla="*/ 359641 h 359641"/>
                <a:gd name="connsiteX0" fmla="*/ 0 w 286080"/>
                <a:gd name="connsiteY0" fmla="*/ 46422 h 359641"/>
                <a:gd name="connsiteX1" fmla="*/ 111071 w 286080"/>
                <a:gd name="connsiteY1" fmla="*/ 3901 h 359641"/>
                <a:gd name="connsiteX2" fmla="*/ 281384 w 286080"/>
                <a:gd name="connsiteY2" fmla="*/ 214664 h 359641"/>
                <a:gd name="connsiteX3" fmla="*/ 227336 w 286080"/>
                <a:gd name="connsiteY3" fmla="*/ 359641 h 359641"/>
                <a:gd name="connsiteX0" fmla="*/ 0 w 175009"/>
                <a:gd name="connsiteY0" fmla="*/ 0 h 355740"/>
                <a:gd name="connsiteX1" fmla="*/ 170313 w 175009"/>
                <a:gd name="connsiteY1" fmla="*/ 210763 h 355740"/>
                <a:gd name="connsiteX2" fmla="*/ 116265 w 175009"/>
                <a:gd name="connsiteY2" fmla="*/ 355740 h 355740"/>
                <a:gd name="connsiteX0" fmla="*/ 0 w 268685"/>
                <a:gd name="connsiteY0" fmla="*/ 0 h 332492"/>
                <a:gd name="connsiteX1" fmla="*/ 263989 w 268685"/>
                <a:gd name="connsiteY1" fmla="*/ 187515 h 332492"/>
                <a:gd name="connsiteX2" fmla="*/ 209941 w 268685"/>
                <a:gd name="connsiteY2" fmla="*/ 332492 h 332492"/>
                <a:gd name="connsiteX0" fmla="*/ 0 w 268685"/>
                <a:gd name="connsiteY0" fmla="*/ 3717 h 336209"/>
                <a:gd name="connsiteX1" fmla="*/ 263989 w 268685"/>
                <a:gd name="connsiteY1" fmla="*/ 191232 h 336209"/>
                <a:gd name="connsiteX2" fmla="*/ 209941 w 268685"/>
                <a:gd name="connsiteY2" fmla="*/ 336209 h 336209"/>
                <a:gd name="connsiteX0" fmla="*/ 0 w 270009"/>
                <a:gd name="connsiteY0" fmla="*/ 3717 h 351515"/>
                <a:gd name="connsiteX1" fmla="*/ 263989 w 270009"/>
                <a:gd name="connsiteY1" fmla="*/ 191232 h 351515"/>
                <a:gd name="connsiteX2" fmla="*/ 223823 w 270009"/>
                <a:gd name="connsiteY2" fmla="*/ 351515 h 351515"/>
                <a:gd name="connsiteX0" fmla="*/ 0 w 269584"/>
                <a:gd name="connsiteY0" fmla="*/ 3717 h 371932"/>
                <a:gd name="connsiteX1" fmla="*/ 263989 w 269584"/>
                <a:gd name="connsiteY1" fmla="*/ 191232 h 371932"/>
                <a:gd name="connsiteX2" fmla="*/ 220046 w 269584"/>
                <a:gd name="connsiteY2" fmla="*/ 371932 h 371932"/>
                <a:gd name="connsiteX0" fmla="*/ 0 w 252891"/>
                <a:gd name="connsiteY0" fmla="*/ 3898 h 365205"/>
                <a:gd name="connsiteX1" fmla="*/ 247296 w 252891"/>
                <a:gd name="connsiteY1" fmla="*/ 184505 h 365205"/>
                <a:gd name="connsiteX2" fmla="*/ 203353 w 252891"/>
                <a:gd name="connsiteY2" fmla="*/ 365205 h 365205"/>
                <a:gd name="connsiteX0" fmla="*/ 0 w 255799"/>
                <a:gd name="connsiteY0" fmla="*/ 3828 h 367707"/>
                <a:gd name="connsiteX1" fmla="*/ 250204 w 255799"/>
                <a:gd name="connsiteY1" fmla="*/ 187007 h 367707"/>
                <a:gd name="connsiteX2" fmla="*/ 206261 w 255799"/>
                <a:gd name="connsiteY2" fmla="*/ 367707 h 367707"/>
                <a:gd name="connsiteX0" fmla="*/ 0 w 256577"/>
                <a:gd name="connsiteY0" fmla="*/ 3828 h 367707"/>
                <a:gd name="connsiteX1" fmla="*/ 250204 w 256577"/>
                <a:gd name="connsiteY1" fmla="*/ 187007 h 367707"/>
                <a:gd name="connsiteX2" fmla="*/ 206261 w 256577"/>
                <a:gd name="connsiteY2" fmla="*/ 367707 h 367707"/>
                <a:gd name="connsiteX0" fmla="*/ 0 w 255592"/>
                <a:gd name="connsiteY0" fmla="*/ 3828 h 359992"/>
                <a:gd name="connsiteX1" fmla="*/ 250204 w 255592"/>
                <a:gd name="connsiteY1" fmla="*/ 187007 h 359992"/>
                <a:gd name="connsiteX2" fmla="*/ 197538 w 255592"/>
                <a:gd name="connsiteY2" fmla="*/ 359992 h 359992"/>
              </a:gdLst>
              <a:ahLst/>
              <a:cxnLst>
                <a:cxn ang="0">
                  <a:pos x="connsiteX0" y="connsiteY0"/>
                </a:cxn>
                <a:cxn ang="0">
                  <a:pos x="connsiteX1" y="connsiteY1"/>
                </a:cxn>
                <a:cxn ang="0">
                  <a:pos x="connsiteX2" y="connsiteY2"/>
                </a:cxn>
              </a:cxnLst>
              <a:rect l="l" t="t" r="r" b="b"/>
              <a:pathLst>
                <a:path w="255592" h="359992">
                  <a:moveTo>
                    <a:pt x="0" y="3828"/>
                  </a:moveTo>
                  <a:cubicBezTo>
                    <a:pt x="183495" y="-23065"/>
                    <a:pt x="240931" y="97405"/>
                    <a:pt x="250204" y="187007"/>
                  </a:cubicBezTo>
                  <a:cubicBezTo>
                    <a:pt x="269581" y="246297"/>
                    <a:pt x="233137" y="315535"/>
                    <a:pt x="197538" y="359992"/>
                  </a:cubicBezTo>
                </a:path>
              </a:pathLst>
            </a:custGeom>
            <a:noFill/>
            <a:ln w="28575" cap="rnd">
              <a:solidFill>
                <a:srgbClr val="974CD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43" name="Oval 42">
              <a:extLst>
                <a:ext uri="{FF2B5EF4-FFF2-40B4-BE49-F238E27FC236}">
                  <a16:creationId xmlns:a16="http://schemas.microsoft.com/office/drawing/2014/main" id="{536D66F9-E904-40BC-B0AA-9345FDE6DC5B}"/>
                </a:ext>
              </a:extLst>
            </p:cNvPr>
            <p:cNvSpPr/>
            <p:nvPr/>
          </p:nvSpPr>
          <p:spPr>
            <a:xfrm>
              <a:off x="3143829" y="3740362"/>
              <a:ext cx="181142" cy="192904"/>
            </a:xfrm>
            <a:prstGeom prst="ellipse">
              <a:avLst/>
            </a:prstGeom>
            <a:noFill/>
            <a:ln w="19050" cap="rnd">
              <a:solidFill>
                <a:schemeClr val="bg1"/>
              </a:solidFill>
              <a:prstDash val="sysDot"/>
            </a:ln>
            <a:effectLst>
              <a:outerShdw blurRad="37827" dist="31702" dir="2700000" sx="96263" sy="96263"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L"/>
            </a:p>
          </p:txBody>
        </p:sp>
      </p:grpSp>
      <p:grpSp>
        <p:nvGrpSpPr>
          <p:cNvPr id="45" name="Group 44">
            <a:extLst>
              <a:ext uri="{FF2B5EF4-FFF2-40B4-BE49-F238E27FC236}">
                <a16:creationId xmlns:a16="http://schemas.microsoft.com/office/drawing/2014/main" id="{76031351-1EF4-4E58-9485-E0C526836BFF}"/>
              </a:ext>
            </a:extLst>
          </p:cNvPr>
          <p:cNvGrpSpPr/>
          <p:nvPr/>
        </p:nvGrpSpPr>
        <p:grpSpPr>
          <a:xfrm rot="11088092">
            <a:off x="2099748" y="3817694"/>
            <a:ext cx="270717" cy="240033"/>
            <a:chOff x="3143829" y="3693233"/>
            <a:chExt cx="270717" cy="240033"/>
          </a:xfrm>
        </p:grpSpPr>
        <p:sp>
          <p:nvSpPr>
            <p:cNvPr id="46" name="Oval 3">
              <a:extLst>
                <a:ext uri="{FF2B5EF4-FFF2-40B4-BE49-F238E27FC236}">
                  <a16:creationId xmlns:a16="http://schemas.microsoft.com/office/drawing/2014/main" id="{53D47D58-A8B6-4FF3-BB35-579322AB97AA}"/>
                </a:ext>
              </a:extLst>
            </p:cNvPr>
            <p:cNvSpPr/>
            <p:nvPr/>
          </p:nvSpPr>
          <p:spPr>
            <a:xfrm rot="309807">
              <a:off x="3274687" y="3693233"/>
              <a:ext cx="139859" cy="234583"/>
            </a:xfrm>
            <a:custGeom>
              <a:avLst/>
              <a:gdLst>
                <a:gd name="connsiteX0" fmla="*/ 0 w 340625"/>
                <a:gd name="connsiteY0" fmla="*/ 210763 h 421525"/>
                <a:gd name="connsiteX1" fmla="*/ 170313 w 340625"/>
                <a:gd name="connsiteY1" fmla="*/ 0 h 421525"/>
                <a:gd name="connsiteX2" fmla="*/ 340626 w 340625"/>
                <a:gd name="connsiteY2" fmla="*/ 210763 h 421525"/>
                <a:gd name="connsiteX3" fmla="*/ 170313 w 340625"/>
                <a:gd name="connsiteY3" fmla="*/ 421526 h 421525"/>
                <a:gd name="connsiteX4" fmla="*/ 0 w 340625"/>
                <a:gd name="connsiteY4" fmla="*/ 210763 h 421525"/>
                <a:gd name="connsiteX0" fmla="*/ 4048 w 344674"/>
                <a:gd name="connsiteY0" fmla="*/ 220889 h 431652"/>
                <a:gd name="connsiteX1" fmla="*/ 63290 w 344674"/>
                <a:gd name="connsiteY1" fmla="*/ 52647 h 431652"/>
                <a:gd name="connsiteX2" fmla="*/ 174361 w 344674"/>
                <a:gd name="connsiteY2" fmla="*/ 10126 h 431652"/>
                <a:gd name="connsiteX3" fmla="*/ 344674 w 344674"/>
                <a:gd name="connsiteY3" fmla="*/ 220889 h 431652"/>
                <a:gd name="connsiteX4" fmla="*/ 174361 w 344674"/>
                <a:gd name="connsiteY4" fmla="*/ 431652 h 431652"/>
                <a:gd name="connsiteX5" fmla="*/ 4048 w 344674"/>
                <a:gd name="connsiteY5" fmla="*/ 220889 h 431652"/>
                <a:gd name="connsiteX0" fmla="*/ 4048 w 349370"/>
                <a:gd name="connsiteY0" fmla="*/ 220889 h 437612"/>
                <a:gd name="connsiteX1" fmla="*/ 63290 w 349370"/>
                <a:gd name="connsiteY1" fmla="*/ 52647 h 437612"/>
                <a:gd name="connsiteX2" fmla="*/ 174361 w 349370"/>
                <a:gd name="connsiteY2" fmla="*/ 10126 h 437612"/>
                <a:gd name="connsiteX3" fmla="*/ 344674 w 349370"/>
                <a:gd name="connsiteY3" fmla="*/ 220889 h 437612"/>
                <a:gd name="connsiteX4" fmla="*/ 290626 w 349370"/>
                <a:gd name="connsiteY4" fmla="*/ 365866 h 437612"/>
                <a:gd name="connsiteX5" fmla="*/ 174361 w 349370"/>
                <a:gd name="connsiteY5" fmla="*/ 431652 h 437612"/>
                <a:gd name="connsiteX6" fmla="*/ 4048 w 349370"/>
                <a:gd name="connsiteY6" fmla="*/ 220889 h 437612"/>
                <a:gd name="connsiteX0" fmla="*/ 174361 w 349370"/>
                <a:gd name="connsiteY0" fmla="*/ 431652 h 523092"/>
                <a:gd name="connsiteX1" fmla="*/ 4048 w 349370"/>
                <a:gd name="connsiteY1" fmla="*/ 220889 h 523092"/>
                <a:gd name="connsiteX2" fmla="*/ 63290 w 349370"/>
                <a:gd name="connsiteY2" fmla="*/ 52647 h 523092"/>
                <a:gd name="connsiteX3" fmla="*/ 174361 w 349370"/>
                <a:gd name="connsiteY3" fmla="*/ 10126 h 523092"/>
                <a:gd name="connsiteX4" fmla="*/ 344674 w 349370"/>
                <a:gd name="connsiteY4" fmla="*/ 220889 h 523092"/>
                <a:gd name="connsiteX5" fmla="*/ 290626 w 349370"/>
                <a:gd name="connsiteY5" fmla="*/ 365866 h 523092"/>
                <a:gd name="connsiteX6" fmla="*/ 265801 w 349370"/>
                <a:gd name="connsiteY6" fmla="*/ 523092 h 523092"/>
                <a:gd name="connsiteX0" fmla="*/ 174361 w 349370"/>
                <a:gd name="connsiteY0" fmla="*/ 431652 h 431652"/>
                <a:gd name="connsiteX1" fmla="*/ 4048 w 349370"/>
                <a:gd name="connsiteY1" fmla="*/ 220889 h 431652"/>
                <a:gd name="connsiteX2" fmla="*/ 63290 w 349370"/>
                <a:gd name="connsiteY2" fmla="*/ 52647 h 431652"/>
                <a:gd name="connsiteX3" fmla="*/ 174361 w 349370"/>
                <a:gd name="connsiteY3" fmla="*/ 10126 h 431652"/>
                <a:gd name="connsiteX4" fmla="*/ 344674 w 349370"/>
                <a:gd name="connsiteY4" fmla="*/ 220889 h 431652"/>
                <a:gd name="connsiteX5" fmla="*/ 290626 w 349370"/>
                <a:gd name="connsiteY5" fmla="*/ 365866 h 431652"/>
                <a:gd name="connsiteX0" fmla="*/ 4048 w 349370"/>
                <a:gd name="connsiteY0" fmla="*/ 220889 h 365866"/>
                <a:gd name="connsiteX1" fmla="*/ 63290 w 349370"/>
                <a:gd name="connsiteY1" fmla="*/ 52647 h 365866"/>
                <a:gd name="connsiteX2" fmla="*/ 174361 w 349370"/>
                <a:gd name="connsiteY2" fmla="*/ 10126 h 365866"/>
                <a:gd name="connsiteX3" fmla="*/ 344674 w 349370"/>
                <a:gd name="connsiteY3" fmla="*/ 220889 h 365866"/>
                <a:gd name="connsiteX4" fmla="*/ 290626 w 349370"/>
                <a:gd name="connsiteY4" fmla="*/ 365866 h 365866"/>
                <a:gd name="connsiteX0" fmla="*/ 0 w 286080"/>
                <a:gd name="connsiteY0" fmla="*/ 52647 h 365866"/>
                <a:gd name="connsiteX1" fmla="*/ 111071 w 286080"/>
                <a:gd name="connsiteY1" fmla="*/ 10126 h 365866"/>
                <a:gd name="connsiteX2" fmla="*/ 281384 w 286080"/>
                <a:gd name="connsiteY2" fmla="*/ 220889 h 365866"/>
                <a:gd name="connsiteX3" fmla="*/ 227336 w 286080"/>
                <a:gd name="connsiteY3" fmla="*/ 365866 h 365866"/>
                <a:gd name="connsiteX0" fmla="*/ 0 w 286080"/>
                <a:gd name="connsiteY0" fmla="*/ 42767 h 355986"/>
                <a:gd name="connsiteX1" fmla="*/ 111071 w 286080"/>
                <a:gd name="connsiteY1" fmla="*/ 246 h 355986"/>
                <a:gd name="connsiteX2" fmla="*/ 281384 w 286080"/>
                <a:gd name="connsiteY2" fmla="*/ 211009 h 355986"/>
                <a:gd name="connsiteX3" fmla="*/ 227336 w 286080"/>
                <a:gd name="connsiteY3" fmla="*/ 355986 h 355986"/>
                <a:gd name="connsiteX0" fmla="*/ 0 w 286080"/>
                <a:gd name="connsiteY0" fmla="*/ 42767 h 355986"/>
                <a:gd name="connsiteX1" fmla="*/ 111071 w 286080"/>
                <a:gd name="connsiteY1" fmla="*/ 246 h 355986"/>
                <a:gd name="connsiteX2" fmla="*/ 281384 w 286080"/>
                <a:gd name="connsiteY2" fmla="*/ 211009 h 355986"/>
                <a:gd name="connsiteX3" fmla="*/ 227336 w 286080"/>
                <a:gd name="connsiteY3" fmla="*/ 355986 h 355986"/>
                <a:gd name="connsiteX0" fmla="*/ 0 w 286080"/>
                <a:gd name="connsiteY0" fmla="*/ 46422 h 359641"/>
                <a:gd name="connsiteX1" fmla="*/ 111071 w 286080"/>
                <a:gd name="connsiteY1" fmla="*/ 3901 h 359641"/>
                <a:gd name="connsiteX2" fmla="*/ 281384 w 286080"/>
                <a:gd name="connsiteY2" fmla="*/ 214664 h 359641"/>
                <a:gd name="connsiteX3" fmla="*/ 227336 w 286080"/>
                <a:gd name="connsiteY3" fmla="*/ 359641 h 359641"/>
                <a:gd name="connsiteX0" fmla="*/ 0 w 286080"/>
                <a:gd name="connsiteY0" fmla="*/ 46422 h 359641"/>
                <a:gd name="connsiteX1" fmla="*/ 111071 w 286080"/>
                <a:gd name="connsiteY1" fmla="*/ 3901 h 359641"/>
                <a:gd name="connsiteX2" fmla="*/ 281384 w 286080"/>
                <a:gd name="connsiteY2" fmla="*/ 214664 h 359641"/>
                <a:gd name="connsiteX3" fmla="*/ 227336 w 286080"/>
                <a:gd name="connsiteY3" fmla="*/ 359641 h 359641"/>
                <a:gd name="connsiteX0" fmla="*/ 0 w 175009"/>
                <a:gd name="connsiteY0" fmla="*/ 0 h 355740"/>
                <a:gd name="connsiteX1" fmla="*/ 170313 w 175009"/>
                <a:gd name="connsiteY1" fmla="*/ 210763 h 355740"/>
                <a:gd name="connsiteX2" fmla="*/ 116265 w 175009"/>
                <a:gd name="connsiteY2" fmla="*/ 355740 h 355740"/>
                <a:gd name="connsiteX0" fmla="*/ 0 w 268685"/>
                <a:gd name="connsiteY0" fmla="*/ 0 h 332492"/>
                <a:gd name="connsiteX1" fmla="*/ 263989 w 268685"/>
                <a:gd name="connsiteY1" fmla="*/ 187515 h 332492"/>
                <a:gd name="connsiteX2" fmla="*/ 209941 w 268685"/>
                <a:gd name="connsiteY2" fmla="*/ 332492 h 332492"/>
                <a:gd name="connsiteX0" fmla="*/ 0 w 268685"/>
                <a:gd name="connsiteY0" fmla="*/ 3717 h 336209"/>
                <a:gd name="connsiteX1" fmla="*/ 263989 w 268685"/>
                <a:gd name="connsiteY1" fmla="*/ 191232 h 336209"/>
                <a:gd name="connsiteX2" fmla="*/ 209941 w 268685"/>
                <a:gd name="connsiteY2" fmla="*/ 336209 h 336209"/>
                <a:gd name="connsiteX0" fmla="*/ 0 w 270009"/>
                <a:gd name="connsiteY0" fmla="*/ 3717 h 351515"/>
                <a:gd name="connsiteX1" fmla="*/ 263989 w 270009"/>
                <a:gd name="connsiteY1" fmla="*/ 191232 h 351515"/>
                <a:gd name="connsiteX2" fmla="*/ 223823 w 270009"/>
                <a:gd name="connsiteY2" fmla="*/ 351515 h 351515"/>
                <a:gd name="connsiteX0" fmla="*/ 0 w 269584"/>
                <a:gd name="connsiteY0" fmla="*/ 3717 h 371932"/>
                <a:gd name="connsiteX1" fmla="*/ 263989 w 269584"/>
                <a:gd name="connsiteY1" fmla="*/ 191232 h 371932"/>
                <a:gd name="connsiteX2" fmla="*/ 220046 w 269584"/>
                <a:gd name="connsiteY2" fmla="*/ 371932 h 371932"/>
                <a:gd name="connsiteX0" fmla="*/ 0 w 252891"/>
                <a:gd name="connsiteY0" fmla="*/ 3898 h 365205"/>
                <a:gd name="connsiteX1" fmla="*/ 247296 w 252891"/>
                <a:gd name="connsiteY1" fmla="*/ 184505 h 365205"/>
                <a:gd name="connsiteX2" fmla="*/ 203353 w 252891"/>
                <a:gd name="connsiteY2" fmla="*/ 365205 h 365205"/>
                <a:gd name="connsiteX0" fmla="*/ 0 w 255799"/>
                <a:gd name="connsiteY0" fmla="*/ 3828 h 367707"/>
                <a:gd name="connsiteX1" fmla="*/ 250204 w 255799"/>
                <a:gd name="connsiteY1" fmla="*/ 187007 h 367707"/>
                <a:gd name="connsiteX2" fmla="*/ 206261 w 255799"/>
                <a:gd name="connsiteY2" fmla="*/ 367707 h 367707"/>
                <a:gd name="connsiteX0" fmla="*/ 0 w 256577"/>
                <a:gd name="connsiteY0" fmla="*/ 3828 h 367707"/>
                <a:gd name="connsiteX1" fmla="*/ 250204 w 256577"/>
                <a:gd name="connsiteY1" fmla="*/ 187007 h 367707"/>
                <a:gd name="connsiteX2" fmla="*/ 206261 w 256577"/>
                <a:gd name="connsiteY2" fmla="*/ 367707 h 367707"/>
                <a:gd name="connsiteX0" fmla="*/ 0 w 255592"/>
                <a:gd name="connsiteY0" fmla="*/ 3828 h 359992"/>
                <a:gd name="connsiteX1" fmla="*/ 250204 w 255592"/>
                <a:gd name="connsiteY1" fmla="*/ 187007 h 359992"/>
                <a:gd name="connsiteX2" fmla="*/ 197538 w 255592"/>
                <a:gd name="connsiteY2" fmla="*/ 359992 h 359992"/>
              </a:gdLst>
              <a:ahLst/>
              <a:cxnLst>
                <a:cxn ang="0">
                  <a:pos x="connsiteX0" y="connsiteY0"/>
                </a:cxn>
                <a:cxn ang="0">
                  <a:pos x="connsiteX1" y="connsiteY1"/>
                </a:cxn>
                <a:cxn ang="0">
                  <a:pos x="connsiteX2" y="connsiteY2"/>
                </a:cxn>
              </a:cxnLst>
              <a:rect l="l" t="t" r="r" b="b"/>
              <a:pathLst>
                <a:path w="255592" h="359992">
                  <a:moveTo>
                    <a:pt x="0" y="3828"/>
                  </a:moveTo>
                  <a:cubicBezTo>
                    <a:pt x="183495" y="-23065"/>
                    <a:pt x="240931" y="97405"/>
                    <a:pt x="250204" y="187007"/>
                  </a:cubicBezTo>
                  <a:cubicBezTo>
                    <a:pt x="269581" y="246297"/>
                    <a:pt x="233137" y="315535"/>
                    <a:pt x="197538" y="359992"/>
                  </a:cubicBezTo>
                </a:path>
              </a:pathLst>
            </a:custGeom>
            <a:noFill/>
            <a:ln w="28575" cap="rnd">
              <a:solidFill>
                <a:srgbClr val="974CD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47" name="Oval 46">
              <a:extLst>
                <a:ext uri="{FF2B5EF4-FFF2-40B4-BE49-F238E27FC236}">
                  <a16:creationId xmlns:a16="http://schemas.microsoft.com/office/drawing/2014/main" id="{3EB8295E-5194-422D-B4E6-A6A7B8D2194D}"/>
                </a:ext>
              </a:extLst>
            </p:cNvPr>
            <p:cNvSpPr/>
            <p:nvPr/>
          </p:nvSpPr>
          <p:spPr>
            <a:xfrm>
              <a:off x="3143829" y="3740362"/>
              <a:ext cx="181142" cy="192904"/>
            </a:xfrm>
            <a:prstGeom prst="ellipse">
              <a:avLst/>
            </a:prstGeom>
            <a:noFill/>
            <a:ln w="19050" cap="rnd">
              <a:solidFill>
                <a:schemeClr val="bg1"/>
              </a:solidFill>
              <a:prstDash val="sysDot"/>
            </a:ln>
            <a:effectLst>
              <a:outerShdw blurRad="37827" dist="31702" dir="2700000" sx="96263" sy="96263"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L"/>
            </a:p>
          </p:txBody>
        </p:sp>
      </p:grpSp>
      <p:sp>
        <p:nvSpPr>
          <p:cNvPr id="9" name="TextBox 8">
            <a:extLst>
              <a:ext uri="{FF2B5EF4-FFF2-40B4-BE49-F238E27FC236}">
                <a16:creationId xmlns:a16="http://schemas.microsoft.com/office/drawing/2014/main" id="{635576BA-44BE-158E-67D6-1CFCEFA72903}"/>
              </a:ext>
            </a:extLst>
          </p:cNvPr>
          <p:cNvSpPr txBox="1"/>
          <p:nvPr/>
        </p:nvSpPr>
        <p:spPr>
          <a:xfrm>
            <a:off x="11554262" y="6419886"/>
            <a:ext cx="709168" cy="369332"/>
          </a:xfrm>
          <a:prstGeom prst="rect">
            <a:avLst/>
          </a:prstGeom>
          <a:noFill/>
        </p:spPr>
        <p:txBody>
          <a:bodyPr wrap="square" rtlCol="0">
            <a:spAutoFit/>
          </a:bodyPr>
          <a:lstStyle/>
          <a:p>
            <a:pPr algn="ctr"/>
            <a:r>
              <a:rPr lang="en-GB" sz="1800" b="1" dirty="0">
                <a:solidFill>
                  <a:schemeClr val="bg1"/>
                </a:solidFill>
                <a:latin typeface="Heebo" panose="00000500000000000000" pitchFamily="2" charset="-79"/>
                <a:cs typeface="Heebo" panose="00000500000000000000" pitchFamily="2" charset="-79"/>
              </a:rPr>
              <a:t>[ </a:t>
            </a:r>
            <a:fld id="{C9438F55-2C9A-4A88-994F-E59E5D0827DB}" type="slidenum">
              <a:rPr lang="en-US" sz="1800" b="1" smtClean="0">
                <a:solidFill>
                  <a:schemeClr val="bg1"/>
                </a:solidFill>
                <a:latin typeface="Heebo" panose="00000500000000000000" pitchFamily="2" charset="-79"/>
                <a:cs typeface="Heebo" panose="00000500000000000000" pitchFamily="2" charset="-79"/>
              </a:rPr>
              <a:pPr algn="ctr"/>
              <a:t>7</a:t>
            </a:fld>
            <a:r>
              <a:rPr lang="en-US" sz="1800" b="1" dirty="0">
                <a:solidFill>
                  <a:schemeClr val="bg1"/>
                </a:solidFill>
                <a:latin typeface="Heebo" panose="00000500000000000000" pitchFamily="2" charset="-79"/>
                <a:cs typeface="Heebo" panose="00000500000000000000" pitchFamily="2" charset="-79"/>
              </a:rPr>
              <a:t> ] </a:t>
            </a:r>
            <a:endParaRPr lang="en-IL" dirty="0"/>
          </a:p>
        </p:txBody>
      </p:sp>
    </p:spTree>
    <p:extLst>
      <p:ext uri="{BB962C8B-B14F-4D97-AF65-F5344CB8AC3E}">
        <p14:creationId xmlns:p14="http://schemas.microsoft.com/office/powerpoint/2010/main" val="2553641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84000"/>
          </a:schemeClr>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FDAAE86-C58C-2754-A60F-BDECC7856843}"/>
              </a:ext>
            </a:extLst>
          </p:cNvPr>
          <p:cNvSpPr/>
          <p:nvPr/>
        </p:nvSpPr>
        <p:spPr>
          <a:xfrm>
            <a:off x="0" y="776081"/>
            <a:ext cx="12179238" cy="601216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L" dirty="0"/>
          </a:p>
        </p:txBody>
      </p:sp>
      <p:pic>
        <p:nvPicPr>
          <p:cNvPr id="35" name="Picture 34">
            <a:extLst>
              <a:ext uri="{FF2B5EF4-FFF2-40B4-BE49-F238E27FC236}">
                <a16:creationId xmlns:a16="http://schemas.microsoft.com/office/drawing/2014/main" id="{665653A5-4710-264A-A52B-8147822D2C90}"/>
              </a:ext>
            </a:extLst>
          </p:cNvPr>
          <p:cNvPicPr>
            <a:picLocks noChangeAspect="1"/>
          </p:cNvPicPr>
          <p:nvPr/>
        </p:nvPicPr>
        <p:blipFill>
          <a:blip r:embed="rId2"/>
          <a:srcRect/>
          <a:stretch/>
        </p:blipFill>
        <p:spPr>
          <a:xfrm rot="20204804">
            <a:off x="2353682" y="309180"/>
            <a:ext cx="5798340" cy="4346199"/>
          </a:xfrm>
          <a:prstGeom prst="rect">
            <a:avLst/>
          </a:prstGeom>
          <a:effectLst>
            <a:outerShdw blurRad="269284" dist="38100" dir="2700000" algn="tl" rotWithShape="0">
              <a:prstClr val="black">
                <a:alpha val="8000"/>
              </a:prstClr>
            </a:outerShdw>
          </a:effectLst>
        </p:spPr>
      </p:pic>
      <p:sp>
        <p:nvSpPr>
          <p:cNvPr id="190" name="TextBox 189">
            <a:extLst>
              <a:ext uri="{FF2B5EF4-FFF2-40B4-BE49-F238E27FC236}">
                <a16:creationId xmlns:a16="http://schemas.microsoft.com/office/drawing/2014/main" id="{C5FB4529-0527-7243-8996-557EAE55F9C1}"/>
              </a:ext>
            </a:extLst>
          </p:cNvPr>
          <p:cNvSpPr txBox="1"/>
          <p:nvPr/>
        </p:nvSpPr>
        <p:spPr>
          <a:xfrm>
            <a:off x="8118945" y="6480473"/>
            <a:ext cx="2671408" cy="307777"/>
          </a:xfrm>
          <a:prstGeom prst="rect">
            <a:avLst/>
          </a:prstGeom>
          <a:noFill/>
        </p:spPr>
        <p:txBody>
          <a:bodyPr wrap="square" rtlCol="0">
            <a:spAutoFit/>
          </a:bodyPr>
          <a:lstStyle/>
          <a:p>
            <a:pPr algn="l"/>
            <a:r>
              <a:rPr lang="en-US" sz="1400" dirty="0">
                <a:latin typeface="Heebo" pitchFamily="2" charset="-79"/>
                <a:cs typeface="Heebo" pitchFamily="2" charset="-79"/>
              </a:rPr>
              <a:t>P = Prismatic, R = Revolute</a:t>
            </a:r>
          </a:p>
        </p:txBody>
      </p:sp>
      <p:grpSp>
        <p:nvGrpSpPr>
          <p:cNvPr id="6" name="Group 5">
            <a:extLst>
              <a:ext uri="{FF2B5EF4-FFF2-40B4-BE49-F238E27FC236}">
                <a16:creationId xmlns:a16="http://schemas.microsoft.com/office/drawing/2014/main" id="{E2B9747A-DF38-995F-935E-F8F33CB4478D}"/>
              </a:ext>
            </a:extLst>
          </p:cNvPr>
          <p:cNvGrpSpPr/>
          <p:nvPr/>
        </p:nvGrpSpPr>
        <p:grpSpPr>
          <a:xfrm>
            <a:off x="2383548" y="720926"/>
            <a:ext cx="5635135" cy="5932889"/>
            <a:chOff x="243707" y="917320"/>
            <a:chExt cx="5635135" cy="5932889"/>
          </a:xfrm>
        </p:grpSpPr>
        <p:pic>
          <p:nvPicPr>
            <p:cNvPr id="44" name="Picture 43" descr="A close-up of a human skull&#10;&#10;Description automatically generated with low confidence">
              <a:extLst>
                <a:ext uri="{FF2B5EF4-FFF2-40B4-BE49-F238E27FC236}">
                  <a16:creationId xmlns:a16="http://schemas.microsoft.com/office/drawing/2014/main" id="{BE4B297E-0CD3-D569-084D-A5BE8B25BA14}"/>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a:stretch/>
          </p:blipFill>
          <p:spPr>
            <a:xfrm flipH="1">
              <a:off x="1685913" y="917320"/>
              <a:ext cx="4192929" cy="5932889"/>
            </a:xfrm>
            <a:prstGeom prst="rect">
              <a:avLst/>
            </a:prstGeom>
          </p:spPr>
        </p:pic>
        <p:grpSp>
          <p:nvGrpSpPr>
            <p:cNvPr id="9" name="Group 8">
              <a:extLst>
                <a:ext uri="{FF2B5EF4-FFF2-40B4-BE49-F238E27FC236}">
                  <a16:creationId xmlns:a16="http://schemas.microsoft.com/office/drawing/2014/main" id="{5C46052C-FCE4-4A74-98A9-AF88677BDAF6}"/>
                </a:ext>
              </a:extLst>
            </p:cNvPr>
            <p:cNvGrpSpPr/>
            <p:nvPr/>
          </p:nvGrpSpPr>
          <p:grpSpPr>
            <a:xfrm>
              <a:off x="325548" y="1353630"/>
              <a:ext cx="727619" cy="679044"/>
              <a:chOff x="4552042" y="4053142"/>
              <a:chExt cx="754658" cy="704278"/>
            </a:xfrm>
            <a:solidFill>
              <a:srgbClr val="866CAD"/>
            </a:solidFill>
          </p:grpSpPr>
          <p:sp>
            <p:nvSpPr>
              <p:cNvPr id="283" name="Oval 282">
                <a:extLst>
                  <a:ext uri="{FF2B5EF4-FFF2-40B4-BE49-F238E27FC236}">
                    <a16:creationId xmlns:a16="http://schemas.microsoft.com/office/drawing/2014/main" id="{5488CF10-5599-4D64-AA2F-9D796F9C1676}"/>
                  </a:ext>
                </a:extLst>
              </p:cNvPr>
              <p:cNvSpPr/>
              <p:nvPr/>
            </p:nvSpPr>
            <p:spPr>
              <a:xfrm>
                <a:off x="4552042" y="4053142"/>
                <a:ext cx="704278" cy="7042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en-US" sz="2000" b="1" dirty="0">
                    <a:ln>
                      <a:solidFill>
                        <a:schemeClr val="bg1"/>
                      </a:solidFill>
                    </a:ln>
                    <a:noFill/>
                    <a:latin typeface="Heebo Black" pitchFamily="2" charset="-79"/>
                    <a:cs typeface="Heebo Black" pitchFamily="2" charset="-79"/>
                  </a:rPr>
                  <a:t>25</a:t>
                </a:r>
              </a:p>
            </p:txBody>
          </p:sp>
          <p:sp>
            <p:nvSpPr>
              <p:cNvPr id="284" name="TextBox 283">
                <a:extLst>
                  <a:ext uri="{FF2B5EF4-FFF2-40B4-BE49-F238E27FC236}">
                    <a16:creationId xmlns:a16="http://schemas.microsoft.com/office/drawing/2014/main" id="{5A650966-4F73-4E12-B8DD-4D2D413F0975}"/>
                  </a:ext>
                </a:extLst>
              </p:cNvPr>
              <p:cNvSpPr txBox="1"/>
              <p:nvPr/>
            </p:nvSpPr>
            <p:spPr>
              <a:xfrm>
                <a:off x="4902584" y="4440490"/>
                <a:ext cx="404116" cy="215444"/>
              </a:xfrm>
              <a:prstGeom prst="rect">
                <a:avLst/>
              </a:prstGeom>
              <a:noFill/>
            </p:spPr>
            <p:txBody>
              <a:bodyPr wrap="square" rtlCol="0">
                <a:spAutoFit/>
              </a:bodyPr>
              <a:lstStyle/>
              <a:p>
                <a:r>
                  <a:rPr lang="en-US" sz="800">
                    <a:solidFill>
                      <a:schemeClr val="bg1"/>
                    </a:solidFill>
                    <a:latin typeface="Heebo" pitchFamily="2" charset="-79"/>
                    <a:cs typeface="Heebo" pitchFamily="2" charset="-79"/>
                  </a:rPr>
                  <a:t>mm</a:t>
                </a:r>
                <a:endParaRPr lang="en-IL" sz="800" dirty="0">
                  <a:solidFill>
                    <a:schemeClr val="bg1"/>
                  </a:solidFill>
                  <a:latin typeface="Heebo" pitchFamily="2" charset="-79"/>
                  <a:cs typeface="Heebo" pitchFamily="2" charset="-79"/>
                </a:endParaRPr>
              </a:p>
            </p:txBody>
          </p:sp>
        </p:grpSp>
        <p:grpSp>
          <p:nvGrpSpPr>
            <p:cNvPr id="22" name="Group 21">
              <a:extLst>
                <a:ext uri="{FF2B5EF4-FFF2-40B4-BE49-F238E27FC236}">
                  <a16:creationId xmlns:a16="http://schemas.microsoft.com/office/drawing/2014/main" id="{B84CEAA0-C893-066D-E453-CCB79177F897}"/>
                </a:ext>
              </a:extLst>
            </p:cNvPr>
            <p:cNvGrpSpPr/>
            <p:nvPr/>
          </p:nvGrpSpPr>
          <p:grpSpPr>
            <a:xfrm>
              <a:off x="243707" y="2080029"/>
              <a:ext cx="925695" cy="913206"/>
              <a:chOff x="1180795" y="-1264992"/>
              <a:chExt cx="925695" cy="913206"/>
            </a:xfrm>
          </p:grpSpPr>
          <p:sp>
            <p:nvSpPr>
              <p:cNvPr id="28" name="Rectangle 27">
                <a:extLst>
                  <a:ext uri="{FF2B5EF4-FFF2-40B4-BE49-F238E27FC236}">
                    <a16:creationId xmlns:a16="http://schemas.microsoft.com/office/drawing/2014/main" id="{329EB412-5FC0-594A-8275-18A117A59A99}"/>
                  </a:ext>
                </a:extLst>
              </p:cNvPr>
              <p:cNvSpPr/>
              <p:nvPr/>
            </p:nvSpPr>
            <p:spPr>
              <a:xfrm>
                <a:off x="1381827" y="-1264992"/>
                <a:ext cx="724663" cy="913206"/>
              </a:xfrm>
              <a:prstGeom prst="rect">
                <a:avLst/>
              </a:prstGeom>
              <a:gradFill flip="none" rotWithShape="1">
                <a:gsLst>
                  <a:gs pos="0">
                    <a:schemeClr val="tx1"/>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dirty="0"/>
              </a:p>
            </p:txBody>
          </p:sp>
          <p:sp>
            <p:nvSpPr>
              <p:cNvPr id="21" name="Rectangle 20">
                <a:extLst>
                  <a:ext uri="{FF2B5EF4-FFF2-40B4-BE49-F238E27FC236}">
                    <a16:creationId xmlns:a16="http://schemas.microsoft.com/office/drawing/2014/main" id="{A40B331F-EF83-B881-9DE9-ADAF051F3403}"/>
                  </a:ext>
                </a:extLst>
              </p:cNvPr>
              <p:cNvSpPr/>
              <p:nvPr/>
            </p:nvSpPr>
            <p:spPr>
              <a:xfrm>
                <a:off x="1180795" y="-1264992"/>
                <a:ext cx="204466" cy="90276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L"/>
              </a:p>
            </p:txBody>
          </p:sp>
        </p:grpSp>
        <p:sp>
          <p:nvSpPr>
            <p:cNvPr id="18" name="Rectangle 17">
              <a:extLst>
                <a:ext uri="{FF2B5EF4-FFF2-40B4-BE49-F238E27FC236}">
                  <a16:creationId xmlns:a16="http://schemas.microsoft.com/office/drawing/2014/main" id="{7BB2BB28-911D-6CDE-130E-D7082EBA4F80}"/>
                </a:ext>
              </a:extLst>
            </p:cNvPr>
            <p:cNvSpPr/>
            <p:nvPr/>
          </p:nvSpPr>
          <p:spPr>
            <a:xfrm>
              <a:off x="2044965" y="1822837"/>
              <a:ext cx="3437766" cy="1711677"/>
            </a:xfrm>
            <a:prstGeom prst="rect">
              <a:avLst/>
            </a:prstGeom>
            <a:noFill/>
            <a:ln w="25400">
              <a:solidFill>
                <a:srgbClr val="7030A0"/>
              </a:solid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L"/>
            </a:p>
          </p:txBody>
        </p:sp>
        <p:grpSp>
          <p:nvGrpSpPr>
            <p:cNvPr id="27" name="Group 26">
              <a:extLst>
                <a:ext uri="{FF2B5EF4-FFF2-40B4-BE49-F238E27FC236}">
                  <a16:creationId xmlns:a16="http://schemas.microsoft.com/office/drawing/2014/main" id="{A2128A48-C103-715C-5D09-024838B08E8F}"/>
                </a:ext>
              </a:extLst>
            </p:cNvPr>
            <p:cNvGrpSpPr/>
            <p:nvPr/>
          </p:nvGrpSpPr>
          <p:grpSpPr>
            <a:xfrm>
              <a:off x="2043508" y="1113784"/>
              <a:ext cx="3439223" cy="484141"/>
              <a:chOff x="3011906" y="2691020"/>
              <a:chExt cx="3439223" cy="484141"/>
            </a:xfrm>
          </p:grpSpPr>
          <p:sp>
            <p:nvSpPr>
              <p:cNvPr id="23" name="Arrow: Down 25">
                <a:extLst>
                  <a:ext uri="{FF2B5EF4-FFF2-40B4-BE49-F238E27FC236}">
                    <a16:creationId xmlns:a16="http://schemas.microsoft.com/office/drawing/2014/main" id="{614BE330-B533-ADAA-AA15-1523FC81B6A0}"/>
                  </a:ext>
                </a:extLst>
              </p:cNvPr>
              <p:cNvSpPr/>
              <p:nvPr/>
            </p:nvSpPr>
            <p:spPr>
              <a:xfrm rot="5400000">
                <a:off x="4182605" y="1520321"/>
                <a:ext cx="484141" cy="2825539"/>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sz="3200" b="1" dirty="0">
                  <a:ln>
                    <a:solidFill>
                      <a:schemeClr val="bg1"/>
                    </a:solidFill>
                  </a:ln>
                  <a:noFill/>
                  <a:latin typeface="Heebo Black" pitchFamily="2" charset="-79"/>
                  <a:cs typeface="Heebo Black" pitchFamily="2" charset="-79"/>
                </a:endParaRPr>
              </a:p>
            </p:txBody>
          </p:sp>
          <p:sp>
            <p:nvSpPr>
              <p:cNvPr id="25" name="TextBox 24">
                <a:extLst>
                  <a:ext uri="{FF2B5EF4-FFF2-40B4-BE49-F238E27FC236}">
                    <a16:creationId xmlns:a16="http://schemas.microsoft.com/office/drawing/2014/main" id="{AE1049B0-8D0A-34F5-B4C9-993788EFFC79}"/>
                  </a:ext>
                </a:extLst>
              </p:cNvPr>
              <p:cNvSpPr txBox="1"/>
              <p:nvPr/>
            </p:nvSpPr>
            <p:spPr>
              <a:xfrm>
                <a:off x="3194766" y="2804755"/>
                <a:ext cx="2994869" cy="307777"/>
              </a:xfrm>
              <a:prstGeom prst="rect">
                <a:avLst/>
              </a:prstGeom>
              <a:noFill/>
            </p:spPr>
            <p:txBody>
              <a:bodyPr wrap="square" rtlCol="0">
                <a:spAutoFit/>
              </a:bodyPr>
              <a:lstStyle/>
              <a:p>
                <a:pPr algn="ctr"/>
                <a:r>
                  <a:rPr lang="en-US" sz="1400" dirty="0">
                    <a:solidFill>
                      <a:schemeClr val="bg1"/>
                    </a:solidFill>
                    <a:latin typeface="Heebo" pitchFamily="2" charset="-79"/>
                    <a:cs typeface="Heebo" pitchFamily="2" charset="-79"/>
                  </a:rPr>
                  <a:t>100 mm working length</a:t>
                </a:r>
              </a:p>
            </p:txBody>
          </p:sp>
          <p:sp>
            <p:nvSpPr>
              <p:cNvPr id="26" name="Arrow: Down 25">
                <a:extLst>
                  <a:ext uri="{FF2B5EF4-FFF2-40B4-BE49-F238E27FC236}">
                    <a16:creationId xmlns:a16="http://schemas.microsoft.com/office/drawing/2014/main" id="{B32C2E70-047D-1C1A-DE0B-E22735BC020B}"/>
                  </a:ext>
                </a:extLst>
              </p:cNvPr>
              <p:cNvSpPr/>
              <p:nvPr/>
            </p:nvSpPr>
            <p:spPr>
              <a:xfrm rot="16200000">
                <a:off x="5902217" y="2626249"/>
                <a:ext cx="484141" cy="613683"/>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sz="3200" b="1" dirty="0">
                  <a:ln>
                    <a:solidFill>
                      <a:schemeClr val="bg1"/>
                    </a:solidFill>
                  </a:ln>
                  <a:noFill/>
                  <a:latin typeface="Heebo Black" pitchFamily="2" charset="-79"/>
                  <a:cs typeface="Heebo Black" pitchFamily="2" charset="-79"/>
                </a:endParaRPr>
              </a:p>
            </p:txBody>
          </p:sp>
        </p:grpSp>
        <p:sp>
          <p:nvSpPr>
            <p:cNvPr id="30" name="Arrow: Down 25">
              <a:extLst>
                <a:ext uri="{FF2B5EF4-FFF2-40B4-BE49-F238E27FC236}">
                  <a16:creationId xmlns:a16="http://schemas.microsoft.com/office/drawing/2014/main" id="{8C6E9DD4-F61D-0016-9BE7-956F39016044}"/>
                </a:ext>
              </a:extLst>
            </p:cNvPr>
            <p:cNvSpPr/>
            <p:nvPr/>
          </p:nvSpPr>
          <p:spPr>
            <a:xfrm>
              <a:off x="1378717" y="1985467"/>
              <a:ext cx="484141" cy="1549047"/>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sz="3200" b="1" dirty="0">
                <a:ln>
                  <a:solidFill>
                    <a:schemeClr val="bg1"/>
                  </a:solidFill>
                </a:ln>
                <a:noFill/>
                <a:latin typeface="Heebo Black" pitchFamily="2" charset="-79"/>
                <a:cs typeface="Heebo Black" pitchFamily="2" charset="-79"/>
              </a:endParaRPr>
            </a:p>
          </p:txBody>
        </p:sp>
        <p:sp>
          <p:nvSpPr>
            <p:cNvPr id="32" name="Arrow: Down 31">
              <a:extLst>
                <a:ext uri="{FF2B5EF4-FFF2-40B4-BE49-F238E27FC236}">
                  <a16:creationId xmlns:a16="http://schemas.microsoft.com/office/drawing/2014/main" id="{A3DF9551-6326-E83A-7FE1-306D16668CBD}"/>
                </a:ext>
              </a:extLst>
            </p:cNvPr>
            <p:cNvSpPr/>
            <p:nvPr/>
          </p:nvSpPr>
          <p:spPr>
            <a:xfrm rot="10800000">
              <a:off x="1378717" y="1773187"/>
              <a:ext cx="484141" cy="613683"/>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sz="3200" b="1" dirty="0">
                <a:ln>
                  <a:solidFill>
                    <a:schemeClr val="bg1"/>
                  </a:solidFill>
                </a:ln>
                <a:noFill/>
                <a:latin typeface="Heebo Black" pitchFamily="2" charset="-79"/>
                <a:cs typeface="Heebo Black" pitchFamily="2" charset="-79"/>
              </a:endParaRPr>
            </a:p>
          </p:txBody>
        </p:sp>
        <p:sp>
          <p:nvSpPr>
            <p:cNvPr id="31" name="TextBox 30">
              <a:extLst>
                <a:ext uri="{FF2B5EF4-FFF2-40B4-BE49-F238E27FC236}">
                  <a16:creationId xmlns:a16="http://schemas.microsoft.com/office/drawing/2014/main" id="{36A0922A-5249-2E2E-E243-76A7544EF6BE}"/>
                </a:ext>
              </a:extLst>
            </p:cNvPr>
            <p:cNvSpPr txBox="1"/>
            <p:nvPr/>
          </p:nvSpPr>
          <p:spPr>
            <a:xfrm rot="16200000">
              <a:off x="976075" y="2527499"/>
              <a:ext cx="1340531" cy="307777"/>
            </a:xfrm>
            <a:prstGeom prst="rect">
              <a:avLst/>
            </a:prstGeom>
            <a:noFill/>
          </p:spPr>
          <p:txBody>
            <a:bodyPr wrap="square" rtlCol="0">
              <a:spAutoFit/>
            </a:bodyPr>
            <a:lstStyle/>
            <a:p>
              <a:pPr algn="ctr"/>
              <a:r>
                <a:rPr lang="he-IL" sz="1400" dirty="0">
                  <a:solidFill>
                    <a:schemeClr val="bg1"/>
                  </a:solidFill>
                  <a:latin typeface="Heebo" pitchFamily="2" charset="-79"/>
                  <a:cs typeface="Heebo" pitchFamily="2" charset="-79"/>
                </a:rPr>
                <a:t>50</a:t>
              </a:r>
              <a:r>
                <a:rPr lang="en-US" sz="1400" dirty="0">
                  <a:solidFill>
                    <a:schemeClr val="bg1"/>
                  </a:solidFill>
                  <a:latin typeface="Heebo" pitchFamily="2" charset="-79"/>
                  <a:cs typeface="Heebo" pitchFamily="2" charset="-79"/>
                </a:rPr>
                <a:t> mm Hight</a:t>
              </a:r>
            </a:p>
          </p:txBody>
        </p:sp>
      </p:grpSp>
      <p:pic>
        <p:nvPicPr>
          <p:cNvPr id="49" name="Picture 48">
            <a:extLst>
              <a:ext uri="{FF2B5EF4-FFF2-40B4-BE49-F238E27FC236}">
                <a16:creationId xmlns:a16="http://schemas.microsoft.com/office/drawing/2014/main" id="{00A43FFB-77B2-6799-424A-FB064C349BC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9163" y="6214369"/>
            <a:ext cx="1239075" cy="643631"/>
          </a:xfrm>
          <a:prstGeom prst="rect">
            <a:avLst/>
          </a:prstGeom>
        </p:spPr>
      </p:pic>
      <p:sp>
        <p:nvSpPr>
          <p:cNvPr id="4" name="Title 6">
            <a:extLst>
              <a:ext uri="{FF2B5EF4-FFF2-40B4-BE49-F238E27FC236}">
                <a16:creationId xmlns:a16="http://schemas.microsoft.com/office/drawing/2014/main" id="{B363779B-0D98-DA3C-50F5-21DEBE5D488A}"/>
              </a:ext>
            </a:extLst>
          </p:cNvPr>
          <p:cNvSpPr>
            <a:spLocks noGrp="1"/>
          </p:cNvSpPr>
          <p:nvPr>
            <p:ph type="title"/>
          </p:nvPr>
        </p:nvSpPr>
        <p:spPr>
          <a:xfrm>
            <a:off x="390617" y="204185"/>
            <a:ext cx="11425562" cy="452763"/>
          </a:xfrm>
        </p:spPr>
        <p:txBody>
          <a:bodyPr>
            <a:normAutofit fontScale="90000"/>
          </a:bodyPr>
          <a:lstStyle/>
          <a:p>
            <a:r>
              <a:rPr lang="en-US" dirty="0">
                <a:solidFill>
                  <a:srgbClr val="8AC6F0"/>
                </a:solidFill>
              </a:rPr>
              <a:t>UNMET NEED: </a:t>
            </a:r>
            <a:r>
              <a:rPr lang="en-US" dirty="0"/>
              <a:t>SMALL CAVITIES NEED A SMALL </a:t>
            </a:r>
            <a:r>
              <a:rPr lang="en-GB" dirty="0"/>
              <a:t>ROBOT</a:t>
            </a:r>
            <a:endParaRPr lang="en-US" dirty="0"/>
          </a:p>
        </p:txBody>
      </p:sp>
      <p:sp>
        <p:nvSpPr>
          <p:cNvPr id="2" name="TextBox 1">
            <a:extLst>
              <a:ext uri="{FF2B5EF4-FFF2-40B4-BE49-F238E27FC236}">
                <a16:creationId xmlns:a16="http://schemas.microsoft.com/office/drawing/2014/main" id="{FE88DA0C-A248-53B9-E73B-893BB81F0137}"/>
              </a:ext>
            </a:extLst>
          </p:cNvPr>
          <p:cNvSpPr txBox="1"/>
          <p:nvPr/>
        </p:nvSpPr>
        <p:spPr>
          <a:xfrm>
            <a:off x="11487150" y="6428275"/>
            <a:ext cx="709168" cy="369332"/>
          </a:xfrm>
          <a:prstGeom prst="rect">
            <a:avLst/>
          </a:prstGeom>
          <a:noFill/>
        </p:spPr>
        <p:txBody>
          <a:bodyPr wrap="square" rtlCol="0">
            <a:spAutoFit/>
          </a:bodyPr>
          <a:lstStyle/>
          <a:p>
            <a:pPr algn="r"/>
            <a:r>
              <a:rPr lang="en-GB" sz="1800" b="1" dirty="0">
                <a:solidFill>
                  <a:schemeClr val="bg1"/>
                </a:solidFill>
                <a:latin typeface="Heebo" panose="00000500000000000000" pitchFamily="2" charset="-79"/>
                <a:cs typeface="Heebo" panose="00000500000000000000" pitchFamily="2" charset="-79"/>
              </a:rPr>
              <a:t>[ </a:t>
            </a:r>
            <a:fld id="{C9438F55-2C9A-4A88-994F-E59E5D0827DB}" type="slidenum">
              <a:rPr lang="en-US" sz="1800" b="1" smtClean="0">
                <a:solidFill>
                  <a:schemeClr val="bg1"/>
                </a:solidFill>
                <a:latin typeface="Heebo" panose="00000500000000000000" pitchFamily="2" charset="-79"/>
                <a:cs typeface="Heebo" panose="00000500000000000000" pitchFamily="2" charset="-79"/>
              </a:rPr>
              <a:pPr algn="r"/>
              <a:t>8</a:t>
            </a:fld>
            <a:r>
              <a:rPr lang="en-US" sz="1800" b="1" dirty="0">
                <a:solidFill>
                  <a:schemeClr val="bg1"/>
                </a:solidFill>
                <a:latin typeface="Heebo" panose="00000500000000000000" pitchFamily="2" charset="-79"/>
                <a:cs typeface="Heebo" panose="00000500000000000000" pitchFamily="2" charset="-79"/>
              </a:rPr>
              <a:t> ] </a:t>
            </a:r>
            <a:endParaRPr lang="en-IL" dirty="0"/>
          </a:p>
        </p:txBody>
      </p:sp>
    </p:spTree>
    <p:extLst>
      <p:ext uri="{BB962C8B-B14F-4D97-AF65-F5344CB8AC3E}">
        <p14:creationId xmlns:p14="http://schemas.microsoft.com/office/powerpoint/2010/main" val="1450587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wall, indoor, floor, person&#10;&#10;Description automatically generated">
            <a:extLst>
              <a:ext uri="{FF2B5EF4-FFF2-40B4-BE49-F238E27FC236}">
                <a16:creationId xmlns:a16="http://schemas.microsoft.com/office/drawing/2014/main" id="{BE075199-8A51-F66F-AA0C-428E3D013C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777270"/>
            <a:ext cx="9818773" cy="6017813"/>
          </a:xfrm>
          <a:prstGeom prst="rect">
            <a:avLst/>
          </a:prstGeom>
        </p:spPr>
      </p:pic>
      <p:sp>
        <p:nvSpPr>
          <p:cNvPr id="7" name="Title 6">
            <a:extLst>
              <a:ext uri="{FF2B5EF4-FFF2-40B4-BE49-F238E27FC236}">
                <a16:creationId xmlns:a16="http://schemas.microsoft.com/office/drawing/2014/main" id="{143AF0DB-CAF6-474D-B4AC-87EBC4D37352}"/>
              </a:ext>
            </a:extLst>
          </p:cNvPr>
          <p:cNvSpPr>
            <a:spLocks noGrp="1"/>
          </p:cNvSpPr>
          <p:nvPr>
            <p:ph type="title"/>
          </p:nvPr>
        </p:nvSpPr>
        <p:spPr/>
        <p:txBody>
          <a:bodyPr>
            <a:normAutofit fontScale="90000"/>
          </a:bodyPr>
          <a:lstStyle/>
          <a:p>
            <a:r>
              <a:rPr lang="en-GB" dirty="0">
                <a:solidFill>
                  <a:srgbClr val="8AC6F0"/>
                </a:solidFill>
              </a:rPr>
              <a:t>THE TAMAR </a:t>
            </a:r>
            <a:r>
              <a:rPr lang="en-GB" dirty="0"/>
              <a:t>ROBOTIC SYSTEM </a:t>
            </a:r>
            <a:endParaRPr lang="en-US" dirty="0"/>
          </a:p>
        </p:txBody>
      </p:sp>
      <p:cxnSp>
        <p:nvCxnSpPr>
          <p:cNvPr id="40" name="Straight Connector 39">
            <a:extLst>
              <a:ext uri="{FF2B5EF4-FFF2-40B4-BE49-F238E27FC236}">
                <a16:creationId xmlns:a16="http://schemas.microsoft.com/office/drawing/2014/main" id="{C7240F54-ADA5-295B-F4E9-0018C4009746}"/>
              </a:ext>
            </a:extLst>
          </p:cNvPr>
          <p:cNvCxnSpPr>
            <a:cxnSpLocks/>
          </p:cNvCxnSpPr>
          <p:nvPr/>
        </p:nvCxnSpPr>
        <p:spPr>
          <a:xfrm flipH="1">
            <a:off x="0" y="777270"/>
            <a:ext cx="12192000" cy="0"/>
          </a:xfrm>
          <a:prstGeom prst="line">
            <a:avLst/>
          </a:prstGeom>
          <a:ln>
            <a:solidFill>
              <a:srgbClr val="B6A7CE"/>
            </a:solidFill>
          </a:ln>
        </p:spPr>
        <p:style>
          <a:lnRef idx="1">
            <a:schemeClr val="accent5"/>
          </a:lnRef>
          <a:fillRef idx="0">
            <a:schemeClr val="accent5"/>
          </a:fillRef>
          <a:effectRef idx="0">
            <a:schemeClr val="accent5"/>
          </a:effectRef>
          <a:fontRef idx="minor">
            <a:schemeClr val="tx1"/>
          </a:fontRef>
        </p:style>
      </p:cxnSp>
      <p:sp>
        <p:nvSpPr>
          <p:cNvPr id="2" name="TextBox 1">
            <a:extLst>
              <a:ext uri="{FF2B5EF4-FFF2-40B4-BE49-F238E27FC236}">
                <a16:creationId xmlns:a16="http://schemas.microsoft.com/office/drawing/2014/main" id="{D092E0C1-4C1E-1605-7AFE-B82467605D20}"/>
              </a:ext>
            </a:extLst>
          </p:cNvPr>
          <p:cNvSpPr txBox="1"/>
          <p:nvPr/>
        </p:nvSpPr>
        <p:spPr>
          <a:xfrm>
            <a:off x="10038304" y="2023815"/>
            <a:ext cx="2676038" cy="701731"/>
          </a:xfrm>
          <a:prstGeom prst="rect">
            <a:avLst/>
          </a:prstGeom>
          <a:noFill/>
        </p:spPr>
        <p:txBody>
          <a:bodyPr wrap="square">
            <a:spAutoFit/>
          </a:bodyPr>
          <a:lstStyle/>
          <a:p>
            <a:pPr>
              <a:lnSpc>
                <a:spcPct val="110000"/>
              </a:lnSpc>
            </a:pPr>
            <a:r>
              <a:rPr lang="en-US" dirty="0">
                <a:solidFill>
                  <a:schemeClr val="bg1"/>
                </a:solidFill>
                <a:latin typeface="Heebo Medium" pitchFamily="2" charset="-79"/>
                <a:cs typeface="Heebo Medium" pitchFamily="2" charset="-79"/>
              </a:rPr>
              <a:t>Reduced</a:t>
            </a:r>
          </a:p>
          <a:p>
            <a:pPr>
              <a:lnSpc>
                <a:spcPct val="110000"/>
              </a:lnSpc>
            </a:pPr>
            <a:r>
              <a:rPr lang="en-US" dirty="0">
                <a:solidFill>
                  <a:schemeClr val="bg1"/>
                </a:solidFill>
                <a:latin typeface="Heebo Medium" pitchFamily="2" charset="-79"/>
                <a:cs typeface="Heebo Medium" pitchFamily="2" charset="-79"/>
              </a:rPr>
              <a:t>hand tremor</a:t>
            </a:r>
          </a:p>
        </p:txBody>
      </p:sp>
      <p:sp>
        <p:nvSpPr>
          <p:cNvPr id="3" name="TextBox 2">
            <a:extLst>
              <a:ext uri="{FF2B5EF4-FFF2-40B4-BE49-F238E27FC236}">
                <a16:creationId xmlns:a16="http://schemas.microsoft.com/office/drawing/2014/main" id="{222AA84C-EB1A-118F-F7BA-92302AA7E973}"/>
              </a:ext>
            </a:extLst>
          </p:cNvPr>
          <p:cNvSpPr txBox="1"/>
          <p:nvPr/>
        </p:nvSpPr>
        <p:spPr>
          <a:xfrm>
            <a:off x="10038303" y="3188751"/>
            <a:ext cx="4239801" cy="701731"/>
          </a:xfrm>
          <a:prstGeom prst="rect">
            <a:avLst/>
          </a:prstGeom>
          <a:noFill/>
        </p:spPr>
        <p:txBody>
          <a:bodyPr wrap="square">
            <a:spAutoFit/>
          </a:bodyPr>
          <a:lstStyle>
            <a:defPPr>
              <a:defRPr lang="en-IL"/>
            </a:defPPr>
            <a:lvl1pPr>
              <a:lnSpc>
                <a:spcPct val="110000"/>
              </a:lnSpc>
              <a:defRPr sz="1600">
                <a:latin typeface="Heebo" pitchFamily="2" charset="-79"/>
                <a:cs typeface="Heebo" pitchFamily="2" charset="-79"/>
              </a:defRPr>
            </a:lvl1pPr>
          </a:lstStyle>
          <a:p>
            <a:r>
              <a:rPr lang="en-US" sz="1800" dirty="0">
                <a:solidFill>
                  <a:schemeClr val="bg1"/>
                </a:solidFill>
                <a:latin typeface="Heebo Medium" pitchFamily="2" charset="-79"/>
                <a:cs typeface="Heebo Medium" pitchFamily="2" charset="-79"/>
              </a:rPr>
              <a:t>Scaled down</a:t>
            </a:r>
          </a:p>
          <a:p>
            <a:r>
              <a:rPr lang="en-US" sz="1800" dirty="0">
                <a:solidFill>
                  <a:schemeClr val="bg1"/>
                </a:solidFill>
                <a:latin typeface="Heebo Medium" pitchFamily="2" charset="-79"/>
                <a:cs typeface="Heebo Medium" pitchFamily="2" charset="-79"/>
              </a:rPr>
              <a:t>hand movement</a:t>
            </a:r>
          </a:p>
        </p:txBody>
      </p:sp>
      <p:sp>
        <p:nvSpPr>
          <p:cNvPr id="4" name="TextBox 3">
            <a:extLst>
              <a:ext uri="{FF2B5EF4-FFF2-40B4-BE49-F238E27FC236}">
                <a16:creationId xmlns:a16="http://schemas.microsoft.com/office/drawing/2014/main" id="{EEAA725D-A8D5-1714-4195-F6BF58D6A438}"/>
              </a:ext>
            </a:extLst>
          </p:cNvPr>
          <p:cNvSpPr txBox="1"/>
          <p:nvPr/>
        </p:nvSpPr>
        <p:spPr>
          <a:xfrm>
            <a:off x="10065199" y="4404793"/>
            <a:ext cx="3160060" cy="701731"/>
          </a:xfrm>
          <a:prstGeom prst="rect">
            <a:avLst/>
          </a:prstGeom>
          <a:noFill/>
        </p:spPr>
        <p:txBody>
          <a:bodyPr wrap="square">
            <a:spAutoFit/>
          </a:bodyPr>
          <a:lstStyle>
            <a:defPPr>
              <a:defRPr lang="en-IL"/>
            </a:defPPr>
            <a:lvl1pPr>
              <a:lnSpc>
                <a:spcPct val="110000"/>
              </a:lnSpc>
              <a:defRPr sz="1600">
                <a:latin typeface="Heebo" pitchFamily="2" charset="-79"/>
                <a:cs typeface="Heebo" pitchFamily="2" charset="-79"/>
              </a:defRPr>
            </a:lvl1pPr>
          </a:lstStyle>
          <a:p>
            <a:r>
              <a:rPr lang="en-US" sz="1800" dirty="0">
                <a:solidFill>
                  <a:schemeClr val="bg1"/>
                </a:solidFill>
                <a:latin typeface="Heebo Medium" pitchFamily="2" charset="-79"/>
                <a:cs typeface="Heebo Medium" pitchFamily="2" charset="-79"/>
              </a:rPr>
              <a:t>Surgery without</a:t>
            </a:r>
          </a:p>
          <a:p>
            <a:r>
              <a:rPr lang="en-US" sz="1800" dirty="0">
                <a:solidFill>
                  <a:schemeClr val="bg1"/>
                </a:solidFill>
                <a:latin typeface="Heebo Medium" pitchFamily="2" charset="-79"/>
                <a:cs typeface="Heebo Medium" pitchFamily="2" charset="-79"/>
              </a:rPr>
              <a:t>CO</a:t>
            </a:r>
            <a:r>
              <a:rPr lang="en-US" sz="1800" baseline="-25000" dirty="0">
                <a:solidFill>
                  <a:schemeClr val="bg1"/>
                </a:solidFill>
                <a:latin typeface="Heebo Medium" pitchFamily="2" charset="-79"/>
                <a:cs typeface="Heebo Medium" pitchFamily="2" charset="-79"/>
              </a:rPr>
              <a:t>2</a:t>
            </a:r>
            <a:r>
              <a:rPr lang="en-US" sz="1800" dirty="0">
                <a:solidFill>
                  <a:schemeClr val="bg1"/>
                </a:solidFill>
                <a:latin typeface="Heebo Medium" pitchFamily="2" charset="-79"/>
                <a:cs typeface="Heebo Medium" pitchFamily="2" charset="-79"/>
              </a:rPr>
              <a:t> insufflation</a:t>
            </a:r>
          </a:p>
        </p:txBody>
      </p:sp>
      <p:sp>
        <p:nvSpPr>
          <p:cNvPr id="5" name="Freeform: Shape 3848">
            <a:extLst>
              <a:ext uri="{FF2B5EF4-FFF2-40B4-BE49-F238E27FC236}">
                <a16:creationId xmlns:a16="http://schemas.microsoft.com/office/drawing/2014/main" id="{FBBBED4C-1734-537C-5863-3C0359821341}"/>
              </a:ext>
            </a:extLst>
          </p:cNvPr>
          <p:cNvSpPr/>
          <p:nvPr/>
        </p:nvSpPr>
        <p:spPr>
          <a:xfrm rot="5400000">
            <a:off x="9532290" y="2192731"/>
            <a:ext cx="692616" cy="346308"/>
          </a:xfrm>
          <a:custGeom>
            <a:avLst/>
            <a:gdLst/>
            <a:ahLst/>
            <a:cxnLst>
              <a:cxn ang="3cd4">
                <a:pos x="hc" y="t"/>
              </a:cxn>
              <a:cxn ang="cd2">
                <a:pos x="l" y="vc"/>
              </a:cxn>
              <a:cxn ang="cd4">
                <a:pos x="hc" y="b"/>
              </a:cxn>
              <a:cxn ang="0">
                <a:pos x="r" y="vc"/>
              </a:cxn>
            </a:cxnLst>
            <a:rect l="l" t="t" r="r" b="b"/>
            <a:pathLst>
              <a:path w="893" h="447">
                <a:moveTo>
                  <a:pt x="447" y="447"/>
                </a:moveTo>
                <a:lnTo>
                  <a:pt x="893" y="189"/>
                </a:lnTo>
                <a:lnTo>
                  <a:pt x="893" y="0"/>
                </a:lnTo>
                <a:lnTo>
                  <a:pt x="749" y="0"/>
                </a:lnTo>
                <a:lnTo>
                  <a:pt x="749" y="107"/>
                </a:lnTo>
                <a:lnTo>
                  <a:pt x="447" y="281"/>
                </a:lnTo>
                <a:lnTo>
                  <a:pt x="143" y="107"/>
                </a:lnTo>
                <a:lnTo>
                  <a:pt x="143" y="0"/>
                </a:lnTo>
                <a:lnTo>
                  <a:pt x="0" y="0"/>
                </a:lnTo>
                <a:lnTo>
                  <a:pt x="0" y="189"/>
                </a:lnTo>
                <a:close/>
              </a:path>
            </a:pathLst>
          </a:custGeom>
          <a:solidFill>
            <a:schemeClr val="accent3">
              <a:lumMod val="60000"/>
              <a:lumOff val="40000"/>
            </a:schemeClr>
          </a:solidFill>
          <a:ln cap="flat">
            <a:noFill/>
            <a:prstDash val="solid"/>
          </a:ln>
        </p:spPr>
        <p:txBody>
          <a:bodyPr vert="horz" wrap="none" lIns="90000" tIns="45000" rIns="90000" bIns="45000" anchor="ctr" anchorCtr="1" compatLnSpc="0"/>
          <a:lstStyle/>
          <a:p>
            <a:pPr algn="r" rtl="1" hangingPunct="0"/>
            <a:endParaRPr lang="en-US">
              <a:latin typeface="Arial" pitchFamily="18"/>
            </a:endParaRPr>
          </a:p>
        </p:txBody>
      </p:sp>
      <p:sp>
        <p:nvSpPr>
          <p:cNvPr id="6" name="Freeform: Shape 3848">
            <a:extLst>
              <a:ext uri="{FF2B5EF4-FFF2-40B4-BE49-F238E27FC236}">
                <a16:creationId xmlns:a16="http://schemas.microsoft.com/office/drawing/2014/main" id="{1F146E22-B149-E960-F722-D3AEBA24D5CB}"/>
              </a:ext>
            </a:extLst>
          </p:cNvPr>
          <p:cNvSpPr/>
          <p:nvPr/>
        </p:nvSpPr>
        <p:spPr>
          <a:xfrm rot="5400000">
            <a:off x="9532290" y="3383531"/>
            <a:ext cx="692616" cy="346308"/>
          </a:xfrm>
          <a:custGeom>
            <a:avLst/>
            <a:gdLst/>
            <a:ahLst/>
            <a:cxnLst>
              <a:cxn ang="3cd4">
                <a:pos x="hc" y="t"/>
              </a:cxn>
              <a:cxn ang="cd2">
                <a:pos x="l" y="vc"/>
              </a:cxn>
              <a:cxn ang="cd4">
                <a:pos x="hc" y="b"/>
              </a:cxn>
              <a:cxn ang="0">
                <a:pos x="r" y="vc"/>
              </a:cxn>
            </a:cxnLst>
            <a:rect l="l" t="t" r="r" b="b"/>
            <a:pathLst>
              <a:path w="893" h="447">
                <a:moveTo>
                  <a:pt x="447" y="447"/>
                </a:moveTo>
                <a:lnTo>
                  <a:pt x="893" y="189"/>
                </a:lnTo>
                <a:lnTo>
                  <a:pt x="893" y="0"/>
                </a:lnTo>
                <a:lnTo>
                  <a:pt x="749" y="0"/>
                </a:lnTo>
                <a:lnTo>
                  <a:pt x="749" y="107"/>
                </a:lnTo>
                <a:lnTo>
                  <a:pt x="447" y="281"/>
                </a:lnTo>
                <a:lnTo>
                  <a:pt x="143" y="107"/>
                </a:lnTo>
                <a:lnTo>
                  <a:pt x="143" y="0"/>
                </a:lnTo>
                <a:lnTo>
                  <a:pt x="0" y="0"/>
                </a:lnTo>
                <a:lnTo>
                  <a:pt x="0" y="189"/>
                </a:lnTo>
                <a:close/>
              </a:path>
            </a:pathLst>
          </a:custGeom>
          <a:solidFill>
            <a:schemeClr val="accent3">
              <a:lumMod val="60000"/>
              <a:lumOff val="40000"/>
            </a:schemeClr>
          </a:solidFill>
          <a:ln cap="flat">
            <a:noFill/>
            <a:prstDash val="solid"/>
          </a:ln>
        </p:spPr>
        <p:txBody>
          <a:bodyPr vert="horz" wrap="none" lIns="90000" tIns="45000" rIns="90000" bIns="45000" anchor="ctr" anchorCtr="1" compatLnSpc="0"/>
          <a:lstStyle/>
          <a:p>
            <a:pPr algn="r" rtl="1" hangingPunct="0"/>
            <a:endParaRPr lang="en-US">
              <a:latin typeface="Arial" pitchFamily="18"/>
            </a:endParaRPr>
          </a:p>
        </p:txBody>
      </p:sp>
      <p:sp>
        <p:nvSpPr>
          <p:cNvPr id="8" name="Freeform: Shape 3848">
            <a:extLst>
              <a:ext uri="{FF2B5EF4-FFF2-40B4-BE49-F238E27FC236}">
                <a16:creationId xmlns:a16="http://schemas.microsoft.com/office/drawing/2014/main" id="{9597F64C-C48F-A126-C1FF-DDE28B465427}"/>
              </a:ext>
            </a:extLst>
          </p:cNvPr>
          <p:cNvSpPr/>
          <p:nvPr/>
        </p:nvSpPr>
        <p:spPr>
          <a:xfrm rot="5400000">
            <a:off x="9532290" y="4574328"/>
            <a:ext cx="692616" cy="346308"/>
          </a:xfrm>
          <a:custGeom>
            <a:avLst/>
            <a:gdLst/>
            <a:ahLst/>
            <a:cxnLst>
              <a:cxn ang="3cd4">
                <a:pos x="hc" y="t"/>
              </a:cxn>
              <a:cxn ang="cd2">
                <a:pos x="l" y="vc"/>
              </a:cxn>
              <a:cxn ang="cd4">
                <a:pos x="hc" y="b"/>
              </a:cxn>
              <a:cxn ang="0">
                <a:pos x="r" y="vc"/>
              </a:cxn>
            </a:cxnLst>
            <a:rect l="l" t="t" r="r" b="b"/>
            <a:pathLst>
              <a:path w="893" h="447">
                <a:moveTo>
                  <a:pt x="447" y="447"/>
                </a:moveTo>
                <a:lnTo>
                  <a:pt x="893" y="189"/>
                </a:lnTo>
                <a:lnTo>
                  <a:pt x="893" y="0"/>
                </a:lnTo>
                <a:lnTo>
                  <a:pt x="749" y="0"/>
                </a:lnTo>
                <a:lnTo>
                  <a:pt x="749" y="107"/>
                </a:lnTo>
                <a:lnTo>
                  <a:pt x="447" y="281"/>
                </a:lnTo>
                <a:lnTo>
                  <a:pt x="143" y="107"/>
                </a:lnTo>
                <a:lnTo>
                  <a:pt x="143" y="0"/>
                </a:lnTo>
                <a:lnTo>
                  <a:pt x="0" y="0"/>
                </a:lnTo>
                <a:lnTo>
                  <a:pt x="0" y="189"/>
                </a:lnTo>
                <a:close/>
              </a:path>
            </a:pathLst>
          </a:custGeom>
          <a:solidFill>
            <a:schemeClr val="accent3">
              <a:lumMod val="60000"/>
              <a:lumOff val="40000"/>
            </a:schemeClr>
          </a:solidFill>
          <a:ln cap="flat">
            <a:noFill/>
            <a:prstDash val="solid"/>
          </a:ln>
        </p:spPr>
        <p:txBody>
          <a:bodyPr vert="horz" wrap="none" lIns="90000" tIns="45000" rIns="90000" bIns="45000" anchor="ctr" anchorCtr="1" compatLnSpc="0"/>
          <a:lstStyle/>
          <a:p>
            <a:pPr algn="r" rtl="1" hangingPunct="0"/>
            <a:endParaRPr lang="en-US">
              <a:latin typeface="Arial" pitchFamily="18"/>
            </a:endParaRPr>
          </a:p>
        </p:txBody>
      </p:sp>
      <p:pic>
        <p:nvPicPr>
          <p:cNvPr id="9" name="Picture 8">
            <a:extLst>
              <a:ext uri="{FF2B5EF4-FFF2-40B4-BE49-F238E27FC236}">
                <a16:creationId xmlns:a16="http://schemas.microsoft.com/office/drawing/2014/main" id="{D6B0EF10-94BA-49EC-109E-6BAEC8BD5D7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9163" y="6214369"/>
            <a:ext cx="1239075" cy="643631"/>
          </a:xfrm>
          <a:prstGeom prst="rect">
            <a:avLst/>
          </a:prstGeom>
        </p:spPr>
      </p:pic>
    </p:spTree>
    <p:extLst>
      <p:ext uri="{BB962C8B-B14F-4D97-AF65-F5344CB8AC3E}">
        <p14:creationId xmlns:p14="http://schemas.microsoft.com/office/powerpoint/2010/main" val="643765536"/>
      </p:ext>
    </p:extLst>
  </p:cSld>
  <p:clrMapOvr>
    <a:masterClrMapping/>
  </p:clrMapOvr>
</p:sld>
</file>

<file path=ppt/theme/theme1.xml><?xml version="1.0" encoding="utf-8"?>
<a:theme xmlns:a="http://schemas.openxmlformats.org/drawingml/2006/main" name="Office Theme">
  <a:themeElements>
    <a:clrScheme name="tamar pptx">
      <a:dk1>
        <a:srgbClr val="000000"/>
      </a:dk1>
      <a:lt1>
        <a:srgbClr val="FFFFFF"/>
      </a:lt1>
      <a:dk2>
        <a:srgbClr val="585A5B"/>
      </a:dk2>
      <a:lt2>
        <a:srgbClr val="E7E6E6"/>
      </a:lt2>
      <a:accent1>
        <a:srgbClr val="4C2764"/>
      </a:accent1>
      <a:accent2>
        <a:srgbClr val="5D2E8D"/>
      </a:accent2>
      <a:accent3>
        <a:srgbClr val="866CAD"/>
      </a:accent3>
      <a:accent4>
        <a:srgbClr val="585A5B"/>
      </a:accent4>
      <a:accent5>
        <a:srgbClr val="F3BBAC"/>
      </a:accent5>
      <a:accent6>
        <a:srgbClr val="00E8FF"/>
      </a:accent6>
      <a:hlink>
        <a:srgbClr val="5D2E8D"/>
      </a:hlink>
      <a:folHlink>
        <a:srgbClr val="5D2E8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864729D8AF58C4F9E00FCF4C8C0561B" ma:contentTypeVersion="13" ma:contentTypeDescription="Create a new document." ma:contentTypeScope="" ma:versionID="c3df348061849fe8a335dfac6d1c54dc">
  <xsd:schema xmlns:xsd="http://www.w3.org/2001/XMLSchema" xmlns:xs="http://www.w3.org/2001/XMLSchema" xmlns:p="http://schemas.microsoft.com/office/2006/metadata/properties" xmlns:ns2="1c44e6f8-712b-40af-b2fb-fb03845b0000" xmlns:ns3="1f5be73b-42a7-415f-b285-4f18e3585cce" targetNamespace="http://schemas.microsoft.com/office/2006/metadata/properties" ma:root="true" ma:fieldsID="3b85f8cee0b56471db662133c9841590" ns2:_="" ns3:_="">
    <xsd:import namespace="1c44e6f8-712b-40af-b2fb-fb03845b0000"/>
    <xsd:import namespace="1f5be73b-42a7-415f-b285-4f18e3585cc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44e6f8-712b-40af-b2fb-fb03845b000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5be73b-42a7-415f-b285-4f18e3585cc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5D19F4-C954-483B-AD69-98416E46BB32}">
  <ds:schemaRefs>
    <ds:schemaRef ds:uri="http://purl.org/dc/terms/"/>
    <ds:schemaRef ds:uri="http://schemas.microsoft.com/office/2006/documentManagement/types"/>
    <ds:schemaRef ds:uri="http://purl.org/dc/dcmitype/"/>
    <ds:schemaRef ds:uri="http://purl.org/dc/elements/1.1/"/>
    <ds:schemaRef ds:uri="1c44e6f8-712b-40af-b2fb-fb03845b0000"/>
    <ds:schemaRef ds:uri="http://schemas.openxmlformats.org/package/2006/metadata/core-properties"/>
    <ds:schemaRef ds:uri="1f5be73b-42a7-415f-b285-4f18e3585cce"/>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C8B199C-F913-41F7-A489-2DA8BB376F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44e6f8-712b-40af-b2fb-fb03845b0000"/>
    <ds:schemaRef ds:uri="1f5be73b-42a7-415f-b285-4f18e3585c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6950E8-A800-4C8D-B529-499B6B1B07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12890</TotalTime>
  <Words>2344</Words>
  <Application>Microsoft Office PowerPoint</Application>
  <PresentationFormat>Widescreen</PresentationFormat>
  <Paragraphs>196</Paragraphs>
  <Slides>16</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Arial</vt:lpstr>
      <vt:lpstr>BlinkMacSystemFont</vt:lpstr>
      <vt:lpstr>Calibri</vt:lpstr>
      <vt:lpstr>Corbel</vt:lpstr>
      <vt:lpstr>Heebo</vt:lpstr>
      <vt:lpstr>Heebo Black</vt:lpstr>
      <vt:lpstr>Heebo Light</vt:lpstr>
      <vt:lpstr>Heebo Medium</vt:lpstr>
      <vt:lpstr>Montserrat Light</vt:lpstr>
      <vt:lpstr>Times New Roman</vt:lpstr>
      <vt:lpstr>Wingdings</vt:lpstr>
      <vt:lpstr>Office Theme</vt:lpstr>
      <vt:lpstr>PowerPoint Presentation</vt:lpstr>
      <vt:lpstr>DISCLAIMER</vt:lpstr>
      <vt:lpstr>SURGICAL ROBOTICS IS IN OUR DNA</vt:lpstr>
      <vt:lpstr>EXPERIENCED COMPANY LEADERSHIP</vt:lpstr>
      <vt:lpstr>BOARD OF DIRECTORS</vt:lpstr>
      <vt:lpstr>CURRENT ROBOTICS REQUIRE A LARGE WORKSPACE</vt:lpstr>
      <vt:lpstr>UNMET NEED: SMALL CAVITIES NEED A SMALL ROBOT</vt:lpstr>
      <vt:lpstr>UNMET NEED: SMALL CAVITIES NEED A SMALL ROBOT</vt:lpstr>
      <vt:lpstr>THE TAMAR ROBOTIC SYSTEM </vt:lpstr>
      <vt:lpstr>PowerPoint Presentation</vt:lpstr>
      <vt:lpstr>VALUE IN A RANGE OF BRAIN PROCEDURES</vt:lpstr>
      <vt:lpstr>AI DECISION SUPPORT SOFTWARE</vt:lpstr>
      <vt:lpstr>CLINICAL AND ECONOMIC VALUE FOR BRAIN SURGERY</vt:lpstr>
      <vt:lpstr>SURGICAL ROBOTICS GENERATING MAJOR DEALS</vt:lpstr>
      <vt:lpstr>THE TAMAR VALUE PROPOSITION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Presentation</dc:title>
  <dc:creator>Rami Beja</dc:creator>
  <cp:lastModifiedBy>Noam Hassidov</cp:lastModifiedBy>
  <cp:revision>212</cp:revision>
  <cp:lastPrinted>2023-01-24T12:27:10Z</cp:lastPrinted>
  <dcterms:created xsi:type="dcterms:W3CDTF">2022-01-03T11:49:00Z</dcterms:created>
  <dcterms:modified xsi:type="dcterms:W3CDTF">2023-01-24T12:30:47Z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0x0101002864729D8AF58C4F9E00FCF4C8C0561B</vt:lpwstr>
  </property>
</Properties>
</file>