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927" r:id="rId3"/>
    <p:sldId id="914" r:id="rId4"/>
    <p:sldId id="693" r:id="rId5"/>
    <p:sldId id="856" r:id="rId6"/>
    <p:sldId id="751" r:id="rId7"/>
    <p:sldId id="8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5ED01-3D2B-4CBC-BFE9-EABE1703E8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B33FB-5178-48D0-954E-8216823F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9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0CBB4-5D0C-B84D-B2E2-B2F1F52B131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2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0CBB4-5D0C-B84D-B2E2-B2F1F52B1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38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399D-C0C5-40B4-A8B0-524266E5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3EAA3-0A0F-477F-BAD8-F1267E8C5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C9D23-DE65-4D5E-A43E-A22EBC40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901F-4C02-47AB-B4FC-29E06287228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D2E4-1B70-44E5-9944-C37FDF48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15794-BCF8-42CE-A7C3-69CB24D6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56EA-6629-4E0D-9B1A-9424E728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B0A6-69D4-45A6-B132-F5E1B7A7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19B5D-2113-486E-923B-B3DE730C3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FC670-F6F9-432D-BB33-7EFFBA10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901F-4C02-47AB-B4FC-29E06287228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C8467-0966-42D3-87CC-96057E8E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257BD-2AD5-41EF-969B-CB9792F4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56EA-6629-4E0D-9B1A-9424E728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413990-BBD3-45DD-AD4A-ADE61AB4C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B1C36-FBB9-4B47-8125-D983DE539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8F7F3-428D-40C2-AE90-BF61A997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901F-4C02-47AB-B4FC-29E06287228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BBEB8-E432-40F1-99D8-42A54127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741D6-CA88-4D2A-8D02-9C186DA2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56EA-6629-4E0D-9B1A-9424E728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5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34A4-1B4D-4CEF-A3E3-80EE56C2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51CC-6751-46C1-9B09-59CC40995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6807-6429-4898-93C5-7430B422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901F-4C02-47AB-B4FC-29E06287228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6F360-74DF-4AC1-855C-13A4A6E1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B291B-46AA-4F88-8BA1-72989383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56EA-6629-4E0D-9B1A-9424E728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9C61-D1FE-4609-A1B8-2F1874B2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C175A-F556-4F33-88CC-25FE1CCA8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DA0C8-2898-47FB-85D1-8A4C3FF3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901F-4C02-47AB-B4FC-29E06287228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AB18F-FF99-4D29-A837-C42B9A56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25772-96C8-4FA8-9FB1-1C3F2FAA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56EA-6629-4E0D-9B1A-9424E728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2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6A1D-5B77-4948-A407-B02F0499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5093-70E9-4346-A8BF-01E35AA8E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31233-62CA-456E-B1B6-DABDD189D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45B4D-18E2-4E53-9641-28721CAD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901F-4C02-47AB-B4FC-29E06287228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DB901-4FF8-45E4-BF55-9CA6FCDF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A3E90-A4CD-45F0-801F-71804EF7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56EA-6629-4E0D-9B1A-9424E728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B305-6A74-4CE5-B9FA-1D81775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81A8C-9EF9-4917-9B12-E2D53DDC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0B4C1-4CE2-4192-9C6E-5F7C89920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79865-3F58-4576-A327-3E290DE93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9A7BC-41DC-485E-9662-B6BC55592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83811-AA25-48D4-A5AF-B4CB686A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901F-4C02-47AB-B4FC-29E06287228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79D6A8-871C-49D1-87DB-B1F45CE8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16347-331A-4136-8AD3-7C994F61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56EA-6629-4E0D-9B1A-9424E728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3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CA39-0A3D-4421-A523-DAAE6C75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41E87-E8F7-4339-91B6-BF333D40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901F-4C02-47AB-B4FC-29E06287228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A3CD8-BBE2-4BFE-A329-7423283D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C8E97-F31F-453B-B9D9-789524AD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56EA-6629-4E0D-9B1A-9424E728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6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3C595-9557-4E6A-A0DC-EBD1E3C8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901F-4C02-47AB-B4FC-29E06287228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D2DC1-467E-4122-B297-1983F9B6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57BC6-1781-45C9-B6AC-2D4C6EAD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56EA-6629-4E0D-9B1A-9424E728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8691-50ED-44F4-8DBA-5617474F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1D73A-54B2-4F6B-8535-B9C973F5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8505E-06E2-4F51-897C-44E3BC110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FF8A-6BA9-4FFD-BC57-021794D0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901F-4C02-47AB-B4FC-29E06287228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E4DB7-FA43-4983-9539-5172584D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1EDBB-4651-47B8-BA93-AB3400E5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56EA-6629-4E0D-9B1A-9424E728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D739-B263-4252-875D-760D9305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B3D1B-7C1E-428E-BB15-98D1DAE3E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F1B4F-E9F3-472C-954F-EE21473A1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E1052-8D95-45DD-9C11-F73D83BE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901F-4C02-47AB-B4FC-29E06287228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A8CB8-FA54-4E02-929F-B3E60131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C5FDA-9B33-4078-82C2-CC3B1F6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56EA-6629-4E0D-9B1A-9424E728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2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1C1A2-BC79-4B30-AE2B-6FEBF752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A1BDA-AC57-45CA-AF52-2CA137B96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56FD7-0A1A-400D-93E5-783D1972F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901F-4C02-47AB-B4FC-29E06287228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CF791-BA6F-4C38-B66C-5EE5DA305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36EE2-6BE9-45F8-90AD-E97165711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56EA-6629-4E0D-9B1A-9424E728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80F9BE8-0D16-CE48-9EDC-F1150B6E4F01}"/>
              </a:ext>
            </a:extLst>
          </p:cNvPr>
          <p:cNvGrpSpPr/>
          <p:nvPr/>
        </p:nvGrpSpPr>
        <p:grpSpPr>
          <a:xfrm>
            <a:off x="2663825" y="2830513"/>
            <a:ext cx="6858000" cy="1171575"/>
            <a:chOff x="2663825" y="2830513"/>
            <a:chExt cx="6858000" cy="117157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225D5427-96FF-472B-97D5-BAC0941312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70175" y="2855913"/>
              <a:ext cx="6851650" cy="114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89" name="Group 61">
              <a:extLst>
                <a:ext uri="{FF2B5EF4-FFF2-40B4-BE49-F238E27FC236}">
                  <a16:creationId xmlns:a16="http://schemas.microsoft.com/office/drawing/2014/main" id="{880EB083-5813-414A-85A6-D6B0315B36F8}"/>
                </a:ext>
              </a:extLst>
            </p:cNvPr>
            <p:cNvGrpSpPr/>
            <p:nvPr/>
          </p:nvGrpSpPr>
          <p:grpSpPr>
            <a:xfrm>
              <a:off x="3925888" y="2995613"/>
              <a:ext cx="5595937" cy="933451"/>
              <a:chOff x="3925888" y="2995613"/>
              <a:chExt cx="5595937" cy="933451"/>
            </a:xfrm>
          </p:grpSpPr>
          <p:sp>
            <p:nvSpPr>
              <p:cNvPr id="90" name="Freeform 31">
                <a:extLst>
                  <a:ext uri="{FF2B5EF4-FFF2-40B4-BE49-F238E27FC236}">
                    <a16:creationId xmlns:a16="http://schemas.microsoft.com/office/drawing/2014/main" id="{F0311F54-3BFB-4E34-8805-2026DA931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800" y="3743326"/>
                <a:ext cx="168275" cy="141288"/>
              </a:xfrm>
              <a:custGeom>
                <a:avLst/>
                <a:gdLst>
                  <a:gd name="T0" fmla="*/ 22 w 106"/>
                  <a:gd name="T1" fmla="*/ 89 h 89"/>
                  <a:gd name="T2" fmla="*/ 0 w 106"/>
                  <a:gd name="T3" fmla="*/ 0 h 89"/>
                  <a:gd name="T4" fmla="*/ 12 w 106"/>
                  <a:gd name="T5" fmla="*/ 0 h 89"/>
                  <a:gd name="T6" fmla="*/ 22 w 106"/>
                  <a:gd name="T7" fmla="*/ 46 h 89"/>
                  <a:gd name="T8" fmla="*/ 22 w 106"/>
                  <a:gd name="T9" fmla="*/ 46 h 89"/>
                  <a:gd name="T10" fmla="*/ 28 w 106"/>
                  <a:gd name="T11" fmla="*/ 77 h 89"/>
                  <a:gd name="T12" fmla="*/ 28 w 106"/>
                  <a:gd name="T13" fmla="*/ 77 h 89"/>
                  <a:gd name="T14" fmla="*/ 28 w 106"/>
                  <a:gd name="T15" fmla="*/ 77 h 89"/>
                  <a:gd name="T16" fmla="*/ 36 w 106"/>
                  <a:gd name="T17" fmla="*/ 46 h 89"/>
                  <a:gd name="T18" fmla="*/ 48 w 106"/>
                  <a:gd name="T19" fmla="*/ 0 h 89"/>
                  <a:gd name="T20" fmla="*/ 60 w 106"/>
                  <a:gd name="T21" fmla="*/ 0 h 89"/>
                  <a:gd name="T22" fmla="*/ 70 w 106"/>
                  <a:gd name="T23" fmla="*/ 46 h 89"/>
                  <a:gd name="T24" fmla="*/ 70 w 106"/>
                  <a:gd name="T25" fmla="*/ 46 h 89"/>
                  <a:gd name="T26" fmla="*/ 76 w 106"/>
                  <a:gd name="T27" fmla="*/ 77 h 89"/>
                  <a:gd name="T28" fmla="*/ 76 w 106"/>
                  <a:gd name="T29" fmla="*/ 77 h 89"/>
                  <a:gd name="T30" fmla="*/ 76 w 106"/>
                  <a:gd name="T31" fmla="*/ 77 h 89"/>
                  <a:gd name="T32" fmla="*/ 84 w 106"/>
                  <a:gd name="T33" fmla="*/ 46 h 89"/>
                  <a:gd name="T34" fmla="*/ 94 w 106"/>
                  <a:gd name="T35" fmla="*/ 0 h 89"/>
                  <a:gd name="T36" fmla="*/ 106 w 106"/>
                  <a:gd name="T37" fmla="*/ 0 h 89"/>
                  <a:gd name="T38" fmla="*/ 82 w 106"/>
                  <a:gd name="T39" fmla="*/ 89 h 89"/>
                  <a:gd name="T40" fmla="*/ 70 w 106"/>
                  <a:gd name="T41" fmla="*/ 89 h 89"/>
                  <a:gd name="T42" fmla="*/ 58 w 106"/>
                  <a:gd name="T43" fmla="*/ 42 h 89"/>
                  <a:gd name="T44" fmla="*/ 58 w 106"/>
                  <a:gd name="T45" fmla="*/ 42 h 89"/>
                  <a:gd name="T46" fmla="*/ 54 w 106"/>
                  <a:gd name="T47" fmla="*/ 14 h 89"/>
                  <a:gd name="T48" fmla="*/ 52 w 106"/>
                  <a:gd name="T49" fmla="*/ 14 h 89"/>
                  <a:gd name="T50" fmla="*/ 52 w 106"/>
                  <a:gd name="T51" fmla="*/ 14 h 89"/>
                  <a:gd name="T52" fmla="*/ 46 w 106"/>
                  <a:gd name="T53" fmla="*/ 42 h 89"/>
                  <a:gd name="T54" fmla="*/ 34 w 106"/>
                  <a:gd name="T55" fmla="*/ 89 h 89"/>
                  <a:gd name="T56" fmla="*/ 22 w 106"/>
                  <a:gd name="T5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6" h="89">
                    <a:moveTo>
                      <a:pt x="22" y="89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36" y="46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6" y="77"/>
                    </a:lnTo>
                    <a:lnTo>
                      <a:pt x="76" y="77"/>
                    </a:lnTo>
                    <a:lnTo>
                      <a:pt x="76" y="77"/>
                    </a:lnTo>
                    <a:lnTo>
                      <a:pt x="84" y="46"/>
                    </a:lnTo>
                    <a:lnTo>
                      <a:pt x="94" y="0"/>
                    </a:lnTo>
                    <a:lnTo>
                      <a:pt x="106" y="0"/>
                    </a:lnTo>
                    <a:lnTo>
                      <a:pt x="82" y="89"/>
                    </a:lnTo>
                    <a:lnTo>
                      <a:pt x="70" y="89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46" y="42"/>
                    </a:lnTo>
                    <a:lnTo>
                      <a:pt x="34" y="89"/>
                    </a:lnTo>
                    <a:lnTo>
                      <a:pt x="22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" name="Freeform 32">
                <a:extLst>
                  <a:ext uri="{FF2B5EF4-FFF2-40B4-BE49-F238E27FC236}">
                    <a16:creationId xmlns:a16="http://schemas.microsoft.com/office/drawing/2014/main" id="{EF0B056D-C57E-443D-8BDE-9EA56D270C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1800" y="3781426"/>
                <a:ext cx="79375" cy="106363"/>
              </a:xfrm>
              <a:custGeom>
                <a:avLst/>
                <a:gdLst>
                  <a:gd name="T0" fmla="*/ 48 w 50"/>
                  <a:gd name="T1" fmla="*/ 51 h 67"/>
                  <a:gd name="T2" fmla="*/ 40 w 50"/>
                  <a:gd name="T3" fmla="*/ 65 h 67"/>
                  <a:gd name="T4" fmla="*/ 38 w 50"/>
                  <a:gd name="T5" fmla="*/ 57 h 67"/>
                  <a:gd name="T6" fmla="*/ 34 w 50"/>
                  <a:gd name="T7" fmla="*/ 61 h 67"/>
                  <a:gd name="T8" fmla="*/ 24 w 50"/>
                  <a:gd name="T9" fmla="*/ 65 h 67"/>
                  <a:gd name="T10" fmla="*/ 18 w 50"/>
                  <a:gd name="T11" fmla="*/ 67 h 67"/>
                  <a:gd name="T12" fmla="*/ 4 w 50"/>
                  <a:gd name="T13" fmla="*/ 61 h 67"/>
                  <a:gd name="T14" fmla="*/ 0 w 50"/>
                  <a:gd name="T15" fmla="*/ 48 h 67"/>
                  <a:gd name="T16" fmla="*/ 0 w 50"/>
                  <a:gd name="T17" fmla="*/ 42 h 67"/>
                  <a:gd name="T18" fmla="*/ 6 w 50"/>
                  <a:gd name="T19" fmla="*/ 34 h 67"/>
                  <a:gd name="T20" fmla="*/ 22 w 50"/>
                  <a:gd name="T21" fmla="*/ 26 h 67"/>
                  <a:gd name="T22" fmla="*/ 38 w 50"/>
                  <a:gd name="T23" fmla="*/ 24 h 67"/>
                  <a:gd name="T24" fmla="*/ 36 w 50"/>
                  <a:gd name="T25" fmla="*/ 18 h 67"/>
                  <a:gd name="T26" fmla="*/ 30 w 50"/>
                  <a:gd name="T27" fmla="*/ 10 h 67"/>
                  <a:gd name="T28" fmla="*/ 22 w 50"/>
                  <a:gd name="T29" fmla="*/ 8 h 67"/>
                  <a:gd name="T30" fmla="*/ 6 w 50"/>
                  <a:gd name="T31" fmla="*/ 14 h 67"/>
                  <a:gd name="T32" fmla="*/ 4 w 50"/>
                  <a:gd name="T33" fmla="*/ 6 h 67"/>
                  <a:gd name="T34" fmla="*/ 24 w 50"/>
                  <a:gd name="T35" fmla="*/ 0 h 67"/>
                  <a:gd name="T36" fmla="*/ 32 w 50"/>
                  <a:gd name="T37" fmla="*/ 0 h 67"/>
                  <a:gd name="T38" fmla="*/ 40 w 50"/>
                  <a:gd name="T39" fmla="*/ 6 h 67"/>
                  <a:gd name="T40" fmla="*/ 48 w 50"/>
                  <a:gd name="T41" fmla="*/ 16 h 67"/>
                  <a:gd name="T42" fmla="*/ 48 w 50"/>
                  <a:gd name="T43" fmla="*/ 51 h 67"/>
                  <a:gd name="T44" fmla="*/ 38 w 50"/>
                  <a:gd name="T45" fmla="*/ 32 h 67"/>
                  <a:gd name="T46" fmla="*/ 20 w 50"/>
                  <a:gd name="T47" fmla="*/ 34 h 67"/>
                  <a:gd name="T48" fmla="*/ 12 w 50"/>
                  <a:gd name="T49" fmla="*/ 42 h 67"/>
                  <a:gd name="T50" fmla="*/ 10 w 50"/>
                  <a:gd name="T51" fmla="*/ 46 h 67"/>
                  <a:gd name="T52" fmla="*/ 14 w 50"/>
                  <a:gd name="T53" fmla="*/ 55 h 67"/>
                  <a:gd name="T54" fmla="*/ 22 w 50"/>
                  <a:gd name="T55" fmla="*/ 59 h 67"/>
                  <a:gd name="T56" fmla="*/ 28 w 50"/>
                  <a:gd name="T57" fmla="*/ 57 h 67"/>
                  <a:gd name="T58" fmla="*/ 34 w 50"/>
                  <a:gd name="T59" fmla="*/ 51 h 67"/>
                  <a:gd name="T60" fmla="*/ 36 w 50"/>
                  <a:gd name="T61" fmla="*/ 46 h 67"/>
                  <a:gd name="T62" fmla="*/ 38 w 50"/>
                  <a:gd name="T63" fmla="*/ 3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67">
                    <a:moveTo>
                      <a:pt x="48" y="51"/>
                    </a:moveTo>
                    <a:lnTo>
                      <a:pt x="48" y="51"/>
                    </a:lnTo>
                    <a:lnTo>
                      <a:pt x="50" y="65"/>
                    </a:lnTo>
                    <a:lnTo>
                      <a:pt x="40" y="65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5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0" y="65"/>
                    </a:lnTo>
                    <a:lnTo>
                      <a:pt x="4" y="61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0" y="30"/>
                    </a:lnTo>
                    <a:lnTo>
                      <a:pt x="22" y="26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4" y="10"/>
                    </a:lnTo>
                    <a:lnTo>
                      <a:pt x="6" y="1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40" y="6"/>
                    </a:lnTo>
                    <a:lnTo>
                      <a:pt x="44" y="8"/>
                    </a:lnTo>
                    <a:lnTo>
                      <a:pt x="48" y="16"/>
                    </a:lnTo>
                    <a:lnTo>
                      <a:pt x="48" y="26"/>
                    </a:lnTo>
                    <a:lnTo>
                      <a:pt x="48" y="51"/>
                    </a:lnTo>
                    <a:close/>
                    <a:moveTo>
                      <a:pt x="38" y="32"/>
                    </a:moveTo>
                    <a:lnTo>
                      <a:pt x="38" y="32"/>
                    </a:lnTo>
                    <a:lnTo>
                      <a:pt x="28" y="32"/>
                    </a:lnTo>
                    <a:lnTo>
                      <a:pt x="20" y="34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2" y="53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8" y="57"/>
                    </a:lnTo>
                    <a:lnTo>
                      <a:pt x="32" y="55"/>
                    </a:lnTo>
                    <a:lnTo>
                      <a:pt x="34" y="51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8" y="44"/>
                    </a:ln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" name="Freeform 33">
                <a:extLst>
                  <a:ext uri="{FF2B5EF4-FFF2-40B4-BE49-F238E27FC236}">
                    <a16:creationId xmlns:a16="http://schemas.microsoft.com/office/drawing/2014/main" id="{7043F6B1-9998-4F11-953E-C795B5767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3759201"/>
                <a:ext cx="57150" cy="128588"/>
              </a:xfrm>
              <a:custGeom>
                <a:avLst/>
                <a:gdLst>
                  <a:gd name="T0" fmla="*/ 20 w 36"/>
                  <a:gd name="T1" fmla="*/ 0 h 81"/>
                  <a:gd name="T2" fmla="*/ 20 w 36"/>
                  <a:gd name="T3" fmla="*/ 16 h 81"/>
                  <a:gd name="T4" fmla="*/ 36 w 36"/>
                  <a:gd name="T5" fmla="*/ 16 h 81"/>
                  <a:gd name="T6" fmla="*/ 36 w 36"/>
                  <a:gd name="T7" fmla="*/ 24 h 81"/>
                  <a:gd name="T8" fmla="*/ 20 w 36"/>
                  <a:gd name="T9" fmla="*/ 24 h 81"/>
                  <a:gd name="T10" fmla="*/ 20 w 36"/>
                  <a:gd name="T11" fmla="*/ 58 h 81"/>
                  <a:gd name="T12" fmla="*/ 20 w 36"/>
                  <a:gd name="T13" fmla="*/ 58 h 81"/>
                  <a:gd name="T14" fmla="*/ 20 w 36"/>
                  <a:gd name="T15" fmla="*/ 65 h 81"/>
                  <a:gd name="T16" fmla="*/ 22 w 36"/>
                  <a:gd name="T17" fmla="*/ 69 h 81"/>
                  <a:gd name="T18" fmla="*/ 24 w 36"/>
                  <a:gd name="T19" fmla="*/ 71 h 81"/>
                  <a:gd name="T20" fmla="*/ 28 w 36"/>
                  <a:gd name="T21" fmla="*/ 71 h 81"/>
                  <a:gd name="T22" fmla="*/ 28 w 36"/>
                  <a:gd name="T23" fmla="*/ 71 h 81"/>
                  <a:gd name="T24" fmla="*/ 36 w 36"/>
                  <a:gd name="T25" fmla="*/ 71 h 81"/>
                  <a:gd name="T26" fmla="*/ 36 w 36"/>
                  <a:gd name="T27" fmla="*/ 79 h 81"/>
                  <a:gd name="T28" fmla="*/ 36 w 36"/>
                  <a:gd name="T29" fmla="*/ 79 h 81"/>
                  <a:gd name="T30" fmla="*/ 26 w 36"/>
                  <a:gd name="T31" fmla="*/ 81 h 81"/>
                  <a:gd name="T32" fmla="*/ 26 w 36"/>
                  <a:gd name="T33" fmla="*/ 81 h 81"/>
                  <a:gd name="T34" fmla="*/ 18 w 36"/>
                  <a:gd name="T35" fmla="*/ 79 h 81"/>
                  <a:gd name="T36" fmla="*/ 14 w 36"/>
                  <a:gd name="T37" fmla="*/ 75 h 81"/>
                  <a:gd name="T38" fmla="*/ 14 w 36"/>
                  <a:gd name="T39" fmla="*/ 75 h 81"/>
                  <a:gd name="T40" fmla="*/ 10 w 36"/>
                  <a:gd name="T41" fmla="*/ 69 h 81"/>
                  <a:gd name="T42" fmla="*/ 8 w 36"/>
                  <a:gd name="T43" fmla="*/ 58 h 81"/>
                  <a:gd name="T44" fmla="*/ 8 w 36"/>
                  <a:gd name="T45" fmla="*/ 24 h 81"/>
                  <a:gd name="T46" fmla="*/ 0 w 36"/>
                  <a:gd name="T47" fmla="*/ 24 h 81"/>
                  <a:gd name="T48" fmla="*/ 0 w 36"/>
                  <a:gd name="T49" fmla="*/ 16 h 81"/>
                  <a:gd name="T50" fmla="*/ 8 w 36"/>
                  <a:gd name="T51" fmla="*/ 16 h 81"/>
                  <a:gd name="T52" fmla="*/ 8 w 36"/>
                  <a:gd name="T53" fmla="*/ 4 h 81"/>
                  <a:gd name="T54" fmla="*/ 20 w 36"/>
                  <a:gd name="T5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81">
                    <a:moveTo>
                      <a:pt x="20" y="0"/>
                    </a:moveTo>
                    <a:lnTo>
                      <a:pt x="20" y="16"/>
                    </a:lnTo>
                    <a:lnTo>
                      <a:pt x="36" y="16"/>
                    </a:lnTo>
                    <a:lnTo>
                      <a:pt x="36" y="24"/>
                    </a:lnTo>
                    <a:lnTo>
                      <a:pt x="20" y="24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20" y="65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36" y="71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6" y="81"/>
                    </a:lnTo>
                    <a:lnTo>
                      <a:pt x="26" y="81"/>
                    </a:lnTo>
                    <a:lnTo>
                      <a:pt x="18" y="79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0" y="69"/>
                    </a:lnTo>
                    <a:lnTo>
                      <a:pt x="8" y="58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" name="Freeform 34">
                <a:extLst>
                  <a:ext uri="{FF2B5EF4-FFF2-40B4-BE49-F238E27FC236}">
                    <a16:creationId xmlns:a16="http://schemas.microsoft.com/office/drawing/2014/main" id="{61DE412A-D7A6-4B96-A791-87E2FC0F5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00" y="3781426"/>
                <a:ext cx="79375" cy="106363"/>
              </a:xfrm>
              <a:custGeom>
                <a:avLst/>
                <a:gdLst>
                  <a:gd name="T0" fmla="*/ 48 w 50"/>
                  <a:gd name="T1" fmla="*/ 63 h 67"/>
                  <a:gd name="T2" fmla="*/ 48 w 50"/>
                  <a:gd name="T3" fmla="*/ 63 h 67"/>
                  <a:gd name="T4" fmla="*/ 42 w 50"/>
                  <a:gd name="T5" fmla="*/ 65 h 67"/>
                  <a:gd name="T6" fmla="*/ 30 w 50"/>
                  <a:gd name="T7" fmla="*/ 67 h 67"/>
                  <a:gd name="T8" fmla="*/ 30 w 50"/>
                  <a:gd name="T9" fmla="*/ 67 h 67"/>
                  <a:gd name="T10" fmla="*/ 24 w 50"/>
                  <a:gd name="T11" fmla="*/ 67 h 67"/>
                  <a:gd name="T12" fmla="*/ 18 w 50"/>
                  <a:gd name="T13" fmla="*/ 65 h 67"/>
                  <a:gd name="T14" fmla="*/ 12 w 50"/>
                  <a:gd name="T15" fmla="*/ 61 h 67"/>
                  <a:gd name="T16" fmla="*/ 8 w 50"/>
                  <a:gd name="T17" fmla="*/ 57 h 67"/>
                  <a:gd name="T18" fmla="*/ 4 w 50"/>
                  <a:gd name="T19" fmla="*/ 53 h 67"/>
                  <a:gd name="T20" fmla="*/ 2 w 50"/>
                  <a:gd name="T21" fmla="*/ 46 h 67"/>
                  <a:gd name="T22" fmla="*/ 0 w 50"/>
                  <a:gd name="T23" fmla="*/ 40 h 67"/>
                  <a:gd name="T24" fmla="*/ 0 w 50"/>
                  <a:gd name="T25" fmla="*/ 34 h 67"/>
                  <a:gd name="T26" fmla="*/ 0 w 50"/>
                  <a:gd name="T27" fmla="*/ 34 h 67"/>
                  <a:gd name="T28" fmla="*/ 0 w 50"/>
                  <a:gd name="T29" fmla="*/ 26 h 67"/>
                  <a:gd name="T30" fmla="*/ 2 w 50"/>
                  <a:gd name="T31" fmla="*/ 20 h 67"/>
                  <a:gd name="T32" fmla="*/ 4 w 50"/>
                  <a:gd name="T33" fmla="*/ 14 h 67"/>
                  <a:gd name="T34" fmla="*/ 8 w 50"/>
                  <a:gd name="T35" fmla="*/ 10 h 67"/>
                  <a:gd name="T36" fmla="*/ 14 w 50"/>
                  <a:gd name="T37" fmla="*/ 6 h 67"/>
                  <a:gd name="T38" fmla="*/ 20 w 50"/>
                  <a:gd name="T39" fmla="*/ 2 h 67"/>
                  <a:gd name="T40" fmla="*/ 26 w 50"/>
                  <a:gd name="T41" fmla="*/ 0 h 67"/>
                  <a:gd name="T42" fmla="*/ 34 w 50"/>
                  <a:gd name="T43" fmla="*/ 0 h 67"/>
                  <a:gd name="T44" fmla="*/ 34 w 50"/>
                  <a:gd name="T45" fmla="*/ 0 h 67"/>
                  <a:gd name="T46" fmla="*/ 42 w 50"/>
                  <a:gd name="T47" fmla="*/ 2 h 67"/>
                  <a:gd name="T48" fmla="*/ 50 w 50"/>
                  <a:gd name="T49" fmla="*/ 4 h 67"/>
                  <a:gd name="T50" fmla="*/ 46 w 50"/>
                  <a:gd name="T51" fmla="*/ 12 h 67"/>
                  <a:gd name="T52" fmla="*/ 46 w 50"/>
                  <a:gd name="T53" fmla="*/ 12 h 67"/>
                  <a:gd name="T54" fmla="*/ 42 w 50"/>
                  <a:gd name="T55" fmla="*/ 10 h 67"/>
                  <a:gd name="T56" fmla="*/ 34 w 50"/>
                  <a:gd name="T57" fmla="*/ 10 h 67"/>
                  <a:gd name="T58" fmla="*/ 34 w 50"/>
                  <a:gd name="T59" fmla="*/ 10 h 67"/>
                  <a:gd name="T60" fmla="*/ 24 w 50"/>
                  <a:gd name="T61" fmla="*/ 12 h 67"/>
                  <a:gd name="T62" fmla="*/ 16 w 50"/>
                  <a:gd name="T63" fmla="*/ 16 h 67"/>
                  <a:gd name="T64" fmla="*/ 12 w 50"/>
                  <a:gd name="T65" fmla="*/ 24 h 67"/>
                  <a:gd name="T66" fmla="*/ 12 w 50"/>
                  <a:gd name="T67" fmla="*/ 34 h 67"/>
                  <a:gd name="T68" fmla="*/ 12 w 50"/>
                  <a:gd name="T69" fmla="*/ 34 h 67"/>
                  <a:gd name="T70" fmla="*/ 12 w 50"/>
                  <a:gd name="T71" fmla="*/ 42 h 67"/>
                  <a:gd name="T72" fmla="*/ 18 w 50"/>
                  <a:gd name="T73" fmla="*/ 51 h 67"/>
                  <a:gd name="T74" fmla="*/ 24 w 50"/>
                  <a:gd name="T75" fmla="*/ 55 h 67"/>
                  <a:gd name="T76" fmla="*/ 32 w 50"/>
                  <a:gd name="T77" fmla="*/ 57 h 67"/>
                  <a:gd name="T78" fmla="*/ 32 w 50"/>
                  <a:gd name="T79" fmla="*/ 57 h 67"/>
                  <a:gd name="T80" fmla="*/ 42 w 50"/>
                  <a:gd name="T81" fmla="*/ 57 h 67"/>
                  <a:gd name="T82" fmla="*/ 46 w 50"/>
                  <a:gd name="T83" fmla="*/ 55 h 67"/>
                  <a:gd name="T84" fmla="*/ 48 w 50"/>
                  <a:gd name="T8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" h="67">
                    <a:moveTo>
                      <a:pt x="48" y="63"/>
                    </a:moveTo>
                    <a:lnTo>
                      <a:pt x="48" y="63"/>
                    </a:lnTo>
                    <a:lnTo>
                      <a:pt x="42" y="65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4" y="67"/>
                    </a:lnTo>
                    <a:lnTo>
                      <a:pt x="18" y="65"/>
                    </a:lnTo>
                    <a:lnTo>
                      <a:pt x="12" y="61"/>
                    </a:lnTo>
                    <a:lnTo>
                      <a:pt x="8" y="57"/>
                    </a:lnTo>
                    <a:lnTo>
                      <a:pt x="4" y="53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0" y="4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4" y="12"/>
                    </a:lnTo>
                    <a:lnTo>
                      <a:pt x="16" y="16"/>
                    </a:lnTo>
                    <a:lnTo>
                      <a:pt x="12" y="2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42"/>
                    </a:lnTo>
                    <a:lnTo>
                      <a:pt x="18" y="51"/>
                    </a:lnTo>
                    <a:lnTo>
                      <a:pt x="24" y="55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48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" name="Freeform 35">
                <a:extLst>
                  <a:ext uri="{FF2B5EF4-FFF2-40B4-BE49-F238E27FC236}">
                    <a16:creationId xmlns:a16="http://schemas.microsoft.com/office/drawing/2014/main" id="{EEFB9183-8F0F-4B04-80C0-46877BE61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975" y="3736976"/>
                <a:ext cx="85725" cy="147638"/>
              </a:xfrm>
              <a:custGeom>
                <a:avLst/>
                <a:gdLst>
                  <a:gd name="T0" fmla="*/ 0 w 54"/>
                  <a:gd name="T1" fmla="*/ 0 h 93"/>
                  <a:gd name="T2" fmla="*/ 12 w 54"/>
                  <a:gd name="T3" fmla="*/ 0 h 93"/>
                  <a:gd name="T4" fmla="*/ 12 w 54"/>
                  <a:gd name="T5" fmla="*/ 40 h 93"/>
                  <a:gd name="T6" fmla="*/ 12 w 54"/>
                  <a:gd name="T7" fmla="*/ 40 h 93"/>
                  <a:gd name="T8" fmla="*/ 12 w 54"/>
                  <a:gd name="T9" fmla="*/ 40 h 93"/>
                  <a:gd name="T10" fmla="*/ 16 w 54"/>
                  <a:gd name="T11" fmla="*/ 34 h 93"/>
                  <a:gd name="T12" fmla="*/ 20 w 54"/>
                  <a:gd name="T13" fmla="*/ 32 h 93"/>
                  <a:gd name="T14" fmla="*/ 20 w 54"/>
                  <a:gd name="T15" fmla="*/ 32 h 93"/>
                  <a:gd name="T16" fmla="*/ 26 w 54"/>
                  <a:gd name="T17" fmla="*/ 30 h 93"/>
                  <a:gd name="T18" fmla="*/ 32 w 54"/>
                  <a:gd name="T19" fmla="*/ 28 h 93"/>
                  <a:gd name="T20" fmla="*/ 32 w 54"/>
                  <a:gd name="T21" fmla="*/ 28 h 93"/>
                  <a:gd name="T22" fmla="*/ 38 w 54"/>
                  <a:gd name="T23" fmla="*/ 30 h 93"/>
                  <a:gd name="T24" fmla="*/ 46 w 54"/>
                  <a:gd name="T25" fmla="*/ 34 h 93"/>
                  <a:gd name="T26" fmla="*/ 48 w 54"/>
                  <a:gd name="T27" fmla="*/ 38 h 93"/>
                  <a:gd name="T28" fmla="*/ 52 w 54"/>
                  <a:gd name="T29" fmla="*/ 42 h 93"/>
                  <a:gd name="T30" fmla="*/ 52 w 54"/>
                  <a:gd name="T31" fmla="*/ 48 h 93"/>
                  <a:gd name="T32" fmla="*/ 54 w 54"/>
                  <a:gd name="T33" fmla="*/ 54 h 93"/>
                  <a:gd name="T34" fmla="*/ 54 w 54"/>
                  <a:gd name="T35" fmla="*/ 93 h 93"/>
                  <a:gd name="T36" fmla="*/ 42 w 54"/>
                  <a:gd name="T37" fmla="*/ 93 h 93"/>
                  <a:gd name="T38" fmla="*/ 42 w 54"/>
                  <a:gd name="T39" fmla="*/ 56 h 93"/>
                  <a:gd name="T40" fmla="*/ 42 w 54"/>
                  <a:gd name="T41" fmla="*/ 56 h 93"/>
                  <a:gd name="T42" fmla="*/ 42 w 54"/>
                  <a:gd name="T43" fmla="*/ 50 h 93"/>
                  <a:gd name="T44" fmla="*/ 38 w 54"/>
                  <a:gd name="T45" fmla="*/ 44 h 93"/>
                  <a:gd name="T46" fmla="*/ 34 w 54"/>
                  <a:gd name="T47" fmla="*/ 40 h 93"/>
                  <a:gd name="T48" fmla="*/ 28 w 54"/>
                  <a:gd name="T49" fmla="*/ 38 h 93"/>
                  <a:gd name="T50" fmla="*/ 28 w 54"/>
                  <a:gd name="T51" fmla="*/ 38 h 93"/>
                  <a:gd name="T52" fmla="*/ 22 w 54"/>
                  <a:gd name="T53" fmla="*/ 38 h 93"/>
                  <a:gd name="T54" fmla="*/ 18 w 54"/>
                  <a:gd name="T55" fmla="*/ 42 h 93"/>
                  <a:gd name="T56" fmla="*/ 14 w 54"/>
                  <a:gd name="T57" fmla="*/ 44 h 93"/>
                  <a:gd name="T58" fmla="*/ 12 w 54"/>
                  <a:gd name="T59" fmla="*/ 50 h 93"/>
                  <a:gd name="T60" fmla="*/ 12 w 54"/>
                  <a:gd name="T61" fmla="*/ 50 h 93"/>
                  <a:gd name="T62" fmla="*/ 12 w 54"/>
                  <a:gd name="T63" fmla="*/ 54 h 93"/>
                  <a:gd name="T64" fmla="*/ 12 w 54"/>
                  <a:gd name="T65" fmla="*/ 93 h 93"/>
                  <a:gd name="T66" fmla="*/ 0 w 54"/>
                  <a:gd name="T67" fmla="*/ 93 h 93"/>
                  <a:gd name="T68" fmla="*/ 0 w 54"/>
                  <a:gd name="T6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" h="93">
                    <a:moveTo>
                      <a:pt x="0" y="0"/>
                    </a:moveTo>
                    <a:lnTo>
                      <a:pt x="12" y="0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6" y="34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8" y="30"/>
                    </a:lnTo>
                    <a:lnTo>
                      <a:pt x="46" y="34"/>
                    </a:lnTo>
                    <a:lnTo>
                      <a:pt x="48" y="38"/>
                    </a:lnTo>
                    <a:lnTo>
                      <a:pt x="52" y="42"/>
                    </a:lnTo>
                    <a:lnTo>
                      <a:pt x="52" y="48"/>
                    </a:lnTo>
                    <a:lnTo>
                      <a:pt x="54" y="54"/>
                    </a:lnTo>
                    <a:lnTo>
                      <a:pt x="54" y="93"/>
                    </a:lnTo>
                    <a:lnTo>
                      <a:pt x="42" y="93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0"/>
                    </a:lnTo>
                    <a:lnTo>
                      <a:pt x="38" y="44"/>
                    </a:lnTo>
                    <a:lnTo>
                      <a:pt x="34" y="40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2" y="38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4"/>
                    </a:lnTo>
                    <a:lnTo>
                      <a:pt x="1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" name="Freeform 36">
                <a:extLst>
                  <a:ext uri="{FF2B5EF4-FFF2-40B4-BE49-F238E27FC236}">
                    <a16:creationId xmlns:a16="http://schemas.microsoft.com/office/drawing/2014/main" id="{1D123BC7-C241-419E-97E2-762BA66729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6650" y="3743326"/>
                <a:ext cx="22225" cy="141288"/>
              </a:xfrm>
              <a:custGeom>
                <a:avLst/>
                <a:gdLst>
                  <a:gd name="T0" fmla="*/ 14 w 14"/>
                  <a:gd name="T1" fmla="*/ 8 h 89"/>
                  <a:gd name="T2" fmla="*/ 14 w 14"/>
                  <a:gd name="T3" fmla="*/ 8 h 89"/>
                  <a:gd name="T4" fmla="*/ 12 w 14"/>
                  <a:gd name="T5" fmla="*/ 12 h 89"/>
                  <a:gd name="T6" fmla="*/ 10 w 14"/>
                  <a:gd name="T7" fmla="*/ 14 h 89"/>
                  <a:gd name="T8" fmla="*/ 8 w 14"/>
                  <a:gd name="T9" fmla="*/ 14 h 89"/>
                  <a:gd name="T10" fmla="*/ 8 w 14"/>
                  <a:gd name="T11" fmla="*/ 14 h 89"/>
                  <a:gd name="T12" fmla="*/ 2 w 14"/>
                  <a:gd name="T13" fmla="*/ 12 h 89"/>
                  <a:gd name="T14" fmla="*/ 0 w 14"/>
                  <a:gd name="T15" fmla="*/ 8 h 89"/>
                  <a:gd name="T16" fmla="*/ 0 w 14"/>
                  <a:gd name="T17" fmla="*/ 8 h 89"/>
                  <a:gd name="T18" fmla="*/ 2 w 14"/>
                  <a:gd name="T19" fmla="*/ 2 h 89"/>
                  <a:gd name="T20" fmla="*/ 4 w 14"/>
                  <a:gd name="T21" fmla="*/ 2 h 89"/>
                  <a:gd name="T22" fmla="*/ 8 w 14"/>
                  <a:gd name="T23" fmla="*/ 0 h 89"/>
                  <a:gd name="T24" fmla="*/ 8 w 14"/>
                  <a:gd name="T25" fmla="*/ 0 h 89"/>
                  <a:gd name="T26" fmla="*/ 12 w 14"/>
                  <a:gd name="T27" fmla="*/ 2 h 89"/>
                  <a:gd name="T28" fmla="*/ 14 w 14"/>
                  <a:gd name="T29" fmla="*/ 8 h 89"/>
                  <a:gd name="T30" fmla="*/ 14 w 14"/>
                  <a:gd name="T31" fmla="*/ 8 h 89"/>
                  <a:gd name="T32" fmla="*/ 2 w 14"/>
                  <a:gd name="T33" fmla="*/ 89 h 89"/>
                  <a:gd name="T34" fmla="*/ 2 w 14"/>
                  <a:gd name="T35" fmla="*/ 26 h 89"/>
                  <a:gd name="T36" fmla="*/ 14 w 14"/>
                  <a:gd name="T37" fmla="*/ 26 h 89"/>
                  <a:gd name="T38" fmla="*/ 14 w 14"/>
                  <a:gd name="T39" fmla="*/ 89 h 89"/>
                  <a:gd name="T40" fmla="*/ 2 w 14"/>
                  <a:gd name="T4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89">
                    <a:moveTo>
                      <a:pt x="14" y="8"/>
                    </a:moveTo>
                    <a:lnTo>
                      <a:pt x="14" y="8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4" y="8"/>
                    </a:lnTo>
                    <a:lnTo>
                      <a:pt x="14" y="8"/>
                    </a:lnTo>
                    <a:close/>
                    <a:moveTo>
                      <a:pt x="2" y="89"/>
                    </a:moveTo>
                    <a:lnTo>
                      <a:pt x="2" y="26"/>
                    </a:lnTo>
                    <a:lnTo>
                      <a:pt x="14" y="26"/>
                    </a:lnTo>
                    <a:lnTo>
                      <a:pt x="14" y="89"/>
                    </a:lnTo>
                    <a:lnTo>
                      <a:pt x="2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" name="Freeform 37">
                <a:extLst>
                  <a:ext uri="{FF2B5EF4-FFF2-40B4-BE49-F238E27FC236}">
                    <a16:creationId xmlns:a16="http://schemas.microsoft.com/office/drawing/2014/main" id="{8E7A14B9-3966-44A5-A0FF-7B3B3A058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000" y="3781426"/>
                <a:ext cx="85725" cy="103188"/>
              </a:xfrm>
              <a:custGeom>
                <a:avLst/>
                <a:gdLst>
                  <a:gd name="T0" fmla="*/ 0 w 54"/>
                  <a:gd name="T1" fmla="*/ 18 h 65"/>
                  <a:gd name="T2" fmla="*/ 0 w 54"/>
                  <a:gd name="T3" fmla="*/ 18 h 65"/>
                  <a:gd name="T4" fmla="*/ 0 w 54"/>
                  <a:gd name="T5" fmla="*/ 2 h 65"/>
                  <a:gd name="T6" fmla="*/ 10 w 54"/>
                  <a:gd name="T7" fmla="*/ 2 h 65"/>
                  <a:gd name="T8" fmla="*/ 10 w 54"/>
                  <a:gd name="T9" fmla="*/ 12 h 65"/>
                  <a:gd name="T10" fmla="*/ 10 w 54"/>
                  <a:gd name="T11" fmla="*/ 12 h 65"/>
                  <a:gd name="T12" fmla="*/ 10 w 54"/>
                  <a:gd name="T13" fmla="*/ 12 h 65"/>
                  <a:gd name="T14" fmla="*/ 14 w 54"/>
                  <a:gd name="T15" fmla="*/ 8 h 65"/>
                  <a:gd name="T16" fmla="*/ 18 w 54"/>
                  <a:gd name="T17" fmla="*/ 4 h 65"/>
                  <a:gd name="T18" fmla="*/ 24 w 54"/>
                  <a:gd name="T19" fmla="*/ 2 h 65"/>
                  <a:gd name="T20" fmla="*/ 30 w 54"/>
                  <a:gd name="T21" fmla="*/ 0 h 65"/>
                  <a:gd name="T22" fmla="*/ 30 w 54"/>
                  <a:gd name="T23" fmla="*/ 0 h 65"/>
                  <a:gd name="T24" fmla="*/ 38 w 54"/>
                  <a:gd name="T25" fmla="*/ 2 h 65"/>
                  <a:gd name="T26" fmla="*/ 46 w 54"/>
                  <a:gd name="T27" fmla="*/ 6 h 65"/>
                  <a:gd name="T28" fmla="*/ 48 w 54"/>
                  <a:gd name="T29" fmla="*/ 10 h 65"/>
                  <a:gd name="T30" fmla="*/ 50 w 54"/>
                  <a:gd name="T31" fmla="*/ 14 h 65"/>
                  <a:gd name="T32" fmla="*/ 52 w 54"/>
                  <a:gd name="T33" fmla="*/ 20 h 65"/>
                  <a:gd name="T34" fmla="*/ 54 w 54"/>
                  <a:gd name="T35" fmla="*/ 26 h 65"/>
                  <a:gd name="T36" fmla="*/ 54 w 54"/>
                  <a:gd name="T37" fmla="*/ 65 h 65"/>
                  <a:gd name="T38" fmla="*/ 42 w 54"/>
                  <a:gd name="T39" fmla="*/ 65 h 65"/>
                  <a:gd name="T40" fmla="*/ 42 w 54"/>
                  <a:gd name="T41" fmla="*/ 28 h 65"/>
                  <a:gd name="T42" fmla="*/ 42 w 54"/>
                  <a:gd name="T43" fmla="*/ 28 h 65"/>
                  <a:gd name="T44" fmla="*/ 40 w 54"/>
                  <a:gd name="T45" fmla="*/ 20 h 65"/>
                  <a:gd name="T46" fmla="*/ 38 w 54"/>
                  <a:gd name="T47" fmla="*/ 16 h 65"/>
                  <a:gd name="T48" fmla="*/ 34 w 54"/>
                  <a:gd name="T49" fmla="*/ 12 h 65"/>
                  <a:gd name="T50" fmla="*/ 28 w 54"/>
                  <a:gd name="T51" fmla="*/ 10 h 65"/>
                  <a:gd name="T52" fmla="*/ 28 w 54"/>
                  <a:gd name="T53" fmla="*/ 10 h 65"/>
                  <a:gd name="T54" fmla="*/ 22 w 54"/>
                  <a:gd name="T55" fmla="*/ 10 h 65"/>
                  <a:gd name="T56" fmla="*/ 18 w 54"/>
                  <a:gd name="T57" fmla="*/ 14 h 65"/>
                  <a:gd name="T58" fmla="*/ 14 w 54"/>
                  <a:gd name="T59" fmla="*/ 16 h 65"/>
                  <a:gd name="T60" fmla="*/ 12 w 54"/>
                  <a:gd name="T61" fmla="*/ 22 h 65"/>
                  <a:gd name="T62" fmla="*/ 12 w 54"/>
                  <a:gd name="T63" fmla="*/ 22 h 65"/>
                  <a:gd name="T64" fmla="*/ 12 w 54"/>
                  <a:gd name="T65" fmla="*/ 26 h 65"/>
                  <a:gd name="T66" fmla="*/ 12 w 54"/>
                  <a:gd name="T67" fmla="*/ 65 h 65"/>
                  <a:gd name="T68" fmla="*/ 0 w 54"/>
                  <a:gd name="T69" fmla="*/ 65 h 65"/>
                  <a:gd name="T70" fmla="*/ 0 w 54"/>
                  <a:gd name="T71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" h="65">
                    <a:moveTo>
                      <a:pt x="0" y="18"/>
                    </a:moveTo>
                    <a:lnTo>
                      <a:pt x="0" y="18"/>
                    </a:lnTo>
                    <a:lnTo>
                      <a:pt x="0" y="2"/>
                    </a:lnTo>
                    <a:lnTo>
                      <a:pt x="10" y="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2"/>
                    </a:lnTo>
                    <a:lnTo>
                      <a:pt x="46" y="6"/>
                    </a:lnTo>
                    <a:lnTo>
                      <a:pt x="48" y="10"/>
                    </a:lnTo>
                    <a:lnTo>
                      <a:pt x="50" y="14"/>
                    </a:lnTo>
                    <a:lnTo>
                      <a:pt x="52" y="20"/>
                    </a:lnTo>
                    <a:lnTo>
                      <a:pt x="54" y="26"/>
                    </a:lnTo>
                    <a:lnTo>
                      <a:pt x="54" y="65"/>
                    </a:lnTo>
                    <a:lnTo>
                      <a:pt x="42" y="65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0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2" y="65"/>
                    </a:lnTo>
                    <a:lnTo>
                      <a:pt x="0" y="6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" name="Freeform 38">
                <a:extLst>
                  <a:ext uri="{FF2B5EF4-FFF2-40B4-BE49-F238E27FC236}">
                    <a16:creationId xmlns:a16="http://schemas.microsoft.com/office/drawing/2014/main" id="{29245FBB-B2C3-4711-B49C-773563EF1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37325" y="3781426"/>
                <a:ext cx="95250" cy="147638"/>
              </a:xfrm>
              <a:custGeom>
                <a:avLst/>
                <a:gdLst>
                  <a:gd name="T0" fmla="*/ 60 w 60"/>
                  <a:gd name="T1" fmla="*/ 57 h 93"/>
                  <a:gd name="T2" fmla="*/ 56 w 60"/>
                  <a:gd name="T3" fmla="*/ 73 h 93"/>
                  <a:gd name="T4" fmla="*/ 50 w 60"/>
                  <a:gd name="T5" fmla="*/ 85 h 93"/>
                  <a:gd name="T6" fmla="*/ 46 w 60"/>
                  <a:gd name="T7" fmla="*/ 89 h 93"/>
                  <a:gd name="T8" fmla="*/ 28 w 60"/>
                  <a:gd name="T9" fmla="*/ 93 h 93"/>
                  <a:gd name="T10" fmla="*/ 16 w 60"/>
                  <a:gd name="T11" fmla="*/ 91 h 93"/>
                  <a:gd name="T12" fmla="*/ 10 w 60"/>
                  <a:gd name="T13" fmla="*/ 79 h 93"/>
                  <a:gd name="T14" fmla="*/ 18 w 60"/>
                  <a:gd name="T15" fmla="*/ 81 h 93"/>
                  <a:gd name="T16" fmla="*/ 28 w 60"/>
                  <a:gd name="T17" fmla="*/ 83 h 93"/>
                  <a:gd name="T18" fmla="*/ 42 w 60"/>
                  <a:gd name="T19" fmla="*/ 79 h 93"/>
                  <a:gd name="T20" fmla="*/ 48 w 60"/>
                  <a:gd name="T21" fmla="*/ 61 h 93"/>
                  <a:gd name="T22" fmla="*/ 48 w 60"/>
                  <a:gd name="T23" fmla="*/ 55 h 93"/>
                  <a:gd name="T24" fmla="*/ 44 w 60"/>
                  <a:gd name="T25" fmla="*/ 59 h 93"/>
                  <a:gd name="T26" fmla="*/ 34 w 60"/>
                  <a:gd name="T27" fmla="*/ 65 h 93"/>
                  <a:gd name="T28" fmla="*/ 28 w 60"/>
                  <a:gd name="T29" fmla="*/ 65 h 93"/>
                  <a:gd name="T30" fmla="*/ 16 w 60"/>
                  <a:gd name="T31" fmla="*/ 63 h 93"/>
                  <a:gd name="T32" fmla="*/ 2 w 60"/>
                  <a:gd name="T33" fmla="*/ 46 h 93"/>
                  <a:gd name="T34" fmla="*/ 0 w 60"/>
                  <a:gd name="T35" fmla="*/ 34 h 93"/>
                  <a:gd name="T36" fmla="*/ 4 w 60"/>
                  <a:gd name="T37" fmla="*/ 20 h 93"/>
                  <a:gd name="T38" fmla="*/ 10 w 60"/>
                  <a:gd name="T39" fmla="*/ 8 h 93"/>
                  <a:gd name="T40" fmla="*/ 30 w 60"/>
                  <a:gd name="T41" fmla="*/ 0 h 93"/>
                  <a:gd name="T42" fmla="*/ 36 w 60"/>
                  <a:gd name="T43" fmla="*/ 2 h 93"/>
                  <a:gd name="T44" fmla="*/ 46 w 60"/>
                  <a:gd name="T45" fmla="*/ 8 h 93"/>
                  <a:gd name="T46" fmla="*/ 50 w 60"/>
                  <a:gd name="T47" fmla="*/ 12 h 93"/>
                  <a:gd name="T48" fmla="*/ 60 w 60"/>
                  <a:gd name="T49" fmla="*/ 2 h 93"/>
                  <a:gd name="T50" fmla="*/ 60 w 60"/>
                  <a:gd name="T51" fmla="*/ 18 h 93"/>
                  <a:gd name="T52" fmla="*/ 48 w 60"/>
                  <a:gd name="T53" fmla="*/ 26 h 93"/>
                  <a:gd name="T54" fmla="*/ 48 w 60"/>
                  <a:gd name="T55" fmla="*/ 22 h 93"/>
                  <a:gd name="T56" fmla="*/ 44 w 60"/>
                  <a:gd name="T57" fmla="*/ 16 h 93"/>
                  <a:gd name="T58" fmla="*/ 36 w 60"/>
                  <a:gd name="T59" fmla="*/ 10 h 93"/>
                  <a:gd name="T60" fmla="*/ 32 w 60"/>
                  <a:gd name="T61" fmla="*/ 10 h 93"/>
                  <a:gd name="T62" fmla="*/ 18 w 60"/>
                  <a:gd name="T63" fmla="*/ 16 h 93"/>
                  <a:gd name="T64" fmla="*/ 12 w 60"/>
                  <a:gd name="T65" fmla="*/ 32 h 93"/>
                  <a:gd name="T66" fmla="*/ 14 w 60"/>
                  <a:gd name="T67" fmla="*/ 42 h 93"/>
                  <a:gd name="T68" fmla="*/ 22 w 60"/>
                  <a:gd name="T69" fmla="*/ 55 h 93"/>
                  <a:gd name="T70" fmla="*/ 30 w 60"/>
                  <a:gd name="T71" fmla="*/ 57 h 93"/>
                  <a:gd name="T72" fmla="*/ 40 w 60"/>
                  <a:gd name="T73" fmla="*/ 53 h 93"/>
                  <a:gd name="T74" fmla="*/ 46 w 60"/>
                  <a:gd name="T75" fmla="*/ 44 h 93"/>
                  <a:gd name="T76" fmla="*/ 48 w 60"/>
                  <a:gd name="T77" fmla="*/ 3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93">
                    <a:moveTo>
                      <a:pt x="60" y="57"/>
                    </a:moveTo>
                    <a:lnTo>
                      <a:pt x="60" y="57"/>
                    </a:lnTo>
                    <a:lnTo>
                      <a:pt x="58" y="65"/>
                    </a:lnTo>
                    <a:lnTo>
                      <a:pt x="56" y="73"/>
                    </a:lnTo>
                    <a:lnTo>
                      <a:pt x="54" y="81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46" y="89"/>
                    </a:lnTo>
                    <a:lnTo>
                      <a:pt x="40" y="91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16" y="91"/>
                    </a:lnTo>
                    <a:lnTo>
                      <a:pt x="6" y="87"/>
                    </a:lnTo>
                    <a:lnTo>
                      <a:pt x="10" y="79"/>
                    </a:lnTo>
                    <a:lnTo>
                      <a:pt x="10" y="79"/>
                    </a:lnTo>
                    <a:lnTo>
                      <a:pt x="18" y="81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36" y="83"/>
                    </a:lnTo>
                    <a:lnTo>
                      <a:pt x="42" y="79"/>
                    </a:lnTo>
                    <a:lnTo>
                      <a:pt x="46" y="71"/>
                    </a:lnTo>
                    <a:lnTo>
                      <a:pt x="48" y="61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44" y="59"/>
                    </a:lnTo>
                    <a:lnTo>
                      <a:pt x="40" y="61"/>
                    </a:lnTo>
                    <a:lnTo>
                      <a:pt x="34" y="65"/>
                    </a:lnTo>
                    <a:lnTo>
                      <a:pt x="28" y="65"/>
                    </a:lnTo>
                    <a:lnTo>
                      <a:pt x="28" y="65"/>
                    </a:lnTo>
                    <a:lnTo>
                      <a:pt x="22" y="65"/>
                    </a:lnTo>
                    <a:lnTo>
                      <a:pt x="16" y="63"/>
                    </a:lnTo>
                    <a:lnTo>
                      <a:pt x="8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4" y="20"/>
                    </a:lnTo>
                    <a:lnTo>
                      <a:pt x="6" y="14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6" y="8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18"/>
                    </a:lnTo>
                    <a:lnTo>
                      <a:pt x="60" y="57"/>
                    </a:lnTo>
                    <a:close/>
                    <a:moveTo>
                      <a:pt x="48" y="26"/>
                    </a:moveTo>
                    <a:lnTo>
                      <a:pt x="48" y="26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4" y="16"/>
                    </a:lnTo>
                    <a:lnTo>
                      <a:pt x="42" y="12"/>
                    </a:lnTo>
                    <a:lnTo>
                      <a:pt x="36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4" y="10"/>
                    </a:lnTo>
                    <a:lnTo>
                      <a:pt x="18" y="16"/>
                    </a:lnTo>
                    <a:lnTo>
                      <a:pt x="14" y="2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42"/>
                    </a:lnTo>
                    <a:lnTo>
                      <a:pt x="18" y="48"/>
                    </a:lnTo>
                    <a:lnTo>
                      <a:pt x="22" y="55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6" y="55"/>
                    </a:lnTo>
                    <a:lnTo>
                      <a:pt x="40" y="53"/>
                    </a:lnTo>
                    <a:lnTo>
                      <a:pt x="44" y="48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8" y="38"/>
                    </a:lnTo>
                    <a:lnTo>
                      <a:pt x="4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" name="Freeform 39">
                <a:extLst>
                  <a:ext uri="{FF2B5EF4-FFF2-40B4-BE49-F238E27FC236}">
                    <a16:creationId xmlns:a16="http://schemas.microsoft.com/office/drawing/2014/main" id="{73A8014B-5ABC-4303-9AE3-B757748C78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1175" y="3743326"/>
                <a:ext cx="125413" cy="144463"/>
              </a:xfrm>
              <a:custGeom>
                <a:avLst/>
                <a:gdLst>
                  <a:gd name="T0" fmla="*/ 79 w 79"/>
                  <a:gd name="T1" fmla="*/ 44 h 91"/>
                  <a:gd name="T2" fmla="*/ 75 w 79"/>
                  <a:gd name="T3" fmla="*/ 64 h 91"/>
                  <a:gd name="T4" fmla="*/ 67 w 79"/>
                  <a:gd name="T5" fmla="*/ 79 h 91"/>
                  <a:gd name="T6" fmla="*/ 56 w 79"/>
                  <a:gd name="T7" fmla="*/ 87 h 91"/>
                  <a:gd name="T8" fmla="*/ 40 w 79"/>
                  <a:gd name="T9" fmla="*/ 91 h 91"/>
                  <a:gd name="T10" fmla="*/ 32 w 79"/>
                  <a:gd name="T11" fmla="*/ 89 h 91"/>
                  <a:gd name="T12" fmla="*/ 16 w 79"/>
                  <a:gd name="T13" fmla="*/ 83 h 91"/>
                  <a:gd name="T14" fmla="*/ 6 w 79"/>
                  <a:gd name="T15" fmla="*/ 70 h 91"/>
                  <a:gd name="T16" fmla="*/ 0 w 79"/>
                  <a:gd name="T17" fmla="*/ 54 h 91"/>
                  <a:gd name="T18" fmla="*/ 0 w 79"/>
                  <a:gd name="T19" fmla="*/ 46 h 91"/>
                  <a:gd name="T20" fmla="*/ 4 w 79"/>
                  <a:gd name="T21" fmla="*/ 26 h 91"/>
                  <a:gd name="T22" fmla="*/ 12 w 79"/>
                  <a:gd name="T23" fmla="*/ 12 h 91"/>
                  <a:gd name="T24" fmla="*/ 24 w 79"/>
                  <a:gd name="T25" fmla="*/ 2 h 91"/>
                  <a:gd name="T26" fmla="*/ 40 w 79"/>
                  <a:gd name="T27" fmla="*/ 0 h 91"/>
                  <a:gd name="T28" fmla="*/ 50 w 79"/>
                  <a:gd name="T29" fmla="*/ 0 h 91"/>
                  <a:gd name="T30" fmla="*/ 63 w 79"/>
                  <a:gd name="T31" fmla="*/ 6 h 91"/>
                  <a:gd name="T32" fmla="*/ 73 w 79"/>
                  <a:gd name="T33" fmla="*/ 18 h 91"/>
                  <a:gd name="T34" fmla="*/ 79 w 79"/>
                  <a:gd name="T35" fmla="*/ 34 h 91"/>
                  <a:gd name="T36" fmla="*/ 79 w 79"/>
                  <a:gd name="T37" fmla="*/ 44 h 91"/>
                  <a:gd name="T38" fmla="*/ 12 w 79"/>
                  <a:gd name="T39" fmla="*/ 46 h 91"/>
                  <a:gd name="T40" fmla="*/ 20 w 79"/>
                  <a:gd name="T41" fmla="*/ 70 h 91"/>
                  <a:gd name="T42" fmla="*/ 28 w 79"/>
                  <a:gd name="T43" fmla="*/ 79 h 91"/>
                  <a:gd name="T44" fmla="*/ 40 w 79"/>
                  <a:gd name="T45" fmla="*/ 81 h 91"/>
                  <a:gd name="T46" fmla="*/ 46 w 79"/>
                  <a:gd name="T47" fmla="*/ 81 h 91"/>
                  <a:gd name="T48" fmla="*/ 56 w 79"/>
                  <a:gd name="T49" fmla="*/ 75 h 91"/>
                  <a:gd name="T50" fmla="*/ 65 w 79"/>
                  <a:gd name="T51" fmla="*/ 58 h 91"/>
                  <a:gd name="T52" fmla="*/ 67 w 79"/>
                  <a:gd name="T53" fmla="*/ 44 h 91"/>
                  <a:gd name="T54" fmla="*/ 61 w 79"/>
                  <a:gd name="T55" fmla="*/ 20 h 91"/>
                  <a:gd name="T56" fmla="*/ 52 w 79"/>
                  <a:gd name="T57" fmla="*/ 12 h 91"/>
                  <a:gd name="T58" fmla="*/ 40 w 79"/>
                  <a:gd name="T59" fmla="*/ 8 h 91"/>
                  <a:gd name="T60" fmla="*/ 34 w 79"/>
                  <a:gd name="T61" fmla="*/ 10 h 91"/>
                  <a:gd name="T62" fmla="*/ 24 w 79"/>
                  <a:gd name="T63" fmla="*/ 16 h 91"/>
                  <a:gd name="T64" fmla="*/ 14 w 79"/>
                  <a:gd name="T65" fmla="*/ 32 h 91"/>
                  <a:gd name="T66" fmla="*/ 12 w 79"/>
                  <a:gd name="T6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9" h="91">
                    <a:moveTo>
                      <a:pt x="79" y="44"/>
                    </a:moveTo>
                    <a:lnTo>
                      <a:pt x="79" y="44"/>
                    </a:lnTo>
                    <a:lnTo>
                      <a:pt x="79" y="54"/>
                    </a:lnTo>
                    <a:lnTo>
                      <a:pt x="75" y="64"/>
                    </a:lnTo>
                    <a:lnTo>
                      <a:pt x="71" y="72"/>
                    </a:lnTo>
                    <a:lnTo>
                      <a:pt x="67" y="79"/>
                    </a:lnTo>
                    <a:lnTo>
                      <a:pt x="61" y="85"/>
                    </a:lnTo>
                    <a:lnTo>
                      <a:pt x="56" y="87"/>
                    </a:lnTo>
                    <a:lnTo>
                      <a:pt x="48" y="89"/>
                    </a:lnTo>
                    <a:lnTo>
                      <a:pt x="40" y="91"/>
                    </a:lnTo>
                    <a:lnTo>
                      <a:pt x="40" y="91"/>
                    </a:lnTo>
                    <a:lnTo>
                      <a:pt x="32" y="89"/>
                    </a:lnTo>
                    <a:lnTo>
                      <a:pt x="24" y="87"/>
                    </a:lnTo>
                    <a:lnTo>
                      <a:pt x="16" y="83"/>
                    </a:lnTo>
                    <a:lnTo>
                      <a:pt x="12" y="79"/>
                    </a:lnTo>
                    <a:lnTo>
                      <a:pt x="6" y="70"/>
                    </a:lnTo>
                    <a:lnTo>
                      <a:pt x="4" y="64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4" y="2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63" y="6"/>
                    </a:lnTo>
                    <a:lnTo>
                      <a:pt x="69" y="12"/>
                    </a:lnTo>
                    <a:lnTo>
                      <a:pt x="73" y="18"/>
                    </a:lnTo>
                    <a:lnTo>
                      <a:pt x="77" y="26"/>
                    </a:lnTo>
                    <a:lnTo>
                      <a:pt x="79" y="34"/>
                    </a:lnTo>
                    <a:lnTo>
                      <a:pt x="79" y="44"/>
                    </a:lnTo>
                    <a:lnTo>
                      <a:pt x="79" y="44"/>
                    </a:lnTo>
                    <a:close/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8"/>
                    </a:lnTo>
                    <a:lnTo>
                      <a:pt x="20" y="70"/>
                    </a:lnTo>
                    <a:lnTo>
                      <a:pt x="24" y="75"/>
                    </a:lnTo>
                    <a:lnTo>
                      <a:pt x="28" y="79"/>
                    </a:lnTo>
                    <a:lnTo>
                      <a:pt x="34" y="81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6" y="81"/>
                    </a:lnTo>
                    <a:lnTo>
                      <a:pt x="52" y="79"/>
                    </a:lnTo>
                    <a:lnTo>
                      <a:pt x="56" y="75"/>
                    </a:lnTo>
                    <a:lnTo>
                      <a:pt x="59" y="70"/>
                    </a:lnTo>
                    <a:lnTo>
                      <a:pt x="65" y="58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5" y="32"/>
                    </a:lnTo>
                    <a:lnTo>
                      <a:pt x="61" y="20"/>
                    </a:lnTo>
                    <a:lnTo>
                      <a:pt x="58" y="16"/>
                    </a:lnTo>
                    <a:lnTo>
                      <a:pt x="52" y="12"/>
                    </a:lnTo>
                    <a:lnTo>
                      <a:pt x="46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4" y="10"/>
                    </a:lnTo>
                    <a:lnTo>
                      <a:pt x="28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4" y="32"/>
                    </a:lnTo>
                    <a:lnTo>
                      <a:pt x="12" y="46"/>
                    </a:lnTo>
                    <a:lnTo>
                      <a:pt x="1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" name="Freeform 40">
                <a:extLst>
                  <a:ext uri="{FF2B5EF4-FFF2-40B4-BE49-F238E27FC236}">
                    <a16:creationId xmlns:a16="http://schemas.microsoft.com/office/drawing/2014/main" id="{E291F8AA-2185-4571-97FE-A3EC6A38F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3784601"/>
                <a:ext cx="95250" cy="100013"/>
              </a:xfrm>
              <a:custGeom>
                <a:avLst/>
                <a:gdLst>
                  <a:gd name="T0" fmla="*/ 12 w 60"/>
                  <a:gd name="T1" fmla="*/ 0 h 63"/>
                  <a:gd name="T2" fmla="*/ 24 w 60"/>
                  <a:gd name="T3" fmla="*/ 34 h 63"/>
                  <a:gd name="T4" fmla="*/ 24 w 60"/>
                  <a:gd name="T5" fmla="*/ 34 h 63"/>
                  <a:gd name="T6" fmla="*/ 30 w 60"/>
                  <a:gd name="T7" fmla="*/ 51 h 63"/>
                  <a:gd name="T8" fmla="*/ 30 w 60"/>
                  <a:gd name="T9" fmla="*/ 51 h 63"/>
                  <a:gd name="T10" fmla="*/ 30 w 60"/>
                  <a:gd name="T11" fmla="*/ 51 h 63"/>
                  <a:gd name="T12" fmla="*/ 36 w 60"/>
                  <a:gd name="T13" fmla="*/ 34 h 63"/>
                  <a:gd name="T14" fmla="*/ 48 w 60"/>
                  <a:gd name="T15" fmla="*/ 0 h 63"/>
                  <a:gd name="T16" fmla="*/ 60 w 60"/>
                  <a:gd name="T17" fmla="*/ 0 h 63"/>
                  <a:gd name="T18" fmla="*/ 34 w 60"/>
                  <a:gd name="T19" fmla="*/ 63 h 63"/>
                  <a:gd name="T20" fmla="*/ 24 w 60"/>
                  <a:gd name="T21" fmla="*/ 63 h 63"/>
                  <a:gd name="T22" fmla="*/ 0 w 60"/>
                  <a:gd name="T23" fmla="*/ 0 h 63"/>
                  <a:gd name="T24" fmla="*/ 12 w 60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3">
                    <a:moveTo>
                      <a:pt x="12" y="0"/>
                    </a:moveTo>
                    <a:lnTo>
                      <a:pt x="24" y="34"/>
                    </a:lnTo>
                    <a:lnTo>
                      <a:pt x="24" y="34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6" y="34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34" y="63"/>
                    </a:lnTo>
                    <a:lnTo>
                      <a:pt x="24" y="6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" name="Freeform 41">
                <a:extLst>
                  <a:ext uri="{FF2B5EF4-FFF2-40B4-BE49-F238E27FC236}">
                    <a16:creationId xmlns:a16="http://schemas.microsoft.com/office/drawing/2014/main" id="{8133EAD5-44B1-4D96-B299-A24A7B7426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65988" y="3781426"/>
                <a:ext cx="88900" cy="106363"/>
              </a:xfrm>
              <a:custGeom>
                <a:avLst/>
                <a:gdLst>
                  <a:gd name="T0" fmla="*/ 12 w 56"/>
                  <a:gd name="T1" fmla="*/ 34 h 67"/>
                  <a:gd name="T2" fmla="*/ 12 w 56"/>
                  <a:gd name="T3" fmla="*/ 34 h 67"/>
                  <a:gd name="T4" fmla="*/ 12 w 56"/>
                  <a:gd name="T5" fmla="*/ 44 h 67"/>
                  <a:gd name="T6" fmla="*/ 18 w 56"/>
                  <a:gd name="T7" fmla="*/ 53 h 67"/>
                  <a:gd name="T8" fmla="*/ 24 w 56"/>
                  <a:gd name="T9" fmla="*/ 57 h 67"/>
                  <a:gd name="T10" fmla="*/ 32 w 56"/>
                  <a:gd name="T11" fmla="*/ 57 h 67"/>
                  <a:gd name="T12" fmla="*/ 32 w 56"/>
                  <a:gd name="T13" fmla="*/ 57 h 67"/>
                  <a:gd name="T14" fmla="*/ 42 w 56"/>
                  <a:gd name="T15" fmla="*/ 57 h 67"/>
                  <a:gd name="T16" fmla="*/ 50 w 56"/>
                  <a:gd name="T17" fmla="*/ 55 h 67"/>
                  <a:gd name="T18" fmla="*/ 52 w 56"/>
                  <a:gd name="T19" fmla="*/ 63 h 67"/>
                  <a:gd name="T20" fmla="*/ 52 w 56"/>
                  <a:gd name="T21" fmla="*/ 63 h 67"/>
                  <a:gd name="T22" fmla="*/ 44 w 56"/>
                  <a:gd name="T23" fmla="*/ 65 h 67"/>
                  <a:gd name="T24" fmla="*/ 30 w 56"/>
                  <a:gd name="T25" fmla="*/ 67 h 67"/>
                  <a:gd name="T26" fmla="*/ 30 w 56"/>
                  <a:gd name="T27" fmla="*/ 67 h 67"/>
                  <a:gd name="T28" fmla="*/ 24 w 56"/>
                  <a:gd name="T29" fmla="*/ 67 h 67"/>
                  <a:gd name="T30" fmla="*/ 18 w 56"/>
                  <a:gd name="T31" fmla="*/ 65 h 67"/>
                  <a:gd name="T32" fmla="*/ 12 w 56"/>
                  <a:gd name="T33" fmla="*/ 61 h 67"/>
                  <a:gd name="T34" fmla="*/ 8 w 56"/>
                  <a:gd name="T35" fmla="*/ 57 h 67"/>
                  <a:gd name="T36" fmla="*/ 4 w 56"/>
                  <a:gd name="T37" fmla="*/ 53 h 67"/>
                  <a:gd name="T38" fmla="*/ 2 w 56"/>
                  <a:gd name="T39" fmla="*/ 46 h 67"/>
                  <a:gd name="T40" fmla="*/ 0 w 56"/>
                  <a:gd name="T41" fmla="*/ 34 h 67"/>
                  <a:gd name="T42" fmla="*/ 0 w 56"/>
                  <a:gd name="T43" fmla="*/ 34 h 67"/>
                  <a:gd name="T44" fmla="*/ 2 w 56"/>
                  <a:gd name="T45" fmla="*/ 20 h 67"/>
                  <a:gd name="T46" fmla="*/ 8 w 56"/>
                  <a:gd name="T47" fmla="*/ 10 h 67"/>
                  <a:gd name="T48" fmla="*/ 12 w 56"/>
                  <a:gd name="T49" fmla="*/ 6 h 67"/>
                  <a:gd name="T50" fmla="*/ 18 w 56"/>
                  <a:gd name="T51" fmla="*/ 2 h 67"/>
                  <a:gd name="T52" fmla="*/ 24 w 56"/>
                  <a:gd name="T53" fmla="*/ 0 h 67"/>
                  <a:gd name="T54" fmla="*/ 30 w 56"/>
                  <a:gd name="T55" fmla="*/ 0 h 67"/>
                  <a:gd name="T56" fmla="*/ 30 w 56"/>
                  <a:gd name="T57" fmla="*/ 0 h 67"/>
                  <a:gd name="T58" fmla="*/ 36 w 56"/>
                  <a:gd name="T59" fmla="*/ 2 h 67"/>
                  <a:gd name="T60" fmla="*/ 42 w 56"/>
                  <a:gd name="T61" fmla="*/ 4 h 67"/>
                  <a:gd name="T62" fmla="*/ 46 w 56"/>
                  <a:gd name="T63" fmla="*/ 6 h 67"/>
                  <a:gd name="T64" fmla="*/ 50 w 56"/>
                  <a:gd name="T65" fmla="*/ 10 h 67"/>
                  <a:gd name="T66" fmla="*/ 54 w 56"/>
                  <a:gd name="T67" fmla="*/ 20 h 67"/>
                  <a:gd name="T68" fmla="*/ 56 w 56"/>
                  <a:gd name="T69" fmla="*/ 30 h 67"/>
                  <a:gd name="T70" fmla="*/ 56 w 56"/>
                  <a:gd name="T71" fmla="*/ 30 h 67"/>
                  <a:gd name="T72" fmla="*/ 56 w 56"/>
                  <a:gd name="T73" fmla="*/ 34 h 67"/>
                  <a:gd name="T74" fmla="*/ 12 w 56"/>
                  <a:gd name="T75" fmla="*/ 34 h 67"/>
                  <a:gd name="T76" fmla="*/ 44 w 56"/>
                  <a:gd name="T77" fmla="*/ 26 h 67"/>
                  <a:gd name="T78" fmla="*/ 44 w 56"/>
                  <a:gd name="T79" fmla="*/ 26 h 67"/>
                  <a:gd name="T80" fmla="*/ 44 w 56"/>
                  <a:gd name="T81" fmla="*/ 20 h 67"/>
                  <a:gd name="T82" fmla="*/ 42 w 56"/>
                  <a:gd name="T83" fmla="*/ 14 h 67"/>
                  <a:gd name="T84" fmla="*/ 36 w 56"/>
                  <a:gd name="T85" fmla="*/ 10 h 67"/>
                  <a:gd name="T86" fmla="*/ 28 w 56"/>
                  <a:gd name="T87" fmla="*/ 8 h 67"/>
                  <a:gd name="T88" fmla="*/ 28 w 56"/>
                  <a:gd name="T89" fmla="*/ 8 h 67"/>
                  <a:gd name="T90" fmla="*/ 22 w 56"/>
                  <a:gd name="T91" fmla="*/ 10 h 67"/>
                  <a:gd name="T92" fmla="*/ 16 w 56"/>
                  <a:gd name="T93" fmla="*/ 14 h 67"/>
                  <a:gd name="T94" fmla="*/ 12 w 56"/>
                  <a:gd name="T95" fmla="*/ 20 h 67"/>
                  <a:gd name="T96" fmla="*/ 12 w 56"/>
                  <a:gd name="T97" fmla="*/ 26 h 67"/>
                  <a:gd name="T98" fmla="*/ 44 w 56"/>
                  <a:gd name="T99" fmla="*/ 2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" h="67">
                    <a:moveTo>
                      <a:pt x="12" y="34"/>
                    </a:moveTo>
                    <a:lnTo>
                      <a:pt x="12" y="34"/>
                    </a:lnTo>
                    <a:lnTo>
                      <a:pt x="12" y="44"/>
                    </a:lnTo>
                    <a:lnTo>
                      <a:pt x="18" y="53"/>
                    </a:lnTo>
                    <a:lnTo>
                      <a:pt x="24" y="57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42" y="57"/>
                    </a:lnTo>
                    <a:lnTo>
                      <a:pt x="50" y="55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44" y="65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4" y="67"/>
                    </a:lnTo>
                    <a:lnTo>
                      <a:pt x="18" y="65"/>
                    </a:lnTo>
                    <a:lnTo>
                      <a:pt x="12" y="61"/>
                    </a:lnTo>
                    <a:lnTo>
                      <a:pt x="8" y="57"/>
                    </a:lnTo>
                    <a:lnTo>
                      <a:pt x="4" y="53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20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34"/>
                    </a:lnTo>
                    <a:lnTo>
                      <a:pt x="12" y="34"/>
                    </a:lnTo>
                    <a:close/>
                    <a:moveTo>
                      <a:pt x="44" y="26"/>
                    </a:moveTo>
                    <a:lnTo>
                      <a:pt x="44" y="26"/>
                    </a:lnTo>
                    <a:lnTo>
                      <a:pt x="44" y="20"/>
                    </a:lnTo>
                    <a:lnTo>
                      <a:pt x="42" y="14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2" y="10"/>
                    </a:lnTo>
                    <a:lnTo>
                      <a:pt x="16" y="14"/>
                    </a:lnTo>
                    <a:lnTo>
                      <a:pt x="12" y="20"/>
                    </a:lnTo>
                    <a:lnTo>
                      <a:pt x="12" y="26"/>
                    </a:lnTo>
                    <a:lnTo>
                      <a:pt x="4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" name="Freeform 42">
                <a:extLst>
                  <a:ext uri="{FF2B5EF4-FFF2-40B4-BE49-F238E27FC236}">
                    <a16:creationId xmlns:a16="http://schemas.microsoft.com/office/drawing/2014/main" id="{B52779A6-BD36-4509-BBD1-A609E620C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3781426"/>
                <a:ext cx="50800" cy="103188"/>
              </a:xfrm>
              <a:custGeom>
                <a:avLst/>
                <a:gdLst>
                  <a:gd name="T0" fmla="*/ 2 w 32"/>
                  <a:gd name="T1" fmla="*/ 22 h 65"/>
                  <a:gd name="T2" fmla="*/ 2 w 32"/>
                  <a:gd name="T3" fmla="*/ 22 h 65"/>
                  <a:gd name="T4" fmla="*/ 0 w 32"/>
                  <a:gd name="T5" fmla="*/ 2 h 65"/>
                  <a:gd name="T6" fmla="*/ 10 w 32"/>
                  <a:gd name="T7" fmla="*/ 2 h 65"/>
                  <a:gd name="T8" fmla="*/ 12 w 32"/>
                  <a:gd name="T9" fmla="*/ 14 h 65"/>
                  <a:gd name="T10" fmla="*/ 12 w 32"/>
                  <a:gd name="T11" fmla="*/ 14 h 65"/>
                  <a:gd name="T12" fmla="*/ 12 w 32"/>
                  <a:gd name="T13" fmla="*/ 14 h 65"/>
                  <a:gd name="T14" fmla="*/ 14 w 32"/>
                  <a:gd name="T15" fmla="*/ 8 h 65"/>
                  <a:gd name="T16" fmla="*/ 18 w 32"/>
                  <a:gd name="T17" fmla="*/ 4 h 65"/>
                  <a:gd name="T18" fmla="*/ 24 w 32"/>
                  <a:gd name="T19" fmla="*/ 2 h 65"/>
                  <a:gd name="T20" fmla="*/ 30 w 32"/>
                  <a:gd name="T21" fmla="*/ 0 h 65"/>
                  <a:gd name="T22" fmla="*/ 30 w 32"/>
                  <a:gd name="T23" fmla="*/ 0 h 65"/>
                  <a:gd name="T24" fmla="*/ 32 w 32"/>
                  <a:gd name="T25" fmla="*/ 0 h 65"/>
                  <a:gd name="T26" fmla="*/ 32 w 32"/>
                  <a:gd name="T27" fmla="*/ 12 h 65"/>
                  <a:gd name="T28" fmla="*/ 32 w 32"/>
                  <a:gd name="T29" fmla="*/ 12 h 65"/>
                  <a:gd name="T30" fmla="*/ 28 w 32"/>
                  <a:gd name="T31" fmla="*/ 12 h 65"/>
                  <a:gd name="T32" fmla="*/ 28 w 32"/>
                  <a:gd name="T33" fmla="*/ 12 h 65"/>
                  <a:gd name="T34" fmla="*/ 22 w 32"/>
                  <a:gd name="T35" fmla="*/ 12 h 65"/>
                  <a:gd name="T36" fmla="*/ 18 w 32"/>
                  <a:gd name="T37" fmla="*/ 16 h 65"/>
                  <a:gd name="T38" fmla="*/ 16 w 32"/>
                  <a:gd name="T39" fmla="*/ 20 h 65"/>
                  <a:gd name="T40" fmla="*/ 14 w 32"/>
                  <a:gd name="T41" fmla="*/ 26 h 65"/>
                  <a:gd name="T42" fmla="*/ 14 w 32"/>
                  <a:gd name="T43" fmla="*/ 26 h 65"/>
                  <a:gd name="T44" fmla="*/ 12 w 32"/>
                  <a:gd name="T45" fmla="*/ 30 h 65"/>
                  <a:gd name="T46" fmla="*/ 12 w 32"/>
                  <a:gd name="T47" fmla="*/ 65 h 65"/>
                  <a:gd name="T48" fmla="*/ 2 w 32"/>
                  <a:gd name="T49" fmla="*/ 65 h 65"/>
                  <a:gd name="T50" fmla="*/ 2 w 32"/>
                  <a:gd name="T51" fmla="*/ 2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" h="65">
                    <a:moveTo>
                      <a:pt x="2" y="22"/>
                    </a:moveTo>
                    <a:lnTo>
                      <a:pt x="2" y="22"/>
                    </a:lnTo>
                    <a:lnTo>
                      <a:pt x="0" y="2"/>
                    </a:lnTo>
                    <a:lnTo>
                      <a:pt x="10" y="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2"/>
                    </a:lnTo>
                    <a:lnTo>
                      <a:pt x="18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30"/>
                    </a:lnTo>
                    <a:lnTo>
                      <a:pt x="12" y="65"/>
                    </a:lnTo>
                    <a:lnTo>
                      <a:pt x="2" y="65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" name="Freeform 43">
                <a:extLst>
                  <a:ext uri="{FF2B5EF4-FFF2-40B4-BE49-F238E27FC236}">
                    <a16:creationId xmlns:a16="http://schemas.microsoft.com/office/drawing/2014/main" id="{6AFB02B2-13F3-462E-A6C5-5882D7289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0488" y="3743326"/>
                <a:ext cx="111125" cy="141288"/>
              </a:xfrm>
              <a:custGeom>
                <a:avLst/>
                <a:gdLst>
                  <a:gd name="T0" fmla="*/ 28 w 70"/>
                  <a:gd name="T1" fmla="*/ 89 h 89"/>
                  <a:gd name="T2" fmla="*/ 28 w 70"/>
                  <a:gd name="T3" fmla="*/ 52 h 89"/>
                  <a:gd name="T4" fmla="*/ 0 w 70"/>
                  <a:gd name="T5" fmla="*/ 0 h 89"/>
                  <a:gd name="T6" fmla="*/ 14 w 70"/>
                  <a:gd name="T7" fmla="*/ 0 h 89"/>
                  <a:gd name="T8" fmla="*/ 26 w 70"/>
                  <a:gd name="T9" fmla="*/ 26 h 89"/>
                  <a:gd name="T10" fmla="*/ 26 w 70"/>
                  <a:gd name="T11" fmla="*/ 26 h 89"/>
                  <a:gd name="T12" fmla="*/ 34 w 70"/>
                  <a:gd name="T13" fmla="*/ 44 h 89"/>
                  <a:gd name="T14" fmla="*/ 36 w 70"/>
                  <a:gd name="T15" fmla="*/ 44 h 89"/>
                  <a:gd name="T16" fmla="*/ 36 w 70"/>
                  <a:gd name="T17" fmla="*/ 44 h 89"/>
                  <a:gd name="T18" fmla="*/ 44 w 70"/>
                  <a:gd name="T19" fmla="*/ 26 h 89"/>
                  <a:gd name="T20" fmla="*/ 56 w 70"/>
                  <a:gd name="T21" fmla="*/ 0 h 89"/>
                  <a:gd name="T22" fmla="*/ 70 w 70"/>
                  <a:gd name="T23" fmla="*/ 0 h 89"/>
                  <a:gd name="T24" fmla="*/ 40 w 70"/>
                  <a:gd name="T25" fmla="*/ 52 h 89"/>
                  <a:gd name="T26" fmla="*/ 40 w 70"/>
                  <a:gd name="T27" fmla="*/ 89 h 89"/>
                  <a:gd name="T28" fmla="*/ 28 w 70"/>
                  <a:gd name="T2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89">
                    <a:moveTo>
                      <a:pt x="28" y="89"/>
                    </a:moveTo>
                    <a:lnTo>
                      <a:pt x="28" y="5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44" y="26"/>
                    </a:lnTo>
                    <a:lnTo>
                      <a:pt x="56" y="0"/>
                    </a:lnTo>
                    <a:lnTo>
                      <a:pt x="70" y="0"/>
                    </a:lnTo>
                    <a:lnTo>
                      <a:pt x="40" y="52"/>
                    </a:lnTo>
                    <a:lnTo>
                      <a:pt x="40" y="89"/>
                    </a:lnTo>
                    <a:lnTo>
                      <a:pt x="28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" name="Freeform 44">
                <a:extLst>
                  <a:ext uri="{FF2B5EF4-FFF2-40B4-BE49-F238E27FC236}">
                    <a16:creationId xmlns:a16="http://schemas.microsoft.com/office/drawing/2014/main" id="{6A38F5F0-73EC-4E93-BEA8-31127C8D01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94638" y="3781426"/>
                <a:ext cx="98425" cy="106363"/>
              </a:xfrm>
              <a:custGeom>
                <a:avLst/>
                <a:gdLst>
                  <a:gd name="T0" fmla="*/ 62 w 62"/>
                  <a:gd name="T1" fmla="*/ 32 h 67"/>
                  <a:gd name="T2" fmla="*/ 62 w 62"/>
                  <a:gd name="T3" fmla="*/ 32 h 67"/>
                  <a:gd name="T4" fmla="*/ 60 w 62"/>
                  <a:gd name="T5" fmla="*/ 40 h 67"/>
                  <a:gd name="T6" fmla="*/ 58 w 62"/>
                  <a:gd name="T7" fmla="*/ 48 h 67"/>
                  <a:gd name="T8" fmla="*/ 56 w 62"/>
                  <a:gd name="T9" fmla="*/ 55 h 67"/>
                  <a:gd name="T10" fmla="*/ 52 w 62"/>
                  <a:gd name="T11" fmla="*/ 59 h 67"/>
                  <a:gd name="T12" fmla="*/ 46 w 62"/>
                  <a:gd name="T13" fmla="*/ 63 h 67"/>
                  <a:gd name="T14" fmla="*/ 42 w 62"/>
                  <a:gd name="T15" fmla="*/ 65 h 67"/>
                  <a:gd name="T16" fmla="*/ 30 w 62"/>
                  <a:gd name="T17" fmla="*/ 67 h 67"/>
                  <a:gd name="T18" fmla="*/ 30 w 62"/>
                  <a:gd name="T19" fmla="*/ 67 h 67"/>
                  <a:gd name="T20" fmla="*/ 18 w 62"/>
                  <a:gd name="T21" fmla="*/ 65 h 67"/>
                  <a:gd name="T22" fmla="*/ 14 w 62"/>
                  <a:gd name="T23" fmla="*/ 61 h 67"/>
                  <a:gd name="T24" fmla="*/ 10 w 62"/>
                  <a:gd name="T25" fmla="*/ 57 h 67"/>
                  <a:gd name="T26" fmla="*/ 6 w 62"/>
                  <a:gd name="T27" fmla="*/ 53 h 67"/>
                  <a:gd name="T28" fmla="*/ 2 w 62"/>
                  <a:gd name="T29" fmla="*/ 46 h 67"/>
                  <a:gd name="T30" fmla="*/ 0 w 62"/>
                  <a:gd name="T31" fmla="*/ 40 h 67"/>
                  <a:gd name="T32" fmla="*/ 0 w 62"/>
                  <a:gd name="T33" fmla="*/ 34 h 67"/>
                  <a:gd name="T34" fmla="*/ 0 w 62"/>
                  <a:gd name="T35" fmla="*/ 34 h 67"/>
                  <a:gd name="T36" fmla="*/ 0 w 62"/>
                  <a:gd name="T37" fmla="*/ 26 h 67"/>
                  <a:gd name="T38" fmla="*/ 2 w 62"/>
                  <a:gd name="T39" fmla="*/ 20 h 67"/>
                  <a:gd name="T40" fmla="*/ 6 w 62"/>
                  <a:gd name="T41" fmla="*/ 14 h 67"/>
                  <a:gd name="T42" fmla="*/ 10 w 62"/>
                  <a:gd name="T43" fmla="*/ 10 h 67"/>
                  <a:gd name="T44" fmla="*/ 14 w 62"/>
                  <a:gd name="T45" fmla="*/ 6 h 67"/>
                  <a:gd name="T46" fmla="*/ 20 w 62"/>
                  <a:gd name="T47" fmla="*/ 2 h 67"/>
                  <a:gd name="T48" fmla="*/ 32 w 62"/>
                  <a:gd name="T49" fmla="*/ 0 h 67"/>
                  <a:gd name="T50" fmla="*/ 32 w 62"/>
                  <a:gd name="T51" fmla="*/ 0 h 67"/>
                  <a:gd name="T52" fmla="*/ 38 w 62"/>
                  <a:gd name="T53" fmla="*/ 0 h 67"/>
                  <a:gd name="T54" fmla="*/ 44 w 62"/>
                  <a:gd name="T55" fmla="*/ 2 h 67"/>
                  <a:gd name="T56" fmla="*/ 48 w 62"/>
                  <a:gd name="T57" fmla="*/ 6 h 67"/>
                  <a:gd name="T58" fmla="*/ 54 w 62"/>
                  <a:gd name="T59" fmla="*/ 10 h 67"/>
                  <a:gd name="T60" fmla="*/ 56 w 62"/>
                  <a:gd name="T61" fmla="*/ 14 h 67"/>
                  <a:gd name="T62" fmla="*/ 60 w 62"/>
                  <a:gd name="T63" fmla="*/ 20 h 67"/>
                  <a:gd name="T64" fmla="*/ 62 w 62"/>
                  <a:gd name="T65" fmla="*/ 32 h 67"/>
                  <a:gd name="T66" fmla="*/ 62 w 62"/>
                  <a:gd name="T67" fmla="*/ 32 h 67"/>
                  <a:gd name="T68" fmla="*/ 12 w 62"/>
                  <a:gd name="T69" fmla="*/ 34 h 67"/>
                  <a:gd name="T70" fmla="*/ 12 w 62"/>
                  <a:gd name="T71" fmla="*/ 34 h 67"/>
                  <a:gd name="T72" fmla="*/ 14 w 62"/>
                  <a:gd name="T73" fmla="*/ 42 h 67"/>
                  <a:gd name="T74" fmla="*/ 18 w 62"/>
                  <a:gd name="T75" fmla="*/ 51 h 67"/>
                  <a:gd name="T76" fmla="*/ 24 w 62"/>
                  <a:gd name="T77" fmla="*/ 57 h 67"/>
                  <a:gd name="T78" fmla="*/ 30 w 62"/>
                  <a:gd name="T79" fmla="*/ 59 h 67"/>
                  <a:gd name="T80" fmla="*/ 30 w 62"/>
                  <a:gd name="T81" fmla="*/ 59 h 67"/>
                  <a:gd name="T82" fmla="*/ 38 w 62"/>
                  <a:gd name="T83" fmla="*/ 57 h 67"/>
                  <a:gd name="T84" fmla="*/ 44 w 62"/>
                  <a:gd name="T85" fmla="*/ 51 h 67"/>
                  <a:gd name="T86" fmla="*/ 48 w 62"/>
                  <a:gd name="T87" fmla="*/ 42 h 67"/>
                  <a:gd name="T88" fmla="*/ 50 w 62"/>
                  <a:gd name="T89" fmla="*/ 32 h 67"/>
                  <a:gd name="T90" fmla="*/ 50 w 62"/>
                  <a:gd name="T91" fmla="*/ 32 h 67"/>
                  <a:gd name="T92" fmla="*/ 48 w 62"/>
                  <a:gd name="T93" fmla="*/ 24 h 67"/>
                  <a:gd name="T94" fmla="*/ 46 w 62"/>
                  <a:gd name="T95" fmla="*/ 16 h 67"/>
                  <a:gd name="T96" fmla="*/ 40 w 62"/>
                  <a:gd name="T97" fmla="*/ 12 h 67"/>
                  <a:gd name="T98" fmla="*/ 36 w 62"/>
                  <a:gd name="T99" fmla="*/ 10 h 67"/>
                  <a:gd name="T100" fmla="*/ 32 w 62"/>
                  <a:gd name="T101" fmla="*/ 8 h 67"/>
                  <a:gd name="T102" fmla="*/ 32 w 62"/>
                  <a:gd name="T103" fmla="*/ 8 h 67"/>
                  <a:gd name="T104" fmla="*/ 22 w 62"/>
                  <a:gd name="T105" fmla="*/ 10 h 67"/>
                  <a:gd name="T106" fmla="*/ 16 w 62"/>
                  <a:gd name="T107" fmla="*/ 16 h 67"/>
                  <a:gd name="T108" fmla="*/ 14 w 62"/>
                  <a:gd name="T109" fmla="*/ 24 h 67"/>
                  <a:gd name="T110" fmla="*/ 12 w 62"/>
                  <a:gd name="T111" fmla="*/ 34 h 67"/>
                  <a:gd name="T112" fmla="*/ 12 w 62"/>
                  <a:gd name="T113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" h="67">
                    <a:moveTo>
                      <a:pt x="62" y="32"/>
                    </a:moveTo>
                    <a:lnTo>
                      <a:pt x="62" y="32"/>
                    </a:lnTo>
                    <a:lnTo>
                      <a:pt x="60" y="40"/>
                    </a:lnTo>
                    <a:lnTo>
                      <a:pt x="58" y="48"/>
                    </a:lnTo>
                    <a:lnTo>
                      <a:pt x="56" y="55"/>
                    </a:lnTo>
                    <a:lnTo>
                      <a:pt x="52" y="59"/>
                    </a:lnTo>
                    <a:lnTo>
                      <a:pt x="46" y="63"/>
                    </a:lnTo>
                    <a:lnTo>
                      <a:pt x="42" y="65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18" y="65"/>
                    </a:lnTo>
                    <a:lnTo>
                      <a:pt x="14" y="61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48" y="6"/>
                    </a:lnTo>
                    <a:lnTo>
                      <a:pt x="54" y="10"/>
                    </a:lnTo>
                    <a:lnTo>
                      <a:pt x="56" y="14"/>
                    </a:lnTo>
                    <a:lnTo>
                      <a:pt x="60" y="20"/>
                    </a:lnTo>
                    <a:lnTo>
                      <a:pt x="62" y="32"/>
                    </a:lnTo>
                    <a:lnTo>
                      <a:pt x="62" y="32"/>
                    </a:lnTo>
                    <a:close/>
                    <a:moveTo>
                      <a:pt x="12" y="34"/>
                    </a:moveTo>
                    <a:lnTo>
                      <a:pt x="12" y="34"/>
                    </a:lnTo>
                    <a:lnTo>
                      <a:pt x="14" y="42"/>
                    </a:lnTo>
                    <a:lnTo>
                      <a:pt x="18" y="51"/>
                    </a:lnTo>
                    <a:lnTo>
                      <a:pt x="24" y="57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38" y="57"/>
                    </a:lnTo>
                    <a:lnTo>
                      <a:pt x="44" y="51"/>
                    </a:lnTo>
                    <a:lnTo>
                      <a:pt x="48" y="4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48" y="24"/>
                    </a:lnTo>
                    <a:lnTo>
                      <a:pt x="46" y="16"/>
                    </a:lnTo>
                    <a:lnTo>
                      <a:pt x="40" y="12"/>
                    </a:lnTo>
                    <a:lnTo>
                      <a:pt x="36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24"/>
                    </a:lnTo>
                    <a:lnTo>
                      <a:pt x="12" y="34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" name="Freeform 45">
                <a:extLst>
                  <a:ext uri="{FF2B5EF4-FFF2-40B4-BE49-F238E27FC236}">
                    <a16:creationId xmlns:a16="http://schemas.microsoft.com/office/drawing/2014/main" id="{44611E2C-9A12-428A-9D4E-197CE08BC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7838" y="3784601"/>
                <a:ext cx="82550" cy="103188"/>
              </a:xfrm>
              <a:custGeom>
                <a:avLst/>
                <a:gdLst>
                  <a:gd name="T0" fmla="*/ 52 w 52"/>
                  <a:gd name="T1" fmla="*/ 46 h 65"/>
                  <a:gd name="T2" fmla="*/ 52 w 52"/>
                  <a:gd name="T3" fmla="*/ 46 h 65"/>
                  <a:gd name="T4" fmla="*/ 52 w 52"/>
                  <a:gd name="T5" fmla="*/ 63 h 65"/>
                  <a:gd name="T6" fmla="*/ 42 w 52"/>
                  <a:gd name="T7" fmla="*/ 63 h 65"/>
                  <a:gd name="T8" fmla="*/ 42 w 52"/>
                  <a:gd name="T9" fmla="*/ 53 h 65"/>
                  <a:gd name="T10" fmla="*/ 42 w 52"/>
                  <a:gd name="T11" fmla="*/ 53 h 65"/>
                  <a:gd name="T12" fmla="*/ 42 w 52"/>
                  <a:gd name="T13" fmla="*/ 53 h 65"/>
                  <a:gd name="T14" fmla="*/ 38 w 52"/>
                  <a:gd name="T15" fmla="*/ 57 h 65"/>
                  <a:gd name="T16" fmla="*/ 34 w 52"/>
                  <a:gd name="T17" fmla="*/ 61 h 65"/>
                  <a:gd name="T18" fmla="*/ 28 w 52"/>
                  <a:gd name="T19" fmla="*/ 63 h 65"/>
                  <a:gd name="T20" fmla="*/ 22 w 52"/>
                  <a:gd name="T21" fmla="*/ 65 h 65"/>
                  <a:gd name="T22" fmla="*/ 22 w 52"/>
                  <a:gd name="T23" fmla="*/ 65 h 65"/>
                  <a:gd name="T24" fmla="*/ 14 w 52"/>
                  <a:gd name="T25" fmla="*/ 63 h 65"/>
                  <a:gd name="T26" fmla="*/ 6 w 52"/>
                  <a:gd name="T27" fmla="*/ 59 h 65"/>
                  <a:gd name="T28" fmla="*/ 2 w 52"/>
                  <a:gd name="T29" fmla="*/ 51 h 65"/>
                  <a:gd name="T30" fmla="*/ 0 w 52"/>
                  <a:gd name="T31" fmla="*/ 36 h 65"/>
                  <a:gd name="T32" fmla="*/ 0 w 52"/>
                  <a:gd name="T33" fmla="*/ 0 h 65"/>
                  <a:gd name="T34" fmla="*/ 10 w 52"/>
                  <a:gd name="T35" fmla="*/ 0 h 65"/>
                  <a:gd name="T36" fmla="*/ 10 w 52"/>
                  <a:gd name="T37" fmla="*/ 34 h 65"/>
                  <a:gd name="T38" fmla="*/ 10 w 52"/>
                  <a:gd name="T39" fmla="*/ 34 h 65"/>
                  <a:gd name="T40" fmla="*/ 12 w 52"/>
                  <a:gd name="T41" fmla="*/ 42 h 65"/>
                  <a:gd name="T42" fmla="*/ 14 w 52"/>
                  <a:gd name="T43" fmla="*/ 49 h 65"/>
                  <a:gd name="T44" fmla="*/ 18 w 52"/>
                  <a:gd name="T45" fmla="*/ 53 h 65"/>
                  <a:gd name="T46" fmla="*/ 24 w 52"/>
                  <a:gd name="T47" fmla="*/ 55 h 65"/>
                  <a:gd name="T48" fmla="*/ 24 w 52"/>
                  <a:gd name="T49" fmla="*/ 55 h 65"/>
                  <a:gd name="T50" fmla="*/ 30 w 52"/>
                  <a:gd name="T51" fmla="*/ 55 h 65"/>
                  <a:gd name="T52" fmla="*/ 34 w 52"/>
                  <a:gd name="T53" fmla="*/ 51 h 65"/>
                  <a:gd name="T54" fmla="*/ 38 w 52"/>
                  <a:gd name="T55" fmla="*/ 49 h 65"/>
                  <a:gd name="T56" fmla="*/ 40 w 52"/>
                  <a:gd name="T57" fmla="*/ 44 h 65"/>
                  <a:gd name="T58" fmla="*/ 40 w 52"/>
                  <a:gd name="T59" fmla="*/ 44 h 65"/>
                  <a:gd name="T60" fmla="*/ 40 w 52"/>
                  <a:gd name="T61" fmla="*/ 38 h 65"/>
                  <a:gd name="T62" fmla="*/ 40 w 52"/>
                  <a:gd name="T63" fmla="*/ 0 h 65"/>
                  <a:gd name="T64" fmla="*/ 52 w 52"/>
                  <a:gd name="T65" fmla="*/ 0 h 65"/>
                  <a:gd name="T66" fmla="*/ 52 w 52"/>
                  <a:gd name="T67" fmla="*/ 4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65">
                    <a:moveTo>
                      <a:pt x="52" y="46"/>
                    </a:moveTo>
                    <a:lnTo>
                      <a:pt x="52" y="46"/>
                    </a:lnTo>
                    <a:lnTo>
                      <a:pt x="52" y="63"/>
                    </a:lnTo>
                    <a:lnTo>
                      <a:pt x="42" y="63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38" y="57"/>
                    </a:lnTo>
                    <a:lnTo>
                      <a:pt x="34" y="61"/>
                    </a:lnTo>
                    <a:lnTo>
                      <a:pt x="28" y="63"/>
                    </a:lnTo>
                    <a:lnTo>
                      <a:pt x="22" y="65"/>
                    </a:lnTo>
                    <a:lnTo>
                      <a:pt x="22" y="65"/>
                    </a:lnTo>
                    <a:lnTo>
                      <a:pt x="14" y="63"/>
                    </a:lnTo>
                    <a:lnTo>
                      <a:pt x="6" y="59"/>
                    </a:lnTo>
                    <a:lnTo>
                      <a:pt x="2" y="51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2" y="42"/>
                    </a:lnTo>
                    <a:lnTo>
                      <a:pt x="14" y="49"/>
                    </a:lnTo>
                    <a:lnTo>
                      <a:pt x="18" y="53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30" y="55"/>
                    </a:lnTo>
                    <a:lnTo>
                      <a:pt x="34" y="51"/>
                    </a:lnTo>
                    <a:lnTo>
                      <a:pt x="38" y="49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38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" name="Freeform 46">
                <a:extLst>
                  <a:ext uri="{FF2B5EF4-FFF2-40B4-BE49-F238E27FC236}">
                    <a16:creationId xmlns:a16="http://schemas.microsoft.com/office/drawing/2014/main" id="{B1562406-E7AC-44ED-A119-CB196E7D6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888" y="2995613"/>
                <a:ext cx="561975" cy="642938"/>
              </a:xfrm>
              <a:custGeom>
                <a:avLst/>
                <a:gdLst>
                  <a:gd name="T0" fmla="*/ 332 w 354"/>
                  <a:gd name="T1" fmla="*/ 324 h 405"/>
                  <a:gd name="T2" fmla="*/ 304 w 354"/>
                  <a:gd name="T3" fmla="*/ 360 h 405"/>
                  <a:gd name="T4" fmla="*/ 280 w 354"/>
                  <a:gd name="T5" fmla="*/ 379 h 405"/>
                  <a:gd name="T6" fmla="*/ 250 w 354"/>
                  <a:gd name="T7" fmla="*/ 393 h 405"/>
                  <a:gd name="T8" fmla="*/ 202 w 354"/>
                  <a:gd name="T9" fmla="*/ 405 h 405"/>
                  <a:gd name="T10" fmla="*/ 164 w 354"/>
                  <a:gd name="T11" fmla="*/ 403 h 405"/>
                  <a:gd name="T12" fmla="*/ 108 w 354"/>
                  <a:gd name="T13" fmla="*/ 389 h 405"/>
                  <a:gd name="T14" fmla="*/ 76 w 354"/>
                  <a:gd name="T15" fmla="*/ 371 h 405"/>
                  <a:gd name="T16" fmla="*/ 50 w 354"/>
                  <a:gd name="T17" fmla="*/ 346 h 405"/>
                  <a:gd name="T18" fmla="*/ 20 w 354"/>
                  <a:gd name="T19" fmla="*/ 300 h 405"/>
                  <a:gd name="T20" fmla="*/ 8 w 354"/>
                  <a:gd name="T21" fmla="*/ 264 h 405"/>
                  <a:gd name="T22" fmla="*/ 0 w 354"/>
                  <a:gd name="T23" fmla="*/ 204 h 405"/>
                  <a:gd name="T24" fmla="*/ 4 w 354"/>
                  <a:gd name="T25" fmla="*/ 161 h 405"/>
                  <a:gd name="T26" fmla="*/ 14 w 354"/>
                  <a:gd name="T27" fmla="*/ 123 h 405"/>
                  <a:gd name="T28" fmla="*/ 38 w 354"/>
                  <a:gd name="T29" fmla="*/ 73 h 405"/>
                  <a:gd name="T30" fmla="*/ 62 w 354"/>
                  <a:gd name="T31" fmla="*/ 47 h 405"/>
                  <a:gd name="T32" fmla="*/ 108 w 354"/>
                  <a:gd name="T33" fmla="*/ 17 h 405"/>
                  <a:gd name="T34" fmla="*/ 146 w 354"/>
                  <a:gd name="T35" fmla="*/ 5 h 405"/>
                  <a:gd name="T36" fmla="*/ 188 w 354"/>
                  <a:gd name="T37" fmla="*/ 0 h 405"/>
                  <a:gd name="T38" fmla="*/ 250 w 354"/>
                  <a:gd name="T39" fmla="*/ 9 h 405"/>
                  <a:gd name="T40" fmla="*/ 290 w 354"/>
                  <a:gd name="T41" fmla="*/ 29 h 405"/>
                  <a:gd name="T42" fmla="*/ 312 w 354"/>
                  <a:gd name="T43" fmla="*/ 47 h 405"/>
                  <a:gd name="T44" fmla="*/ 338 w 354"/>
                  <a:gd name="T45" fmla="*/ 81 h 405"/>
                  <a:gd name="T46" fmla="*/ 350 w 354"/>
                  <a:gd name="T47" fmla="*/ 109 h 405"/>
                  <a:gd name="T48" fmla="*/ 280 w 354"/>
                  <a:gd name="T49" fmla="*/ 141 h 405"/>
                  <a:gd name="T50" fmla="*/ 268 w 354"/>
                  <a:gd name="T51" fmla="*/ 109 h 405"/>
                  <a:gd name="T52" fmla="*/ 248 w 354"/>
                  <a:gd name="T53" fmla="*/ 85 h 405"/>
                  <a:gd name="T54" fmla="*/ 220 w 354"/>
                  <a:gd name="T55" fmla="*/ 69 h 405"/>
                  <a:gd name="T56" fmla="*/ 186 w 354"/>
                  <a:gd name="T57" fmla="*/ 65 h 405"/>
                  <a:gd name="T58" fmla="*/ 160 w 354"/>
                  <a:gd name="T59" fmla="*/ 67 h 405"/>
                  <a:gd name="T60" fmla="*/ 138 w 354"/>
                  <a:gd name="T61" fmla="*/ 77 h 405"/>
                  <a:gd name="T62" fmla="*/ 110 w 354"/>
                  <a:gd name="T63" fmla="*/ 99 h 405"/>
                  <a:gd name="T64" fmla="*/ 92 w 354"/>
                  <a:gd name="T65" fmla="*/ 129 h 405"/>
                  <a:gd name="T66" fmla="*/ 80 w 354"/>
                  <a:gd name="T67" fmla="*/ 177 h 405"/>
                  <a:gd name="T68" fmla="*/ 80 w 354"/>
                  <a:gd name="T69" fmla="*/ 228 h 405"/>
                  <a:gd name="T70" fmla="*/ 92 w 354"/>
                  <a:gd name="T71" fmla="*/ 276 h 405"/>
                  <a:gd name="T72" fmla="*/ 110 w 354"/>
                  <a:gd name="T73" fmla="*/ 306 h 405"/>
                  <a:gd name="T74" fmla="*/ 136 w 354"/>
                  <a:gd name="T75" fmla="*/ 328 h 405"/>
                  <a:gd name="T76" fmla="*/ 158 w 354"/>
                  <a:gd name="T77" fmla="*/ 338 h 405"/>
                  <a:gd name="T78" fmla="*/ 184 w 354"/>
                  <a:gd name="T79" fmla="*/ 340 h 405"/>
                  <a:gd name="T80" fmla="*/ 222 w 354"/>
                  <a:gd name="T81" fmla="*/ 334 h 405"/>
                  <a:gd name="T82" fmla="*/ 250 w 354"/>
                  <a:gd name="T83" fmla="*/ 314 h 405"/>
                  <a:gd name="T84" fmla="*/ 270 w 354"/>
                  <a:gd name="T85" fmla="*/ 284 h 405"/>
                  <a:gd name="T86" fmla="*/ 354 w 354"/>
                  <a:gd name="T87" fmla="*/ 246 h 405"/>
                  <a:gd name="T88" fmla="*/ 350 w 354"/>
                  <a:gd name="T89" fmla="*/ 280 h 405"/>
                  <a:gd name="T90" fmla="*/ 340 w 354"/>
                  <a:gd name="T91" fmla="*/ 31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4" h="405">
                    <a:moveTo>
                      <a:pt x="340" y="310"/>
                    </a:moveTo>
                    <a:lnTo>
                      <a:pt x="340" y="310"/>
                    </a:lnTo>
                    <a:lnTo>
                      <a:pt x="332" y="324"/>
                    </a:lnTo>
                    <a:lnTo>
                      <a:pt x="324" y="336"/>
                    </a:lnTo>
                    <a:lnTo>
                      <a:pt x="314" y="348"/>
                    </a:lnTo>
                    <a:lnTo>
                      <a:pt x="304" y="360"/>
                    </a:lnTo>
                    <a:lnTo>
                      <a:pt x="304" y="360"/>
                    </a:lnTo>
                    <a:lnTo>
                      <a:pt x="292" y="371"/>
                    </a:lnTo>
                    <a:lnTo>
                      <a:pt x="280" y="379"/>
                    </a:lnTo>
                    <a:lnTo>
                      <a:pt x="266" y="387"/>
                    </a:lnTo>
                    <a:lnTo>
                      <a:pt x="250" y="393"/>
                    </a:lnTo>
                    <a:lnTo>
                      <a:pt x="250" y="393"/>
                    </a:lnTo>
                    <a:lnTo>
                      <a:pt x="236" y="399"/>
                    </a:lnTo>
                    <a:lnTo>
                      <a:pt x="220" y="401"/>
                    </a:lnTo>
                    <a:lnTo>
                      <a:pt x="202" y="405"/>
                    </a:lnTo>
                    <a:lnTo>
                      <a:pt x="186" y="405"/>
                    </a:lnTo>
                    <a:lnTo>
                      <a:pt x="186" y="405"/>
                    </a:lnTo>
                    <a:lnTo>
                      <a:pt x="164" y="403"/>
                    </a:lnTo>
                    <a:lnTo>
                      <a:pt x="144" y="401"/>
                    </a:lnTo>
                    <a:lnTo>
                      <a:pt x="126" y="397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92" y="381"/>
                    </a:lnTo>
                    <a:lnTo>
                      <a:pt x="76" y="371"/>
                    </a:lnTo>
                    <a:lnTo>
                      <a:pt x="62" y="358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38" y="332"/>
                    </a:lnTo>
                    <a:lnTo>
                      <a:pt x="28" y="316"/>
                    </a:lnTo>
                    <a:lnTo>
                      <a:pt x="20" y="300"/>
                    </a:lnTo>
                    <a:lnTo>
                      <a:pt x="14" y="282"/>
                    </a:lnTo>
                    <a:lnTo>
                      <a:pt x="14" y="282"/>
                    </a:lnTo>
                    <a:lnTo>
                      <a:pt x="8" y="264"/>
                    </a:lnTo>
                    <a:lnTo>
                      <a:pt x="4" y="244"/>
                    </a:lnTo>
                    <a:lnTo>
                      <a:pt x="2" y="224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2" y="181"/>
                    </a:lnTo>
                    <a:lnTo>
                      <a:pt x="4" y="161"/>
                    </a:lnTo>
                    <a:lnTo>
                      <a:pt x="8" y="143"/>
                    </a:lnTo>
                    <a:lnTo>
                      <a:pt x="14" y="123"/>
                    </a:lnTo>
                    <a:lnTo>
                      <a:pt x="14" y="123"/>
                    </a:lnTo>
                    <a:lnTo>
                      <a:pt x="20" y="105"/>
                    </a:lnTo>
                    <a:lnTo>
                      <a:pt x="28" y="89"/>
                    </a:lnTo>
                    <a:lnTo>
                      <a:pt x="38" y="73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62" y="47"/>
                    </a:lnTo>
                    <a:lnTo>
                      <a:pt x="76" y="35"/>
                    </a:lnTo>
                    <a:lnTo>
                      <a:pt x="92" y="25"/>
                    </a:lnTo>
                    <a:lnTo>
                      <a:pt x="108" y="17"/>
                    </a:lnTo>
                    <a:lnTo>
                      <a:pt x="108" y="17"/>
                    </a:lnTo>
                    <a:lnTo>
                      <a:pt x="126" y="9"/>
                    </a:lnTo>
                    <a:lnTo>
                      <a:pt x="146" y="5"/>
                    </a:lnTo>
                    <a:lnTo>
                      <a:pt x="166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20" y="3"/>
                    </a:lnTo>
                    <a:lnTo>
                      <a:pt x="250" y="9"/>
                    </a:lnTo>
                    <a:lnTo>
                      <a:pt x="250" y="9"/>
                    </a:lnTo>
                    <a:lnTo>
                      <a:pt x="264" y="15"/>
                    </a:lnTo>
                    <a:lnTo>
                      <a:pt x="278" y="21"/>
                    </a:lnTo>
                    <a:lnTo>
                      <a:pt x="290" y="29"/>
                    </a:lnTo>
                    <a:lnTo>
                      <a:pt x="302" y="37"/>
                    </a:lnTo>
                    <a:lnTo>
                      <a:pt x="302" y="37"/>
                    </a:lnTo>
                    <a:lnTo>
                      <a:pt x="312" y="47"/>
                    </a:lnTo>
                    <a:lnTo>
                      <a:pt x="322" y="57"/>
                    </a:lnTo>
                    <a:lnTo>
                      <a:pt x="330" y="69"/>
                    </a:lnTo>
                    <a:lnTo>
                      <a:pt x="338" y="81"/>
                    </a:lnTo>
                    <a:lnTo>
                      <a:pt x="338" y="81"/>
                    </a:lnTo>
                    <a:lnTo>
                      <a:pt x="344" y="95"/>
                    </a:lnTo>
                    <a:lnTo>
                      <a:pt x="350" y="109"/>
                    </a:lnTo>
                    <a:lnTo>
                      <a:pt x="352" y="125"/>
                    </a:lnTo>
                    <a:lnTo>
                      <a:pt x="354" y="141"/>
                    </a:lnTo>
                    <a:lnTo>
                      <a:pt x="280" y="141"/>
                    </a:lnTo>
                    <a:lnTo>
                      <a:pt x="280" y="141"/>
                    </a:lnTo>
                    <a:lnTo>
                      <a:pt x="276" y="125"/>
                    </a:lnTo>
                    <a:lnTo>
                      <a:pt x="268" y="109"/>
                    </a:lnTo>
                    <a:lnTo>
                      <a:pt x="268" y="109"/>
                    </a:lnTo>
                    <a:lnTo>
                      <a:pt x="260" y="97"/>
                    </a:lnTo>
                    <a:lnTo>
                      <a:pt x="248" y="85"/>
                    </a:lnTo>
                    <a:lnTo>
                      <a:pt x="248" y="85"/>
                    </a:lnTo>
                    <a:lnTo>
                      <a:pt x="234" y="77"/>
                    </a:lnTo>
                    <a:lnTo>
                      <a:pt x="220" y="69"/>
                    </a:lnTo>
                    <a:lnTo>
                      <a:pt x="220" y="69"/>
                    </a:lnTo>
                    <a:lnTo>
                      <a:pt x="204" y="65"/>
                    </a:lnTo>
                    <a:lnTo>
                      <a:pt x="186" y="65"/>
                    </a:lnTo>
                    <a:lnTo>
                      <a:pt x="186" y="65"/>
                    </a:lnTo>
                    <a:lnTo>
                      <a:pt x="172" y="65"/>
                    </a:lnTo>
                    <a:lnTo>
                      <a:pt x="160" y="67"/>
                    </a:lnTo>
                    <a:lnTo>
                      <a:pt x="148" y="71"/>
                    </a:lnTo>
                    <a:lnTo>
                      <a:pt x="138" y="77"/>
                    </a:lnTo>
                    <a:lnTo>
                      <a:pt x="138" y="77"/>
                    </a:lnTo>
                    <a:lnTo>
                      <a:pt x="128" y="83"/>
                    </a:lnTo>
                    <a:lnTo>
                      <a:pt x="118" y="91"/>
                    </a:lnTo>
                    <a:lnTo>
                      <a:pt x="110" y="99"/>
                    </a:lnTo>
                    <a:lnTo>
                      <a:pt x="104" y="109"/>
                    </a:lnTo>
                    <a:lnTo>
                      <a:pt x="104" y="109"/>
                    </a:lnTo>
                    <a:lnTo>
                      <a:pt x="92" y="129"/>
                    </a:lnTo>
                    <a:lnTo>
                      <a:pt x="84" y="153"/>
                    </a:lnTo>
                    <a:lnTo>
                      <a:pt x="84" y="153"/>
                    </a:lnTo>
                    <a:lnTo>
                      <a:pt x="80" y="177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80" y="228"/>
                    </a:lnTo>
                    <a:lnTo>
                      <a:pt x="84" y="252"/>
                    </a:lnTo>
                    <a:lnTo>
                      <a:pt x="84" y="252"/>
                    </a:lnTo>
                    <a:lnTo>
                      <a:pt x="92" y="276"/>
                    </a:lnTo>
                    <a:lnTo>
                      <a:pt x="102" y="296"/>
                    </a:lnTo>
                    <a:lnTo>
                      <a:pt x="102" y="296"/>
                    </a:lnTo>
                    <a:lnTo>
                      <a:pt x="110" y="306"/>
                    </a:lnTo>
                    <a:lnTo>
                      <a:pt x="118" y="314"/>
                    </a:lnTo>
                    <a:lnTo>
                      <a:pt x="126" y="322"/>
                    </a:lnTo>
                    <a:lnTo>
                      <a:pt x="136" y="328"/>
                    </a:lnTo>
                    <a:lnTo>
                      <a:pt x="136" y="328"/>
                    </a:lnTo>
                    <a:lnTo>
                      <a:pt x="146" y="334"/>
                    </a:lnTo>
                    <a:lnTo>
                      <a:pt x="158" y="338"/>
                    </a:lnTo>
                    <a:lnTo>
                      <a:pt x="170" y="340"/>
                    </a:lnTo>
                    <a:lnTo>
                      <a:pt x="184" y="340"/>
                    </a:lnTo>
                    <a:lnTo>
                      <a:pt x="184" y="340"/>
                    </a:lnTo>
                    <a:lnTo>
                      <a:pt x="204" y="338"/>
                    </a:lnTo>
                    <a:lnTo>
                      <a:pt x="222" y="334"/>
                    </a:lnTo>
                    <a:lnTo>
                      <a:pt x="222" y="334"/>
                    </a:lnTo>
                    <a:lnTo>
                      <a:pt x="238" y="324"/>
                    </a:lnTo>
                    <a:lnTo>
                      <a:pt x="250" y="314"/>
                    </a:lnTo>
                    <a:lnTo>
                      <a:pt x="250" y="314"/>
                    </a:lnTo>
                    <a:lnTo>
                      <a:pt x="262" y="300"/>
                    </a:lnTo>
                    <a:lnTo>
                      <a:pt x="270" y="284"/>
                    </a:lnTo>
                    <a:lnTo>
                      <a:pt x="270" y="284"/>
                    </a:lnTo>
                    <a:lnTo>
                      <a:pt x="276" y="264"/>
                    </a:lnTo>
                    <a:lnTo>
                      <a:pt x="280" y="246"/>
                    </a:lnTo>
                    <a:lnTo>
                      <a:pt x="354" y="246"/>
                    </a:lnTo>
                    <a:lnTo>
                      <a:pt x="354" y="246"/>
                    </a:lnTo>
                    <a:lnTo>
                      <a:pt x="354" y="262"/>
                    </a:lnTo>
                    <a:lnTo>
                      <a:pt x="350" y="280"/>
                    </a:lnTo>
                    <a:lnTo>
                      <a:pt x="346" y="294"/>
                    </a:lnTo>
                    <a:lnTo>
                      <a:pt x="340" y="310"/>
                    </a:lnTo>
                    <a:lnTo>
                      <a:pt x="340" y="310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" name="Freeform 47">
                <a:extLst>
                  <a:ext uri="{FF2B5EF4-FFF2-40B4-BE49-F238E27FC236}">
                    <a16:creationId xmlns:a16="http://schemas.microsoft.com/office/drawing/2014/main" id="{D450E688-F51A-4749-870E-02E323748A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1363" y="3171826"/>
                <a:ext cx="469900" cy="463550"/>
              </a:xfrm>
              <a:custGeom>
                <a:avLst/>
                <a:gdLst>
                  <a:gd name="T0" fmla="*/ 226 w 296"/>
                  <a:gd name="T1" fmla="*/ 256 h 292"/>
                  <a:gd name="T2" fmla="*/ 218 w 296"/>
                  <a:gd name="T3" fmla="*/ 264 h 292"/>
                  <a:gd name="T4" fmla="*/ 200 w 296"/>
                  <a:gd name="T5" fmla="*/ 278 h 292"/>
                  <a:gd name="T6" fmla="*/ 190 w 296"/>
                  <a:gd name="T7" fmla="*/ 282 h 292"/>
                  <a:gd name="T8" fmla="*/ 166 w 296"/>
                  <a:gd name="T9" fmla="*/ 290 h 292"/>
                  <a:gd name="T10" fmla="*/ 140 w 296"/>
                  <a:gd name="T11" fmla="*/ 292 h 292"/>
                  <a:gd name="T12" fmla="*/ 110 w 296"/>
                  <a:gd name="T13" fmla="*/ 288 h 292"/>
                  <a:gd name="T14" fmla="*/ 84 w 296"/>
                  <a:gd name="T15" fmla="*/ 280 h 292"/>
                  <a:gd name="T16" fmla="*/ 72 w 296"/>
                  <a:gd name="T17" fmla="*/ 276 h 292"/>
                  <a:gd name="T18" fmla="*/ 50 w 296"/>
                  <a:gd name="T19" fmla="*/ 260 h 292"/>
                  <a:gd name="T20" fmla="*/ 40 w 296"/>
                  <a:gd name="T21" fmla="*/ 251 h 292"/>
                  <a:gd name="T22" fmla="*/ 24 w 296"/>
                  <a:gd name="T23" fmla="*/ 229 h 292"/>
                  <a:gd name="T24" fmla="*/ 10 w 296"/>
                  <a:gd name="T25" fmla="*/ 205 h 292"/>
                  <a:gd name="T26" fmla="*/ 6 w 296"/>
                  <a:gd name="T27" fmla="*/ 191 h 292"/>
                  <a:gd name="T28" fmla="*/ 2 w 296"/>
                  <a:gd name="T29" fmla="*/ 163 h 292"/>
                  <a:gd name="T30" fmla="*/ 0 w 296"/>
                  <a:gd name="T31" fmla="*/ 149 h 292"/>
                  <a:gd name="T32" fmla="*/ 2 w 296"/>
                  <a:gd name="T33" fmla="*/ 119 h 292"/>
                  <a:gd name="T34" fmla="*/ 10 w 296"/>
                  <a:gd name="T35" fmla="*/ 89 h 292"/>
                  <a:gd name="T36" fmla="*/ 16 w 296"/>
                  <a:gd name="T37" fmla="*/ 77 h 292"/>
                  <a:gd name="T38" fmla="*/ 30 w 296"/>
                  <a:gd name="T39" fmla="*/ 52 h 292"/>
                  <a:gd name="T40" fmla="*/ 40 w 296"/>
                  <a:gd name="T41" fmla="*/ 42 h 292"/>
                  <a:gd name="T42" fmla="*/ 60 w 296"/>
                  <a:gd name="T43" fmla="*/ 24 h 292"/>
                  <a:gd name="T44" fmla="*/ 84 w 296"/>
                  <a:gd name="T45" fmla="*/ 12 h 292"/>
                  <a:gd name="T46" fmla="*/ 98 w 296"/>
                  <a:gd name="T47" fmla="*/ 6 h 292"/>
                  <a:gd name="T48" fmla="*/ 126 w 296"/>
                  <a:gd name="T49" fmla="*/ 0 h 292"/>
                  <a:gd name="T50" fmla="*/ 142 w 296"/>
                  <a:gd name="T51" fmla="*/ 0 h 292"/>
                  <a:gd name="T52" fmla="*/ 190 w 296"/>
                  <a:gd name="T53" fmla="*/ 8 h 292"/>
                  <a:gd name="T54" fmla="*/ 210 w 296"/>
                  <a:gd name="T55" fmla="*/ 18 h 292"/>
                  <a:gd name="T56" fmla="*/ 226 w 296"/>
                  <a:gd name="T57" fmla="*/ 8 h 292"/>
                  <a:gd name="T58" fmla="*/ 296 w 296"/>
                  <a:gd name="T59" fmla="*/ 284 h 292"/>
                  <a:gd name="T60" fmla="*/ 226 w 296"/>
                  <a:gd name="T61" fmla="*/ 105 h 292"/>
                  <a:gd name="T62" fmla="*/ 226 w 296"/>
                  <a:gd name="T63" fmla="*/ 93 h 292"/>
                  <a:gd name="T64" fmla="*/ 220 w 296"/>
                  <a:gd name="T65" fmla="*/ 83 h 292"/>
                  <a:gd name="T66" fmla="*/ 202 w 296"/>
                  <a:gd name="T67" fmla="*/ 66 h 292"/>
                  <a:gd name="T68" fmla="*/ 190 w 296"/>
                  <a:gd name="T69" fmla="*/ 60 h 292"/>
                  <a:gd name="T70" fmla="*/ 178 w 296"/>
                  <a:gd name="T71" fmla="*/ 56 h 292"/>
                  <a:gd name="T72" fmla="*/ 156 w 296"/>
                  <a:gd name="T73" fmla="*/ 52 h 292"/>
                  <a:gd name="T74" fmla="*/ 134 w 296"/>
                  <a:gd name="T75" fmla="*/ 54 h 292"/>
                  <a:gd name="T76" fmla="*/ 116 w 296"/>
                  <a:gd name="T77" fmla="*/ 60 h 292"/>
                  <a:gd name="T78" fmla="*/ 90 w 296"/>
                  <a:gd name="T79" fmla="*/ 81 h 292"/>
                  <a:gd name="T80" fmla="*/ 80 w 296"/>
                  <a:gd name="T81" fmla="*/ 95 h 292"/>
                  <a:gd name="T82" fmla="*/ 74 w 296"/>
                  <a:gd name="T83" fmla="*/ 111 h 292"/>
                  <a:gd name="T84" fmla="*/ 70 w 296"/>
                  <a:gd name="T85" fmla="*/ 149 h 292"/>
                  <a:gd name="T86" fmla="*/ 72 w 296"/>
                  <a:gd name="T87" fmla="*/ 167 h 292"/>
                  <a:gd name="T88" fmla="*/ 82 w 296"/>
                  <a:gd name="T89" fmla="*/ 199 h 292"/>
                  <a:gd name="T90" fmla="*/ 90 w 296"/>
                  <a:gd name="T91" fmla="*/ 213 h 292"/>
                  <a:gd name="T92" fmla="*/ 116 w 296"/>
                  <a:gd name="T93" fmla="*/ 233 h 292"/>
                  <a:gd name="T94" fmla="*/ 152 w 296"/>
                  <a:gd name="T95" fmla="*/ 239 h 292"/>
                  <a:gd name="T96" fmla="*/ 166 w 296"/>
                  <a:gd name="T97" fmla="*/ 237 h 292"/>
                  <a:gd name="T98" fmla="*/ 178 w 296"/>
                  <a:gd name="T99" fmla="*/ 235 h 292"/>
                  <a:gd name="T100" fmla="*/ 202 w 296"/>
                  <a:gd name="T101" fmla="*/ 223 h 292"/>
                  <a:gd name="T102" fmla="*/ 212 w 296"/>
                  <a:gd name="T103" fmla="*/ 215 h 292"/>
                  <a:gd name="T104" fmla="*/ 220 w 296"/>
                  <a:gd name="T105" fmla="*/ 205 h 292"/>
                  <a:gd name="T106" fmla="*/ 226 w 296"/>
                  <a:gd name="T107" fmla="*/ 1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6" h="292">
                    <a:moveTo>
                      <a:pt x="226" y="284"/>
                    </a:moveTo>
                    <a:lnTo>
                      <a:pt x="226" y="256"/>
                    </a:lnTo>
                    <a:lnTo>
                      <a:pt x="226" y="256"/>
                    </a:lnTo>
                    <a:lnTo>
                      <a:pt x="218" y="264"/>
                    </a:lnTo>
                    <a:lnTo>
                      <a:pt x="210" y="272"/>
                    </a:lnTo>
                    <a:lnTo>
                      <a:pt x="200" y="278"/>
                    </a:lnTo>
                    <a:lnTo>
                      <a:pt x="190" y="282"/>
                    </a:lnTo>
                    <a:lnTo>
                      <a:pt x="190" y="282"/>
                    </a:lnTo>
                    <a:lnTo>
                      <a:pt x="178" y="286"/>
                    </a:lnTo>
                    <a:lnTo>
                      <a:pt x="166" y="290"/>
                    </a:lnTo>
                    <a:lnTo>
                      <a:pt x="140" y="292"/>
                    </a:lnTo>
                    <a:lnTo>
                      <a:pt x="140" y="292"/>
                    </a:lnTo>
                    <a:lnTo>
                      <a:pt x="124" y="290"/>
                    </a:lnTo>
                    <a:lnTo>
                      <a:pt x="110" y="288"/>
                    </a:lnTo>
                    <a:lnTo>
                      <a:pt x="96" y="286"/>
                    </a:lnTo>
                    <a:lnTo>
                      <a:pt x="84" y="280"/>
                    </a:lnTo>
                    <a:lnTo>
                      <a:pt x="84" y="280"/>
                    </a:lnTo>
                    <a:lnTo>
                      <a:pt x="72" y="276"/>
                    </a:lnTo>
                    <a:lnTo>
                      <a:pt x="60" y="268"/>
                    </a:lnTo>
                    <a:lnTo>
                      <a:pt x="50" y="260"/>
                    </a:lnTo>
                    <a:lnTo>
                      <a:pt x="40" y="251"/>
                    </a:lnTo>
                    <a:lnTo>
                      <a:pt x="40" y="251"/>
                    </a:lnTo>
                    <a:lnTo>
                      <a:pt x="30" y="241"/>
                    </a:lnTo>
                    <a:lnTo>
                      <a:pt x="24" y="229"/>
                    </a:lnTo>
                    <a:lnTo>
                      <a:pt x="16" y="217"/>
                    </a:lnTo>
                    <a:lnTo>
                      <a:pt x="10" y="205"/>
                    </a:lnTo>
                    <a:lnTo>
                      <a:pt x="10" y="205"/>
                    </a:lnTo>
                    <a:lnTo>
                      <a:pt x="6" y="191"/>
                    </a:lnTo>
                    <a:lnTo>
                      <a:pt x="4" y="179"/>
                    </a:lnTo>
                    <a:lnTo>
                      <a:pt x="2" y="163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2" y="133"/>
                    </a:lnTo>
                    <a:lnTo>
                      <a:pt x="2" y="119"/>
                    </a:lnTo>
                    <a:lnTo>
                      <a:pt x="6" y="103"/>
                    </a:lnTo>
                    <a:lnTo>
                      <a:pt x="10" y="89"/>
                    </a:lnTo>
                    <a:lnTo>
                      <a:pt x="10" y="89"/>
                    </a:lnTo>
                    <a:lnTo>
                      <a:pt x="16" y="77"/>
                    </a:lnTo>
                    <a:lnTo>
                      <a:pt x="22" y="64"/>
                    </a:lnTo>
                    <a:lnTo>
                      <a:pt x="30" y="5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50" y="34"/>
                    </a:lnTo>
                    <a:lnTo>
                      <a:pt x="60" y="24"/>
                    </a:lnTo>
                    <a:lnTo>
                      <a:pt x="72" y="18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98" y="6"/>
                    </a:lnTo>
                    <a:lnTo>
                      <a:pt x="112" y="4"/>
                    </a:lnTo>
                    <a:lnTo>
                      <a:pt x="126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66" y="2"/>
                    </a:lnTo>
                    <a:lnTo>
                      <a:pt x="190" y="8"/>
                    </a:lnTo>
                    <a:lnTo>
                      <a:pt x="190" y="8"/>
                    </a:lnTo>
                    <a:lnTo>
                      <a:pt x="210" y="18"/>
                    </a:lnTo>
                    <a:lnTo>
                      <a:pt x="226" y="32"/>
                    </a:lnTo>
                    <a:lnTo>
                      <a:pt x="226" y="8"/>
                    </a:lnTo>
                    <a:lnTo>
                      <a:pt x="296" y="8"/>
                    </a:lnTo>
                    <a:lnTo>
                      <a:pt x="296" y="284"/>
                    </a:lnTo>
                    <a:lnTo>
                      <a:pt x="226" y="284"/>
                    </a:lnTo>
                    <a:close/>
                    <a:moveTo>
                      <a:pt x="226" y="105"/>
                    </a:moveTo>
                    <a:lnTo>
                      <a:pt x="226" y="105"/>
                    </a:lnTo>
                    <a:lnTo>
                      <a:pt x="226" y="93"/>
                    </a:lnTo>
                    <a:lnTo>
                      <a:pt x="220" y="83"/>
                    </a:lnTo>
                    <a:lnTo>
                      <a:pt x="220" y="83"/>
                    </a:lnTo>
                    <a:lnTo>
                      <a:pt x="212" y="75"/>
                    </a:lnTo>
                    <a:lnTo>
                      <a:pt x="202" y="66"/>
                    </a:lnTo>
                    <a:lnTo>
                      <a:pt x="202" y="66"/>
                    </a:lnTo>
                    <a:lnTo>
                      <a:pt x="190" y="60"/>
                    </a:lnTo>
                    <a:lnTo>
                      <a:pt x="178" y="56"/>
                    </a:lnTo>
                    <a:lnTo>
                      <a:pt x="178" y="56"/>
                    </a:lnTo>
                    <a:lnTo>
                      <a:pt x="166" y="54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34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02" y="68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0" y="95"/>
                    </a:lnTo>
                    <a:lnTo>
                      <a:pt x="74" y="111"/>
                    </a:lnTo>
                    <a:lnTo>
                      <a:pt x="74" y="111"/>
                    </a:lnTo>
                    <a:lnTo>
                      <a:pt x="72" y="129"/>
                    </a:lnTo>
                    <a:lnTo>
                      <a:pt x="70" y="149"/>
                    </a:lnTo>
                    <a:lnTo>
                      <a:pt x="70" y="149"/>
                    </a:lnTo>
                    <a:lnTo>
                      <a:pt x="72" y="167"/>
                    </a:lnTo>
                    <a:lnTo>
                      <a:pt x="76" y="185"/>
                    </a:lnTo>
                    <a:lnTo>
                      <a:pt x="82" y="199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102" y="225"/>
                    </a:lnTo>
                    <a:lnTo>
                      <a:pt x="116" y="233"/>
                    </a:lnTo>
                    <a:lnTo>
                      <a:pt x="132" y="237"/>
                    </a:lnTo>
                    <a:lnTo>
                      <a:pt x="152" y="239"/>
                    </a:lnTo>
                    <a:lnTo>
                      <a:pt x="152" y="239"/>
                    </a:lnTo>
                    <a:lnTo>
                      <a:pt x="166" y="237"/>
                    </a:lnTo>
                    <a:lnTo>
                      <a:pt x="178" y="235"/>
                    </a:lnTo>
                    <a:lnTo>
                      <a:pt x="178" y="235"/>
                    </a:lnTo>
                    <a:lnTo>
                      <a:pt x="192" y="229"/>
                    </a:lnTo>
                    <a:lnTo>
                      <a:pt x="202" y="223"/>
                    </a:lnTo>
                    <a:lnTo>
                      <a:pt x="202" y="223"/>
                    </a:lnTo>
                    <a:lnTo>
                      <a:pt x="212" y="215"/>
                    </a:lnTo>
                    <a:lnTo>
                      <a:pt x="220" y="205"/>
                    </a:lnTo>
                    <a:lnTo>
                      <a:pt x="220" y="205"/>
                    </a:lnTo>
                    <a:lnTo>
                      <a:pt x="226" y="193"/>
                    </a:lnTo>
                    <a:lnTo>
                      <a:pt x="226" y="179"/>
                    </a:lnTo>
                    <a:lnTo>
                      <a:pt x="226" y="105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" name="Freeform 48">
                <a:extLst>
                  <a:ext uri="{FF2B5EF4-FFF2-40B4-BE49-F238E27FC236}">
                    <a16:creationId xmlns:a16="http://schemas.microsoft.com/office/drawing/2014/main" id="{819F2C0B-8F61-4E82-A128-96810A01E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338" y="3171826"/>
                <a:ext cx="280988" cy="450850"/>
              </a:xfrm>
              <a:custGeom>
                <a:avLst/>
                <a:gdLst>
                  <a:gd name="T0" fmla="*/ 133 w 177"/>
                  <a:gd name="T1" fmla="*/ 56 h 284"/>
                  <a:gd name="T2" fmla="*/ 133 w 177"/>
                  <a:gd name="T3" fmla="*/ 56 h 284"/>
                  <a:gd name="T4" fmla="*/ 117 w 177"/>
                  <a:gd name="T5" fmla="*/ 58 h 284"/>
                  <a:gd name="T6" fmla="*/ 103 w 177"/>
                  <a:gd name="T7" fmla="*/ 64 h 284"/>
                  <a:gd name="T8" fmla="*/ 103 w 177"/>
                  <a:gd name="T9" fmla="*/ 64 h 284"/>
                  <a:gd name="T10" fmla="*/ 93 w 177"/>
                  <a:gd name="T11" fmla="*/ 70 h 284"/>
                  <a:gd name="T12" fmla="*/ 85 w 177"/>
                  <a:gd name="T13" fmla="*/ 81 h 284"/>
                  <a:gd name="T14" fmla="*/ 85 w 177"/>
                  <a:gd name="T15" fmla="*/ 81 h 284"/>
                  <a:gd name="T16" fmla="*/ 78 w 177"/>
                  <a:gd name="T17" fmla="*/ 93 h 284"/>
                  <a:gd name="T18" fmla="*/ 74 w 177"/>
                  <a:gd name="T19" fmla="*/ 105 h 284"/>
                  <a:gd name="T20" fmla="*/ 74 w 177"/>
                  <a:gd name="T21" fmla="*/ 105 h 284"/>
                  <a:gd name="T22" fmla="*/ 72 w 177"/>
                  <a:gd name="T23" fmla="*/ 119 h 284"/>
                  <a:gd name="T24" fmla="*/ 70 w 177"/>
                  <a:gd name="T25" fmla="*/ 135 h 284"/>
                  <a:gd name="T26" fmla="*/ 70 w 177"/>
                  <a:gd name="T27" fmla="*/ 284 h 284"/>
                  <a:gd name="T28" fmla="*/ 0 w 177"/>
                  <a:gd name="T29" fmla="*/ 284 h 284"/>
                  <a:gd name="T30" fmla="*/ 0 w 177"/>
                  <a:gd name="T31" fmla="*/ 8 h 284"/>
                  <a:gd name="T32" fmla="*/ 70 w 177"/>
                  <a:gd name="T33" fmla="*/ 8 h 284"/>
                  <a:gd name="T34" fmla="*/ 70 w 177"/>
                  <a:gd name="T35" fmla="*/ 52 h 284"/>
                  <a:gd name="T36" fmla="*/ 70 w 177"/>
                  <a:gd name="T37" fmla="*/ 52 h 284"/>
                  <a:gd name="T38" fmla="*/ 78 w 177"/>
                  <a:gd name="T39" fmla="*/ 38 h 284"/>
                  <a:gd name="T40" fmla="*/ 87 w 177"/>
                  <a:gd name="T41" fmla="*/ 28 h 284"/>
                  <a:gd name="T42" fmla="*/ 97 w 177"/>
                  <a:gd name="T43" fmla="*/ 20 h 284"/>
                  <a:gd name="T44" fmla="*/ 107 w 177"/>
                  <a:gd name="T45" fmla="*/ 12 h 284"/>
                  <a:gd name="T46" fmla="*/ 107 w 177"/>
                  <a:gd name="T47" fmla="*/ 12 h 284"/>
                  <a:gd name="T48" fmla="*/ 119 w 177"/>
                  <a:gd name="T49" fmla="*/ 6 h 284"/>
                  <a:gd name="T50" fmla="*/ 133 w 177"/>
                  <a:gd name="T51" fmla="*/ 4 h 284"/>
                  <a:gd name="T52" fmla="*/ 147 w 177"/>
                  <a:gd name="T53" fmla="*/ 0 h 284"/>
                  <a:gd name="T54" fmla="*/ 161 w 177"/>
                  <a:gd name="T55" fmla="*/ 0 h 284"/>
                  <a:gd name="T56" fmla="*/ 161 w 177"/>
                  <a:gd name="T57" fmla="*/ 0 h 284"/>
                  <a:gd name="T58" fmla="*/ 169 w 177"/>
                  <a:gd name="T59" fmla="*/ 0 h 284"/>
                  <a:gd name="T60" fmla="*/ 169 w 177"/>
                  <a:gd name="T61" fmla="*/ 0 h 284"/>
                  <a:gd name="T62" fmla="*/ 177 w 177"/>
                  <a:gd name="T63" fmla="*/ 2 h 284"/>
                  <a:gd name="T64" fmla="*/ 133 w 177"/>
                  <a:gd name="T65" fmla="*/ 56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7" h="284">
                    <a:moveTo>
                      <a:pt x="133" y="56"/>
                    </a:moveTo>
                    <a:lnTo>
                      <a:pt x="133" y="56"/>
                    </a:lnTo>
                    <a:lnTo>
                      <a:pt x="117" y="58"/>
                    </a:lnTo>
                    <a:lnTo>
                      <a:pt x="103" y="64"/>
                    </a:lnTo>
                    <a:lnTo>
                      <a:pt x="103" y="64"/>
                    </a:lnTo>
                    <a:lnTo>
                      <a:pt x="93" y="70"/>
                    </a:lnTo>
                    <a:lnTo>
                      <a:pt x="85" y="81"/>
                    </a:lnTo>
                    <a:lnTo>
                      <a:pt x="85" y="81"/>
                    </a:lnTo>
                    <a:lnTo>
                      <a:pt x="78" y="93"/>
                    </a:lnTo>
                    <a:lnTo>
                      <a:pt x="74" y="105"/>
                    </a:lnTo>
                    <a:lnTo>
                      <a:pt x="74" y="105"/>
                    </a:lnTo>
                    <a:lnTo>
                      <a:pt x="72" y="119"/>
                    </a:lnTo>
                    <a:lnTo>
                      <a:pt x="70" y="135"/>
                    </a:lnTo>
                    <a:lnTo>
                      <a:pt x="70" y="284"/>
                    </a:lnTo>
                    <a:lnTo>
                      <a:pt x="0" y="284"/>
                    </a:lnTo>
                    <a:lnTo>
                      <a:pt x="0" y="8"/>
                    </a:lnTo>
                    <a:lnTo>
                      <a:pt x="70" y="8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8" y="38"/>
                    </a:lnTo>
                    <a:lnTo>
                      <a:pt x="87" y="28"/>
                    </a:lnTo>
                    <a:lnTo>
                      <a:pt x="97" y="20"/>
                    </a:lnTo>
                    <a:lnTo>
                      <a:pt x="107" y="12"/>
                    </a:lnTo>
                    <a:lnTo>
                      <a:pt x="107" y="12"/>
                    </a:lnTo>
                    <a:lnTo>
                      <a:pt x="119" y="6"/>
                    </a:lnTo>
                    <a:lnTo>
                      <a:pt x="133" y="4"/>
                    </a:lnTo>
                    <a:lnTo>
                      <a:pt x="147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7" y="2"/>
                    </a:lnTo>
                    <a:lnTo>
                      <a:pt x="133" y="56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" name="Freeform 49">
                <a:extLst>
                  <a:ext uri="{FF2B5EF4-FFF2-40B4-BE49-F238E27FC236}">
                    <a16:creationId xmlns:a16="http://schemas.microsoft.com/office/drawing/2014/main" id="{8F9B1A04-5F80-4A05-8F8E-202872BCE1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75" y="3009901"/>
                <a:ext cx="469900" cy="625475"/>
              </a:xfrm>
              <a:custGeom>
                <a:avLst/>
                <a:gdLst>
                  <a:gd name="T0" fmla="*/ 226 w 296"/>
                  <a:gd name="T1" fmla="*/ 358 h 394"/>
                  <a:gd name="T2" fmla="*/ 218 w 296"/>
                  <a:gd name="T3" fmla="*/ 366 h 394"/>
                  <a:gd name="T4" fmla="*/ 200 w 296"/>
                  <a:gd name="T5" fmla="*/ 380 h 394"/>
                  <a:gd name="T6" fmla="*/ 188 w 296"/>
                  <a:gd name="T7" fmla="*/ 384 h 394"/>
                  <a:gd name="T8" fmla="*/ 166 w 296"/>
                  <a:gd name="T9" fmla="*/ 392 h 394"/>
                  <a:gd name="T10" fmla="*/ 140 w 296"/>
                  <a:gd name="T11" fmla="*/ 394 h 394"/>
                  <a:gd name="T12" fmla="*/ 110 w 296"/>
                  <a:gd name="T13" fmla="*/ 390 h 394"/>
                  <a:gd name="T14" fmla="*/ 84 w 296"/>
                  <a:gd name="T15" fmla="*/ 382 h 394"/>
                  <a:gd name="T16" fmla="*/ 70 w 296"/>
                  <a:gd name="T17" fmla="*/ 378 h 394"/>
                  <a:gd name="T18" fmla="*/ 48 w 296"/>
                  <a:gd name="T19" fmla="*/ 362 h 394"/>
                  <a:gd name="T20" fmla="*/ 40 w 296"/>
                  <a:gd name="T21" fmla="*/ 353 h 394"/>
                  <a:gd name="T22" fmla="*/ 22 w 296"/>
                  <a:gd name="T23" fmla="*/ 331 h 394"/>
                  <a:gd name="T24" fmla="*/ 10 w 296"/>
                  <a:gd name="T25" fmla="*/ 307 h 394"/>
                  <a:gd name="T26" fmla="*/ 6 w 296"/>
                  <a:gd name="T27" fmla="*/ 293 h 394"/>
                  <a:gd name="T28" fmla="*/ 0 w 296"/>
                  <a:gd name="T29" fmla="*/ 265 h 394"/>
                  <a:gd name="T30" fmla="*/ 0 w 296"/>
                  <a:gd name="T31" fmla="*/ 251 h 394"/>
                  <a:gd name="T32" fmla="*/ 2 w 296"/>
                  <a:gd name="T33" fmla="*/ 221 h 394"/>
                  <a:gd name="T34" fmla="*/ 10 w 296"/>
                  <a:gd name="T35" fmla="*/ 191 h 394"/>
                  <a:gd name="T36" fmla="*/ 16 w 296"/>
                  <a:gd name="T37" fmla="*/ 179 h 394"/>
                  <a:gd name="T38" fmla="*/ 30 w 296"/>
                  <a:gd name="T39" fmla="*/ 154 h 394"/>
                  <a:gd name="T40" fmla="*/ 38 w 296"/>
                  <a:gd name="T41" fmla="*/ 144 h 394"/>
                  <a:gd name="T42" fmla="*/ 60 w 296"/>
                  <a:gd name="T43" fmla="*/ 126 h 394"/>
                  <a:gd name="T44" fmla="*/ 84 w 296"/>
                  <a:gd name="T45" fmla="*/ 114 h 394"/>
                  <a:gd name="T46" fmla="*/ 98 w 296"/>
                  <a:gd name="T47" fmla="*/ 108 h 394"/>
                  <a:gd name="T48" fmla="*/ 126 w 296"/>
                  <a:gd name="T49" fmla="*/ 102 h 394"/>
                  <a:gd name="T50" fmla="*/ 142 w 296"/>
                  <a:gd name="T51" fmla="*/ 102 h 394"/>
                  <a:gd name="T52" fmla="*/ 188 w 296"/>
                  <a:gd name="T53" fmla="*/ 110 h 394"/>
                  <a:gd name="T54" fmla="*/ 210 w 296"/>
                  <a:gd name="T55" fmla="*/ 120 h 394"/>
                  <a:gd name="T56" fmla="*/ 226 w 296"/>
                  <a:gd name="T57" fmla="*/ 0 h 394"/>
                  <a:gd name="T58" fmla="*/ 296 w 296"/>
                  <a:gd name="T59" fmla="*/ 386 h 394"/>
                  <a:gd name="T60" fmla="*/ 226 w 296"/>
                  <a:gd name="T61" fmla="*/ 207 h 394"/>
                  <a:gd name="T62" fmla="*/ 224 w 296"/>
                  <a:gd name="T63" fmla="*/ 195 h 394"/>
                  <a:gd name="T64" fmla="*/ 220 w 296"/>
                  <a:gd name="T65" fmla="*/ 185 h 394"/>
                  <a:gd name="T66" fmla="*/ 202 w 296"/>
                  <a:gd name="T67" fmla="*/ 168 h 394"/>
                  <a:gd name="T68" fmla="*/ 190 w 296"/>
                  <a:gd name="T69" fmla="*/ 162 h 394"/>
                  <a:gd name="T70" fmla="*/ 178 w 296"/>
                  <a:gd name="T71" fmla="*/ 158 h 394"/>
                  <a:gd name="T72" fmla="*/ 156 w 296"/>
                  <a:gd name="T73" fmla="*/ 154 h 394"/>
                  <a:gd name="T74" fmla="*/ 134 w 296"/>
                  <a:gd name="T75" fmla="*/ 156 h 394"/>
                  <a:gd name="T76" fmla="*/ 116 w 296"/>
                  <a:gd name="T77" fmla="*/ 162 h 394"/>
                  <a:gd name="T78" fmla="*/ 90 w 296"/>
                  <a:gd name="T79" fmla="*/ 183 h 394"/>
                  <a:gd name="T80" fmla="*/ 80 w 296"/>
                  <a:gd name="T81" fmla="*/ 197 h 394"/>
                  <a:gd name="T82" fmla="*/ 74 w 296"/>
                  <a:gd name="T83" fmla="*/ 213 h 394"/>
                  <a:gd name="T84" fmla="*/ 70 w 296"/>
                  <a:gd name="T85" fmla="*/ 251 h 394"/>
                  <a:gd name="T86" fmla="*/ 72 w 296"/>
                  <a:gd name="T87" fmla="*/ 269 h 394"/>
                  <a:gd name="T88" fmla="*/ 82 w 296"/>
                  <a:gd name="T89" fmla="*/ 301 h 394"/>
                  <a:gd name="T90" fmla="*/ 90 w 296"/>
                  <a:gd name="T91" fmla="*/ 315 h 394"/>
                  <a:gd name="T92" fmla="*/ 116 w 296"/>
                  <a:gd name="T93" fmla="*/ 335 h 394"/>
                  <a:gd name="T94" fmla="*/ 152 w 296"/>
                  <a:gd name="T95" fmla="*/ 341 h 394"/>
                  <a:gd name="T96" fmla="*/ 166 w 296"/>
                  <a:gd name="T97" fmla="*/ 339 h 394"/>
                  <a:gd name="T98" fmla="*/ 178 w 296"/>
                  <a:gd name="T99" fmla="*/ 337 h 394"/>
                  <a:gd name="T100" fmla="*/ 202 w 296"/>
                  <a:gd name="T101" fmla="*/ 325 h 394"/>
                  <a:gd name="T102" fmla="*/ 212 w 296"/>
                  <a:gd name="T103" fmla="*/ 317 h 394"/>
                  <a:gd name="T104" fmla="*/ 220 w 296"/>
                  <a:gd name="T105" fmla="*/ 307 h 394"/>
                  <a:gd name="T106" fmla="*/ 226 w 296"/>
                  <a:gd name="T107" fmla="*/ 28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6" h="394">
                    <a:moveTo>
                      <a:pt x="226" y="386"/>
                    </a:moveTo>
                    <a:lnTo>
                      <a:pt x="226" y="358"/>
                    </a:lnTo>
                    <a:lnTo>
                      <a:pt x="226" y="358"/>
                    </a:lnTo>
                    <a:lnTo>
                      <a:pt x="218" y="366"/>
                    </a:lnTo>
                    <a:lnTo>
                      <a:pt x="210" y="374"/>
                    </a:lnTo>
                    <a:lnTo>
                      <a:pt x="200" y="380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78" y="388"/>
                    </a:lnTo>
                    <a:lnTo>
                      <a:pt x="166" y="392"/>
                    </a:lnTo>
                    <a:lnTo>
                      <a:pt x="140" y="394"/>
                    </a:lnTo>
                    <a:lnTo>
                      <a:pt x="140" y="394"/>
                    </a:lnTo>
                    <a:lnTo>
                      <a:pt x="124" y="392"/>
                    </a:lnTo>
                    <a:lnTo>
                      <a:pt x="110" y="390"/>
                    </a:lnTo>
                    <a:lnTo>
                      <a:pt x="96" y="388"/>
                    </a:lnTo>
                    <a:lnTo>
                      <a:pt x="84" y="382"/>
                    </a:lnTo>
                    <a:lnTo>
                      <a:pt x="84" y="382"/>
                    </a:lnTo>
                    <a:lnTo>
                      <a:pt x="70" y="378"/>
                    </a:lnTo>
                    <a:lnTo>
                      <a:pt x="60" y="370"/>
                    </a:lnTo>
                    <a:lnTo>
                      <a:pt x="48" y="362"/>
                    </a:lnTo>
                    <a:lnTo>
                      <a:pt x="40" y="353"/>
                    </a:lnTo>
                    <a:lnTo>
                      <a:pt x="40" y="353"/>
                    </a:lnTo>
                    <a:lnTo>
                      <a:pt x="30" y="343"/>
                    </a:lnTo>
                    <a:lnTo>
                      <a:pt x="22" y="331"/>
                    </a:lnTo>
                    <a:lnTo>
                      <a:pt x="16" y="319"/>
                    </a:lnTo>
                    <a:lnTo>
                      <a:pt x="10" y="307"/>
                    </a:lnTo>
                    <a:lnTo>
                      <a:pt x="10" y="307"/>
                    </a:lnTo>
                    <a:lnTo>
                      <a:pt x="6" y="293"/>
                    </a:lnTo>
                    <a:lnTo>
                      <a:pt x="2" y="281"/>
                    </a:lnTo>
                    <a:lnTo>
                      <a:pt x="0" y="265"/>
                    </a:lnTo>
                    <a:lnTo>
                      <a:pt x="0" y="251"/>
                    </a:lnTo>
                    <a:lnTo>
                      <a:pt x="0" y="251"/>
                    </a:lnTo>
                    <a:lnTo>
                      <a:pt x="0" y="235"/>
                    </a:lnTo>
                    <a:lnTo>
                      <a:pt x="2" y="221"/>
                    </a:lnTo>
                    <a:lnTo>
                      <a:pt x="6" y="205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6" y="179"/>
                    </a:lnTo>
                    <a:lnTo>
                      <a:pt x="22" y="166"/>
                    </a:lnTo>
                    <a:lnTo>
                      <a:pt x="30" y="154"/>
                    </a:lnTo>
                    <a:lnTo>
                      <a:pt x="38" y="144"/>
                    </a:lnTo>
                    <a:lnTo>
                      <a:pt x="38" y="144"/>
                    </a:lnTo>
                    <a:lnTo>
                      <a:pt x="48" y="136"/>
                    </a:lnTo>
                    <a:lnTo>
                      <a:pt x="60" y="126"/>
                    </a:lnTo>
                    <a:lnTo>
                      <a:pt x="72" y="120"/>
                    </a:lnTo>
                    <a:lnTo>
                      <a:pt x="84" y="114"/>
                    </a:lnTo>
                    <a:lnTo>
                      <a:pt x="84" y="114"/>
                    </a:lnTo>
                    <a:lnTo>
                      <a:pt x="98" y="108"/>
                    </a:lnTo>
                    <a:lnTo>
                      <a:pt x="112" y="106"/>
                    </a:lnTo>
                    <a:lnTo>
                      <a:pt x="126" y="102"/>
                    </a:lnTo>
                    <a:lnTo>
                      <a:pt x="142" y="102"/>
                    </a:lnTo>
                    <a:lnTo>
                      <a:pt x="142" y="102"/>
                    </a:lnTo>
                    <a:lnTo>
                      <a:pt x="166" y="104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210" y="120"/>
                    </a:lnTo>
                    <a:lnTo>
                      <a:pt x="226" y="134"/>
                    </a:lnTo>
                    <a:lnTo>
                      <a:pt x="226" y="0"/>
                    </a:lnTo>
                    <a:lnTo>
                      <a:pt x="296" y="0"/>
                    </a:lnTo>
                    <a:lnTo>
                      <a:pt x="296" y="386"/>
                    </a:lnTo>
                    <a:lnTo>
                      <a:pt x="226" y="386"/>
                    </a:lnTo>
                    <a:close/>
                    <a:moveTo>
                      <a:pt x="226" y="207"/>
                    </a:moveTo>
                    <a:lnTo>
                      <a:pt x="226" y="207"/>
                    </a:lnTo>
                    <a:lnTo>
                      <a:pt x="224" y="195"/>
                    </a:lnTo>
                    <a:lnTo>
                      <a:pt x="220" y="185"/>
                    </a:lnTo>
                    <a:lnTo>
                      <a:pt x="220" y="185"/>
                    </a:lnTo>
                    <a:lnTo>
                      <a:pt x="212" y="177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0" y="16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66" y="156"/>
                    </a:lnTo>
                    <a:lnTo>
                      <a:pt x="156" y="154"/>
                    </a:lnTo>
                    <a:lnTo>
                      <a:pt x="156" y="154"/>
                    </a:lnTo>
                    <a:lnTo>
                      <a:pt x="134" y="156"/>
                    </a:lnTo>
                    <a:lnTo>
                      <a:pt x="116" y="162"/>
                    </a:lnTo>
                    <a:lnTo>
                      <a:pt x="116" y="162"/>
                    </a:lnTo>
                    <a:lnTo>
                      <a:pt x="100" y="170"/>
                    </a:lnTo>
                    <a:lnTo>
                      <a:pt x="90" y="183"/>
                    </a:lnTo>
                    <a:lnTo>
                      <a:pt x="90" y="183"/>
                    </a:lnTo>
                    <a:lnTo>
                      <a:pt x="80" y="197"/>
                    </a:lnTo>
                    <a:lnTo>
                      <a:pt x="74" y="213"/>
                    </a:lnTo>
                    <a:lnTo>
                      <a:pt x="74" y="213"/>
                    </a:lnTo>
                    <a:lnTo>
                      <a:pt x="70" y="231"/>
                    </a:lnTo>
                    <a:lnTo>
                      <a:pt x="70" y="251"/>
                    </a:lnTo>
                    <a:lnTo>
                      <a:pt x="70" y="251"/>
                    </a:lnTo>
                    <a:lnTo>
                      <a:pt x="72" y="269"/>
                    </a:lnTo>
                    <a:lnTo>
                      <a:pt x="74" y="287"/>
                    </a:lnTo>
                    <a:lnTo>
                      <a:pt x="82" y="301"/>
                    </a:lnTo>
                    <a:lnTo>
                      <a:pt x="90" y="315"/>
                    </a:lnTo>
                    <a:lnTo>
                      <a:pt x="90" y="315"/>
                    </a:lnTo>
                    <a:lnTo>
                      <a:pt x="102" y="327"/>
                    </a:lnTo>
                    <a:lnTo>
                      <a:pt x="116" y="335"/>
                    </a:lnTo>
                    <a:lnTo>
                      <a:pt x="132" y="339"/>
                    </a:lnTo>
                    <a:lnTo>
                      <a:pt x="152" y="341"/>
                    </a:lnTo>
                    <a:lnTo>
                      <a:pt x="152" y="341"/>
                    </a:lnTo>
                    <a:lnTo>
                      <a:pt x="166" y="339"/>
                    </a:lnTo>
                    <a:lnTo>
                      <a:pt x="178" y="337"/>
                    </a:lnTo>
                    <a:lnTo>
                      <a:pt x="178" y="337"/>
                    </a:lnTo>
                    <a:lnTo>
                      <a:pt x="190" y="331"/>
                    </a:lnTo>
                    <a:lnTo>
                      <a:pt x="202" y="325"/>
                    </a:lnTo>
                    <a:lnTo>
                      <a:pt x="202" y="325"/>
                    </a:lnTo>
                    <a:lnTo>
                      <a:pt x="212" y="317"/>
                    </a:lnTo>
                    <a:lnTo>
                      <a:pt x="220" y="307"/>
                    </a:lnTo>
                    <a:lnTo>
                      <a:pt x="220" y="307"/>
                    </a:lnTo>
                    <a:lnTo>
                      <a:pt x="224" y="295"/>
                    </a:lnTo>
                    <a:lnTo>
                      <a:pt x="226" y="281"/>
                    </a:lnTo>
                    <a:lnTo>
                      <a:pt x="226" y="207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" name="Rectangle 50">
                <a:extLst>
                  <a:ext uri="{FF2B5EF4-FFF2-40B4-BE49-F238E27FC236}">
                    <a16:creationId xmlns:a16="http://schemas.microsoft.com/office/drawing/2014/main" id="{68F66F0C-6F8B-45DA-8376-AA4172E40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850" y="3184526"/>
                <a:ext cx="111125" cy="438150"/>
              </a:xfrm>
              <a:prstGeom prst="rect">
                <a:avLst/>
              </a:pr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" name="Freeform 51">
                <a:extLst>
                  <a:ext uri="{FF2B5EF4-FFF2-40B4-BE49-F238E27FC236}">
                    <a16:creationId xmlns:a16="http://schemas.microsoft.com/office/drawing/2014/main" id="{87EDF061-95C2-4F3A-A675-C6ED150816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9175" y="3171826"/>
                <a:ext cx="469900" cy="463550"/>
              </a:xfrm>
              <a:custGeom>
                <a:avLst/>
                <a:gdLst>
                  <a:gd name="T0" fmla="*/ 226 w 296"/>
                  <a:gd name="T1" fmla="*/ 256 h 292"/>
                  <a:gd name="T2" fmla="*/ 218 w 296"/>
                  <a:gd name="T3" fmla="*/ 264 h 292"/>
                  <a:gd name="T4" fmla="*/ 200 w 296"/>
                  <a:gd name="T5" fmla="*/ 278 h 292"/>
                  <a:gd name="T6" fmla="*/ 188 w 296"/>
                  <a:gd name="T7" fmla="*/ 282 h 292"/>
                  <a:gd name="T8" fmla="*/ 166 w 296"/>
                  <a:gd name="T9" fmla="*/ 290 h 292"/>
                  <a:gd name="T10" fmla="*/ 140 w 296"/>
                  <a:gd name="T11" fmla="*/ 292 h 292"/>
                  <a:gd name="T12" fmla="*/ 110 w 296"/>
                  <a:gd name="T13" fmla="*/ 288 h 292"/>
                  <a:gd name="T14" fmla="*/ 84 w 296"/>
                  <a:gd name="T15" fmla="*/ 280 h 292"/>
                  <a:gd name="T16" fmla="*/ 70 w 296"/>
                  <a:gd name="T17" fmla="*/ 276 h 292"/>
                  <a:gd name="T18" fmla="*/ 48 w 296"/>
                  <a:gd name="T19" fmla="*/ 260 h 292"/>
                  <a:gd name="T20" fmla="*/ 40 w 296"/>
                  <a:gd name="T21" fmla="*/ 251 h 292"/>
                  <a:gd name="T22" fmla="*/ 22 w 296"/>
                  <a:gd name="T23" fmla="*/ 229 h 292"/>
                  <a:gd name="T24" fmla="*/ 10 w 296"/>
                  <a:gd name="T25" fmla="*/ 205 h 292"/>
                  <a:gd name="T26" fmla="*/ 6 w 296"/>
                  <a:gd name="T27" fmla="*/ 191 h 292"/>
                  <a:gd name="T28" fmla="*/ 0 w 296"/>
                  <a:gd name="T29" fmla="*/ 163 h 292"/>
                  <a:gd name="T30" fmla="*/ 0 w 296"/>
                  <a:gd name="T31" fmla="*/ 149 h 292"/>
                  <a:gd name="T32" fmla="*/ 2 w 296"/>
                  <a:gd name="T33" fmla="*/ 119 h 292"/>
                  <a:gd name="T34" fmla="*/ 10 w 296"/>
                  <a:gd name="T35" fmla="*/ 89 h 292"/>
                  <a:gd name="T36" fmla="*/ 16 w 296"/>
                  <a:gd name="T37" fmla="*/ 77 h 292"/>
                  <a:gd name="T38" fmla="*/ 30 w 296"/>
                  <a:gd name="T39" fmla="*/ 52 h 292"/>
                  <a:gd name="T40" fmla="*/ 40 w 296"/>
                  <a:gd name="T41" fmla="*/ 42 h 292"/>
                  <a:gd name="T42" fmla="*/ 60 w 296"/>
                  <a:gd name="T43" fmla="*/ 24 h 292"/>
                  <a:gd name="T44" fmla="*/ 84 w 296"/>
                  <a:gd name="T45" fmla="*/ 12 h 292"/>
                  <a:gd name="T46" fmla="*/ 98 w 296"/>
                  <a:gd name="T47" fmla="*/ 6 h 292"/>
                  <a:gd name="T48" fmla="*/ 126 w 296"/>
                  <a:gd name="T49" fmla="*/ 0 h 292"/>
                  <a:gd name="T50" fmla="*/ 142 w 296"/>
                  <a:gd name="T51" fmla="*/ 0 h 292"/>
                  <a:gd name="T52" fmla="*/ 188 w 296"/>
                  <a:gd name="T53" fmla="*/ 8 h 292"/>
                  <a:gd name="T54" fmla="*/ 210 w 296"/>
                  <a:gd name="T55" fmla="*/ 18 h 292"/>
                  <a:gd name="T56" fmla="*/ 226 w 296"/>
                  <a:gd name="T57" fmla="*/ 8 h 292"/>
                  <a:gd name="T58" fmla="*/ 296 w 296"/>
                  <a:gd name="T59" fmla="*/ 284 h 292"/>
                  <a:gd name="T60" fmla="*/ 226 w 296"/>
                  <a:gd name="T61" fmla="*/ 105 h 292"/>
                  <a:gd name="T62" fmla="*/ 224 w 296"/>
                  <a:gd name="T63" fmla="*/ 93 h 292"/>
                  <a:gd name="T64" fmla="*/ 220 w 296"/>
                  <a:gd name="T65" fmla="*/ 83 h 292"/>
                  <a:gd name="T66" fmla="*/ 202 w 296"/>
                  <a:gd name="T67" fmla="*/ 66 h 292"/>
                  <a:gd name="T68" fmla="*/ 190 w 296"/>
                  <a:gd name="T69" fmla="*/ 60 h 292"/>
                  <a:gd name="T70" fmla="*/ 178 w 296"/>
                  <a:gd name="T71" fmla="*/ 56 h 292"/>
                  <a:gd name="T72" fmla="*/ 156 w 296"/>
                  <a:gd name="T73" fmla="*/ 52 h 292"/>
                  <a:gd name="T74" fmla="*/ 134 w 296"/>
                  <a:gd name="T75" fmla="*/ 54 h 292"/>
                  <a:gd name="T76" fmla="*/ 116 w 296"/>
                  <a:gd name="T77" fmla="*/ 60 h 292"/>
                  <a:gd name="T78" fmla="*/ 90 w 296"/>
                  <a:gd name="T79" fmla="*/ 81 h 292"/>
                  <a:gd name="T80" fmla="*/ 80 w 296"/>
                  <a:gd name="T81" fmla="*/ 95 h 292"/>
                  <a:gd name="T82" fmla="*/ 74 w 296"/>
                  <a:gd name="T83" fmla="*/ 111 h 292"/>
                  <a:gd name="T84" fmla="*/ 70 w 296"/>
                  <a:gd name="T85" fmla="*/ 149 h 292"/>
                  <a:gd name="T86" fmla="*/ 72 w 296"/>
                  <a:gd name="T87" fmla="*/ 167 h 292"/>
                  <a:gd name="T88" fmla="*/ 82 w 296"/>
                  <a:gd name="T89" fmla="*/ 199 h 292"/>
                  <a:gd name="T90" fmla="*/ 90 w 296"/>
                  <a:gd name="T91" fmla="*/ 213 h 292"/>
                  <a:gd name="T92" fmla="*/ 116 w 296"/>
                  <a:gd name="T93" fmla="*/ 233 h 292"/>
                  <a:gd name="T94" fmla="*/ 152 w 296"/>
                  <a:gd name="T95" fmla="*/ 239 h 292"/>
                  <a:gd name="T96" fmla="*/ 166 w 296"/>
                  <a:gd name="T97" fmla="*/ 237 h 292"/>
                  <a:gd name="T98" fmla="*/ 178 w 296"/>
                  <a:gd name="T99" fmla="*/ 235 h 292"/>
                  <a:gd name="T100" fmla="*/ 202 w 296"/>
                  <a:gd name="T101" fmla="*/ 223 h 292"/>
                  <a:gd name="T102" fmla="*/ 212 w 296"/>
                  <a:gd name="T103" fmla="*/ 215 h 292"/>
                  <a:gd name="T104" fmla="*/ 220 w 296"/>
                  <a:gd name="T105" fmla="*/ 205 h 292"/>
                  <a:gd name="T106" fmla="*/ 226 w 296"/>
                  <a:gd name="T107" fmla="*/ 1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6" h="292">
                    <a:moveTo>
                      <a:pt x="226" y="284"/>
                    </a:moveTo>
                    <a:lnTo>
                      <a:pt x="226" y="256"/>
                    </a:lnTo>
                    <a:lnTo>
                      <a:pt x="226" y="256"/>
                    </a:lnTo>
                    <a:lnTo>
                      <a:pt x="218" y="264"/>
                    </a:lnTo>
                    <a:lnTo>
                      <a:pt x="210" y="272"/>
                    </a:lnTo>
                    <a:lnTo>
                      <a:pt x="200" y="278"/>
                    </a:lnTo>
                    <a:lnTo>
                      <a:pt x="188" y="282"/>
                    </a:lnTo>
                    <a:lnTo>
                      <a:pt x="188" y="282"/>
                    </a:lnTo>
                    <a:lnTo>
                      <a:pt x="178" y="286"/>
                    </a:lnTo>
                    <a:lnTo>
                      <a:pt x="166" y="290"/>
                    </a:lnTo>
                    <a:lnTo>
                      <a:pt x="140" y="292"/>
                    </a:lnTo>
                    <a:lnTo>
                      <a:pt x="140" y="292"/>
                    </a:lnTo>
                    <a:lnTo>
                      <a:pt x="124" y="290"/>
                    </a:lnTo>
                    <a:lnTo>
                      <a:pt x="110" y="288"/>
                    </a:lnTo>
                    <a:lnTo>
                      <a:pt x="96" y="286"/>
                    </a:lnTo>
                    <a:lnTo>
                      <a:pt x="84" y="280"/>
                    </a:lnTo>
                    <a:lnTo>
                      <a:pt x="84" y="280"/>
                    </a:lnTo>
                    <a:lnTo>
                      <a:pt x="70" y="276"/>
                    </a:lnTo>
                    <a:lnTo>
                      <a:pt x="60" y="268"/>
                    </a:lnTo>
                    <a:lnTo>
                      <a:pt x="48" y="260"/>
                    </a:lnTo>
                    <a:lnTo>
                      <a:pt x="40" y="251"/>
                    </a:lnTo>
                    <a:lnTo>
                      <a:pt x="40" y="251"/>
                    </a:lnTo>
                    <a:lnTo>
                      <a:pt x="30" y="241"/>
                    </a:lnTo>
                    <a:lnTo>
                      <a:pt x="22" y="229"/>
                    </a:lnTo>
                    <a:lnTo>
                      <a:pt x="16" y="217"/>
                    </a:lnTo>
                    <a:lnTo>
                      <a:pt x="10" y="205"/>
                    </a:lnTo>
                    <a:lnTo>
                      <a:pt x="10" y="205"/>
                    </a:lnTo>
                    <a:lnTo>
                      <a:pt x="6" y="191"/>
                    </a:lnTo>
                    <a:lnTo>
                      <a:pt x="2" y="179"/>
                    </a:lnTo>
                    <a:lnTo>
                      <a:pt x="0" y="163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33"/>
                    </a:lnTo>
                    <a:lnTo>
                      <a:pt x="2" y="119"/>
                    </a:lnTo>
                    <a:lnTo>
                      <a:pt x="6" y="103"/>
                    </a:lnTo>
                    <a:lnTo>
                      <a:pt x="10" y="89"/>
                    </a:lnTo>
                    <a:lnTo>
                      <a:pt x="10" y="89"/>
                    </a:lnTo>
                    <a:lnTo>
                      <a:pt x="16" y="77"/>
                    </a:lnTo>
                    <a:lnTo>
                      <a:pt x="22" y="64"/>
                    </a:lnTo>
                    <a:lnTo>
                      <a:pt x="30" y="5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8" y="34"/>
                    </a:lnTo>
                    <a:lnTo>
                      <a:pt x="60" y="24"/>
                    </a:lnTo>
                    <a:lnTo>
                      <a:pt x="72" y="18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98" y="6"/>
                    </a:lnTo>
                    <a:lnTo>
                      <a:pt x="112" y="4"/>
                    </a:lnTo>
                    <a:lnTo>
                      <a:pt x="126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66" y="2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210" y="18"/>
                    </a:lnTo>
                    <a:lnTo>
                      <a:pt x="226" y="32"/>
                    </a:lnTo>
                    <a:lnTo>
                      <a:pt x="226" y="8"/>
                    </a:lnTo>
                    <a:lnTo>
                      <a:pt x="296" y="8"/>
                    </a:lnTo>
                    <a:lnTo>
                      <a:pt x="296" y="284"/>
                    </a:lnTo>
                    <a:lnTo>
                      <a:pt x="226" y="284"/>
                    </a:lnTo>
                    <a:close/>
                    <a:moveTo>
                      <a:pt x="226" y="105"/>
                    </a:moveTo>
                    <a:lnTo>
                      <a:pt x="226" y="105"/>
                    </a:lnTo>
                    <a:lnTo>
                      <a:pt x="224" y="93"/>
                    </a:lnTo>
                    <a:lnTo>
                      <a:pt x="220" y="83"/>
                    </a:lnTo>
                    <a:lnTo>
                      <a:pt x="220" y="83"/>
                    </a:lnTo>
                    <a:lnTo>
                      <a:pt x="212" y="75"/>
                    </a:lnTo>
                    <a:lnTo>
                      <a:pt x="202" y="66"/>
                    </a:lnTo>
                    <a:lnTo>
                      <a:pt x="202" y="66"/>
                    </a:lnTo>
                    <a:lnTo>
                      <a:pt x="190" y="60"/>
                    </a:lnTo>
                    <a:lnTo>
                      <a:pt x="178" y="56"/>
                    </a:lnTo>
                    <a:lnTo>
                      <a:pt x="178" y="56"/>
                    </a:lnTo>
                    <a:lnTo>
                      <a:pt x="166" y="54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34" y="54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00" y="68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0" y="95"/>
                    </a:lnTo>
                    <a:lnTo>
                      <a:pt x="74" y="111"/>
                    </a:lnTo>
                    <a:lnTo>
                      <a:pt x="74" y="111"/>
                    </a:lnTo>
                    <a:lnTo>
                      <a:pt x="72" y="129"/>
                    </a:lnTo>
                    <a:lnTo>
                      <a:pt x="70" y="149"/>
                    </a:lnTo>
                    <a:lnTo>
                      <a:pt x="70" y="149"/>
                    </a:lnTo>
                    <a:lnTo>
                      <a:pt x="72" y="167"/>
                    </a:lnTo>
                    <a:lnTo>
                      <a:pt x="74" y="185"/>
                    </a:lnTo>
                    <a:lnTo>
                      <a:pt x="82" y="199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102" y="225"/>
                    </a:lnTo>
                    <a:lnTo>
                      <a:pt x="116" y="233"/>
                    </a:lnTo>
                    <a:lnTo>
                      <a:pt x="132" y="237"/>
                    </a:lnTo>
                    <a:lnTo>
                      <a:pt x="152" y="239"/>
                    </a:lnTo>
                    <a:lnTo>
                      <a:pt x="152" y="239"/>
                    </a:lnTo>
                    <a:lnTo>
                      <a:pt x="166" y="237"/>
                    </a:lnTo>
                    <a:lnTo>
                      <a:pt x="178" y="235"/>
                    </a:lnTo>
                    <a:lnTo>
                      <a:pt x="178" y="235"/>
                    </a:lnTo>
                    <a:lnTo>
                      <a:pt x="190" y="229"/>
                    </a:lnTo>
                    <a:lnTo>
                      <a:pt x="202" y="223"/>
                    </a:lnTo>
                    <a:lnTo>
                      <a:pt x="202" y="223"/>
                    </a:lnTo>
                    <a:lnTo>
                      <a:pt x="212" y="215"/>
                    </a:lnTo>
                    <a:lnTo>
                      <a:pt x="220" y="205"/>
                    </a:lnTo>
                    <a:lnTo>
                      <a:pt x="220" y="205"/>
                    </a:lnTo>
                    <a:lnTo>
                      <a:pt x="226" y="193"/>
                    </a:lnTo>
                    <a:lnTo>
                      <a:pt x="226" y="179"/>
                    </a:lnTo>
                    <a:lnTo>
                      <a:pt x="226" y="105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" name="Freeform 52">
                <a:extLst>
                  <a:ext uri="{FF2B5EF4-FFF2-40B4-BE49-F238E27FC236}">
                    <a16:creationId xmlns:a16="http://schemas.microsoft.com/office/drawing/2014/main" id="{077BE0A6-3E2E-4A35-AA6E-637711E00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275" y="3171826"/>
                <a:ext cx="427038" cy="463550"/>
              </a:xfrm>
              <a:custGeom>
                <a:avLst/>
                <a:gdLst>
                  <a:gd name="T0" fmla="*/ 255 w 269"/>
                  <a:gd name="T1" fmla="*/ 227 h 292"/>
                  <a:gd name="T2" fmla="*/ 227 w 269"/>
                  <a:gd name="T3" fmla="*/ 262 h 292"/>
                  <a:gd name="T4" fmla="*/ 209 w 269"/>
                  <a:gd name="T5" fmla="*/ 276 h 292"/>
                  <a:gd name="T6" fmla="*/ 188 w 269"/>
                  <a:gd name="T7" fmla="*/ 284 h 292"/>
                  <a:gd name="T8" fmla="*/ 140 w 269"/>
                  <a:gd name="T9" fmla="*/ 292 h 292"/>
                  <a:gd name="T10" fmla="*/ 124 w 269"/>
                  <a:gd name="T11" fmla="*/ 290 h 292"/>
                  <a:gd name="T12" fmla="*/ 96 w 269"/>
                  <a:gd name="T13" fmla="*/ 286 h 292"/>
                  <a:gd name="T14" fmla="*/ 84 w 269"/>
                  <a:gd name="T15" fmla="*/ 280 h 292"/>
                  <a:gd name="T16" fmla="*/ 60 w 269"/>
                  <a:gd name="T17" fmla="*/ 268 h 292"/>
                  <a:gd name="T18" fmla="*/ 40 w 269"/>
                  <a:gd name="T19" fmla="*/ 249 h 292"/>
                  <a:gd name="T20" fmla="*/ 30 w 269"/>
                  <a:gd name="T21" fmla="*/ 239 h 292"/>
                  <a:gd name="T22" fmla="*/ 16 w 269"/>
                  <a:gd name="T23" fmla="*/ 217 h 292"/>
                  <a:gd name="T24" fmla="*/ 12 w 269"/>
                  <a:gd name="T25" fmla="*/ 205 h 292"/>
                  <a:gd name="T26" fmla="*/ 4 w 269"/>
                  <a:gd name="T27" fmla="*/ 177 h 292"/>
                  <a:gd name="T28" fmla="*/ 0 w 269"/>
                  <a:gd name="T29" fmla="*/ 149 h 292"/>
                  <a:gd name="T30" fmla="*/ 2 w 269"/>
                  <a:gd name="T31" fmla="*/ 133 h 292"/>
                  <a:gd name="T32" fmla="*/ 6 w 269"/>
                  <a:gd name="T33" fmla="*/ 103 h 292"/>
                  <a:gd name="T34" fmla="*/ 12 w 269"/>
                  <a:gd name="T35" fmla="*/ 89 h 292"/>
                  <a:gd name="T36" fmla="*/ 24 w 269"/>
                  <a:gd name="T37" fmla="*/ 64 h 292"/>
                  <a:gd name="T38" fmla="*/ 40 w 269"/>
                  <a:gd name="T39" fmla="*/ 42 h 292"/>
                  <a:gd name="T40" fmla="*/ 50 w 269"/>
                  <a:gd name="T41" fmla="*/ 34 h 292"/>
                  <a:gd name="T42" fmla="*/ 72 w 269"/>
                  <a:gd name="T43" fmla="*/ 18 h 292"/>
                  <a:gd name="T44" fmla="*/ 84 w 269"/>
                  <a:gd name="T45" fmla="*/ 12 h 292"/>
                  <a:gd name="T46" fmla="*/ 112 w 269"/>
                  <a:gd name="T47" fmla="*/ 4 h 292"/>
                  <a:gd name="T48" fmla="*/ 142 w 269"/>
                  <a:gd name="T49" fmla="*/ 0 h 292"/>
                  <a:gd name="T50" fmla="*/ 166 w 269"/>
                  <a:gd name="T51" fmla="*/ 2 h 292"/>
                  <a:gd name="T52" fmla="*/ 188 w 269"/>
                  <a:gd name="T53" fmla="*/ 6 h 292"/>
                  <a:gd name="T54" fmla="*/ 227 w 269"/>
                  <a:gd name="T55" fmla="*/ 26 h 292"/>
                  <a:gd name="T56" fmla="*/ 243 w 269"/>
                  <a:gd name="T57" fmla="*/ 40 h 292"/>
                  <a:gd name="T58" fmla="*/ 255 w 269"/>
                  <a:gd name="T59" fmla="*/ 58 h 292"/>
                  <a:gd name="T60" fmla="*/ 265 w 269"/>
                  <a:gd name="T61" fmla="*/ 81 h 292"/>
                  <a:gd name="T62" fmla="*/ 269 w 269"/>
                  <a:gd name="T63" fmla="*/ 105 h 292"/>
                  <a:gd name="T64" fmla="*/ 203 w 269"/>
                  <a:gd name="T65" fmla="*/ 105 h 292"/>
                  <a:gd name="T66" fmla="*/ 197 w 269"/>
                  <a:gd name="T67" fmla="*/ 83 h 292"/>
                  <a:gd name="T68" fmla="*/ 184 w 269"/>
                  <a:gd name="T69" fmla="*/ 66 h 292"/>
                  <a:gd name="T70" fmla="*/ 176 w 269"/>
                  <a:gd name="T71" fmla="*/ 60 h 292"/>
                  <a:gd name="T72" fmla="*/ 156 w 269"/>
                  <a:gd name="T73" fmla="*/ 54 h 292"/>
                  <a:gd name="T74" fmla="*/ 144 w 269"/>
                  <a:gd name="T75" fmla="*/ 52 h 292"/>
                  <a:gd name="T76" fmla="*/ 116 w 269"/>
                  <a:gd name="T77" fmla="*/ 56 h 292"/>
                  <a:gd name="T78" fmla="*/ 108 w 269"/>
                  <a:gd name="T79" fmla="*/ 60 h 292"/>
                  <a:gd name="T80" fmla="*/ 86 w 269"/>
                  <a:gd name="T81" fmla="*/ 83 h 292"/>
                  <a:gd name="T82" fmla="*/ 78 w 269"/>
                  <a:gd name="T83" fmla="*/ 97 h 292"/>
                  <a:gd name="T84" fmla="*/ 74 w 269"/>
                  <a:gd name="T85" fmla="*/ 113 h 292"/>
                  <a:gd name="T86" fmla="*/ 70 w 269"/>
                  <a:gd name="T87" fmla="*/ 149 h 292"/>
                  <a:gd name="T88" fmla="*/ 72 w 269"/>
                  <a:gd name="T89" fmla="*/ 165 h 292"/>
                  <a:gd name="T90" fmla="*/ 74 w 269"/>
                  <a:gd name="T91" fmla="*/ 181 h 292"/>
                  <a:gd name="T92" fmla="*/ 86 w 269"/>
                  <a:gd name="T93" fmla="*/ 211 h 292"/>
                  <a:gd name="T94" fmla="*/ 96 w 269"/>
                  <a:gd name="T95" fmla="*/ 221 h 292"/>
                  <a:gd name="T96" fmla="*/ 108 w 269"/>
                  <a:gd name="T97" fmla="*/ 231 h 292"/>
                  <a:gd name="T98" fmla="*/ 142 w 269"/>
                  <a:gd name="T99" fmla="*/ 239 h 292"/>
                  <a:gd name="T100" fmla="*/ 154 w 269"/>
                  <a:gd name="T101" fmla="*/ 237 h 292"/>
                  <a:gd name="T102" fmla="*/ 176 w 269"/>
                  <a:gd name="T103" fmla="*/ 229 h 292"/>
                  <a:gd name="T104" fmla="*/ 184 w 269"/>
                  <a:gd name="T105" fmla="*/ 221 h 292"/>
                  <a:gd name="T106" fmla="*/ 197 w 269"/>
                  <a:gd name="T107" fmla="*/ 203 h 292"/>
                  <a:gd name="T108" fmla="*/ 203 w 269"/>
                  <a:gd name="T109" fmla="*/ 179 h 292"/>
                  <a:gd name="T110" fmla="*/ 269 w 269"/>
                  <a:gd name="T111" fmla="*/ 179 h 292"/>
                  <a:gd name="T112" fmla="*/ 261 w 269"/>
                  <a:gd name="T113" fmla="*/ 217 h 292"/>
                  <a:gd name="T114" fmla="*/ 255 w 269"/>
                  <a:gd name="T115" fmla="*/ 22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9" h="292">
                    <a:moveTo>
                      <a:pt x="255" y="227"/>
                    </a:moveTo>
                    <a:lnTo>
                      <a:pt x="255" y="227"/>
                    </a:lnTo>
                    <a:lnTo>
                      <a:pt x="243" y="245"/>
                    </a:lnTo>
                    <a:lnTo>
                      <a:pt x="227" y="262"/>
                    </a:lnTo>
                    <a:lnTo>
                      <a:pt x="227" y="262"/>
                    </a:lnTo>
                    <a:lnTo>
                      <a:pt x="209" y="276"/>
                    </a:lnTo>
                    <a:lnTo>
                      <a:pt x="188" y="284"/>
                    </a:lnTo>
                    <a:lnTo>
                      <a:pt x="188" y="284"/>
                    </a:lnTo>
                    <a:lnTo>
                      <a:pt x="166" y="290"/>
                    </a:lnTo>
                    <a:lnTo>
                      <a:pt x="140" y="292"/>
                    </a:lnTo>
                    <a:lnTo>
                      <a:pt x="140" y="292"/>
                    </a:lnTo>
                    <a:lnTo>
                      <a:pt x="124" y="290"/>
                    </a:lnTo>
                    <a:lnTo>
                      <a:pt x="110" y="288"/>
                    </a:lnTo>
                    <a:lnTo>
                      <a:pt x="96" y="286"/>
                    </a:lnTo>
                    <a:lnTo>
                      <a:pt x="84" y="280"/>
                    </a:lnTo>
                    <a:lnTo>
                      <a:pt x="84" y="280"/>
                    </a:lnTo>
                    <a:lnTo>
                      <a:pt x="72" y="274"/>
                    </a:lnTo>
                    <a:lnTo>
                      <a:pt x="60" y="268"/>
                    </a:lnTo>
                    <a:lnTo>
                      <a:pt x="50" y="260"/>
                    </a:lnTo>
                    <a:lnTo>
                      <a:pt x="40" y="249"/>
                    </a:lnTo>
                    <a:lnTo>
                      <a:pt x="40" y="249"/>
                    </a:lnTo>
                    <a:lnTo>
                      <a:pt x="30" y="239"/>
                    </a:lnTo>
                    <a:lnTo>
                      <a:pt x="24" y="229"/>
                    </a:lnTo>
                    <a:lnTo>
                      <a:pt x="16" y="217"/>
                    </a:lnTo>
                    <a:lnTo>
                      <a:pt x="12" y="205"/>
                    </a:lnTo>
                    <a:lnTo>
                      <a:pt x="12" y="205"/>
                    </a:lnTo>
                    <a:lnTo>
                      <a:pt x="6" y="191"/>
                    </a:lnTo>
                    <a:lnTo>
                      <a:pt x="4" y="177"/>
                    </a:lnTo>
                    <a:lnTo>
                      <a:pt x="2" y="163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2" y="133"/>
                    </a:lnTo>
                    <a:lnTo>
                      <a:pt x="4" y="119"/>
                    </a:lnTo>
                    <a:lnTo>
                      <a:pt x="6" y="103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16" y="77"/>
                    </a:lnTo>
                    <a:lnTo>
                      <a:pt x="24" y="64"/>
                    </a:lnTo>
                    <a:lnTo>
                      <a:pt x="30" y="5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50" y="34"/>
                    </a:lnTo>
                    <a:lnTo>
                      <a:pt x="60" y="24"/>
                    </a:lnTo>
                    <a:lnTo>
                      <a:pt x="72" y="18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98" y="6"/>
                    </a:lnTo>
                    <a:lnTo>
                      <a:pt x="112" y="4"/>
                    </a:lnTo>
                    <a:lnTo>
                      <a:pt x="128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66" y="2"/>
                    </a:lnTo>
                    <a:lnTo>
                      <a:pt x="188" y="6"/>
                    </a:lnTo>
                    <a:lnTo>
                      <a:pt x="188" y="6"/>
                    </a:lnTo>
                    <a:lnTo>
                      <a:pt x="209" y="14"/>
                    </a:lnTo>
                    <a:lnTo>
                      <a:pt x="227" y="26"/>
                    </a:lnTo>
                    <a:lnTo>
                      <a:pt x="227" y="26"/>
                    </a:lnTo>
                    <a:lnTo>
                      <a:pt x="243" y="40"/>
                    </a:lnTo>
                    <a:lnTo>
                      <a:pt x="255" y="58"/>
                    </a:lnTo>
                    <a:lnTo>
                      <a:pt x="255" y="58"/>
                    </a:lnTo>
                    <a:lnTo>
                      <a:pt x="261" y="68"/>
                    </a:lnTo>
                    <a:lnTo>
                      <a:pt x="265" y="81"/>
                    </a:lnTo>
                    <a:lnTo>
                      <a:pt x="267" y="93"/>
                    </a:lnTo>
                    <a:lnTo>
                      <a:pt x="269" y="105"/>
                    </a:lnTo>
                    <a:lnTo>
                      <a:pt x="203" y="105"/>
                    </a:lnTo>
                    <a:lnTo>
                      <a:pt x="203" y="105"/>
                    </a:lnTo>
                    <a:lnTo>
                      <a:pt x="201" y="93"/>
                    </a:lnTo>
                    <a:lnTo>
                      <a:pt x="197" y="83"/>
                    </a:lnTo>
                    <a:lnTo>
                      <a:pt x="192" y="75"/>
                    </a:lnTo>
                    <a:lnTo>
                      <a:pt x="184" y="66"/>
                    </a:lnTo>
                    <a:lnTo>
                      <a:pt x="184" y="66"/>
                    </a:lnTo>
                    <a:lnTo>
                      <a:pt x="176" y="60"/>
                    </a:lnTo>
                    <a:lnTo>
                      <a:pt x="166" y="56"/>
                    </a:lnTo>
                    <a:lnTo>
                      <a:pt x="156" y="54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24" y="54"/>
                    </a:lnTo>
                    <a:lnTo>
                      <a:pt x="116" y="56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70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78" y="9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2" y="131"/>
                    </a:lnTo>
                    <a:lnTo>
                      <a:pt x="70" y="149"/>
                    </a:lnTo>
                    <a:lnTo>
                      <a:pt x="70" y="149"/>
                    </a:lnTo>
                    <a:lnTo>
                      <a:pt x="72" y="165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80" y="197"/>
                    </a:lnTo>
                    <a:lnTo>
                      <a:pt x="86" y="211"/>
                    </a:lnTo>
                    <a:lnTo>
                      <a:pt x="86" y="211"/>
                    </a:lnTo>
                    <a:lnTo>
                      <a:pt x="96" y="221"/>
                    </a:lnTo>
                    <a:lnTo>
                      <a:pt x="108" y="231"/>
                    </a:lnTo>
                    <a:lnTo>
                      <a:pt x="108" y="231"/>
                    </a:lnTo>
                    <a:lnTo>
                      <a:pt x="124" y="237"/>
                    </a:lnTo>
                    <a:lnTo>
                      <a:pt x="142" y="239"/>
                    </a:lnTo>
                    <a:lnTo>
                      <a:pt x="142" y="239"/>
                    </a:lnTo>
                    <a:lnTo>
                      <a:pt x="154" y="237"/>
                    </a:lnTo>
                    <a:lnTo>
                      <a:pt x="166" y="235"/>
                    </a:lnTo>
                    <a:lnTo>
                      <a:pt x="176" y="229"/>
                    </a:lnTo>
                    <a:lnTo>
                      <a:pt x="184" y="221"/>
                    </a:lnTo>
                    <a:lnTo>
                      <a:pt x="184" y="221"/>
                    </a:lnTo>
                    <a:lnTo>
                      <a:pt x="192" y="213"/>
                    </a:lnTo>
                    <a:lnTo>
                      <a:pt x="197" y="203"/>
                    </a:lnTo>
                    <a:lnTo>
                      <a:pt x="201" y="191"/>
                    </a:lnTo>
                    <a:lnTo>
                      <a:pt x="203" y="179"/>
                    </a:lnTo>
                    <a:lnTo>
                      <a:pt x="269" y="179"/>
                    </a:lnTo>
                    <a:lnTo>
                      <a:pt x="269" y="179"/>
                    </a:lnTo>
                    <a:lnTo>
                      <a:pt x="265" y="205"/>
                    </a:lnTo>
                    <a:lnTo>
                      <a:pt x="261" y="217"/>
                    </a:lnTo>
                    <a:lnTo>
                      <a:pt x="255" y="227"/>
                    </a:lnTo>
                    <a:lnTo>
                      <a:pt x="255" y="227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" name="Freeform 53">
                <a:extLst>
                  <a:ext uri="{FF2B5EF4-FFF2-40B4-BE49-F238E27FC236}">
                    <a16:creationId xmlns:a16="http://schemas.microsoft.com/office/drawing/2014/main" id="{12A9E208-4EBF-4694-94AB-7707752A3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3588" y="2995613"/>
                <a:ext cx="511175" cy="642938"/>
              </a:xfrm>
              <a:custGeom>
                <a:avLst/>
                <a:gdLst>
                  <a:gd name="T0" fmla="*/ 320 w 322"/>
                  <a:gd name="T1" fmla="*/ 298 h 405"/>
                  <a:gd name="T2" fmla="*/ 308 w 322"/>
                  <a:gd name="T3" fmla="*/ 340 h 405"/>
                  <a:gd name="T4" fmla="*/ 292 w 322"/>
                  <a:gd name="T5" fmla="*/ 360 h 405"/>
                  <a:gd name="T6" fmla="*/ 272 w 322"/>
                  <a:gd name="T7" fmla="*/ 377 h 405"/>
                  <a:gd name="T8" fmla="*/ 222 w 322"/>
                  <a:gd name="T9" fmla="*/ 399 h 405"/>
                  <a:gd name="T10" fmla="*/ 164 w 322"/>
                  <a:gd name="T11" fmla="*/ 405 h 405"/>
                  <a:gd name="T12" fmla="*/ 114 w 322"/>
                  <a:gd name="T13" fmla="*/ 399 h 405"/>
                  <a:gd name="T14" fmla="*/ 86 w 322"/>
                  <a:gd name="T15" fmla="*/ 391 h 405"/>
                  <a:gd name="T16" fmla="*/ 60 w 322"/>
                  <a:gd name="T17" fmla="*/ 379 h 405"/>
                  <a:gd name="T18" fmla="*/ 28 w 322"/>
                  <a:gd name="T19" fmla="*/ 348 h 405"/>
                  <a:gd name="T20" fmla="*/ 10 w 322"/>
                  <a:gd name="T21" fmla="*/ 322 h 405"/>
                  <a:gd name="T22" fmla="*/ 0 w 322"/>
                  <a:gd name="T23" fmla="*/ 266 h 405"/>
                  <a:gd name="T24" fmla="*/ 80 w 322"/>
                  <a:gd name="T25" fmla="*/ 286 h 405"/>
                  <a:gd name="T26" fmla="*/ 94 w 322"/>
                  <a:gd name="T27" fmla="*/ 318 h 405"/>
                  <a:gd name="T28" fmla="*/ 118 w 322"/>
                  <a:gd name="T29" fmla="*/ 336 h 405"/>
                  <a:gd name="T30" fmla="*/ 152 w 322"/>
                  <a:gd name="T31" fmla="*/ 346 h 405"/>
                  <a:gd name="T32" fmla="*/ 184 w 322"/>
                  <a:gd name="T33" fmla="*/ 346 h 405"/>
                  <a:gd name="T34" fmla="*/ 208 w 322"/>
                  <a:gd name="T35" fmla="*/ 340 h 405"/>
                  <a:gd name="T36" fmla="*/ 230 w 322"/>
                  <a:gd name="T37" fmla="*/ 326 h 405"/>
                  <a:gd name="T38" fmla="*/ 242 w 322"/>
                  <a:gd name="T39" fmla="*/ 304 h 405"/>
                  <a:gd name="T40" fmla="*/ 242 w 322"/>
                  <a:gd name="T41" fmla="*/ 276 h 405"/>
                  <a:gd name="T42" fmla="*/ 228 w 322"/>
                  <a:gd name="T43" fmla="*/ 256 h 405"/>
                  <a:gd name="T44" fmla="*/ 202 w 322"/>
                  <a:gd name="T45" fmla="*/ 242 h 405"/>
                  <a:gd name="T46" fmla="*/ 142 w 322"/>
                  <a:gd name="T47" fmla="*/ 226 h 405"/>
                  <a:gd name="T48" fmla="*/ 96 w 322"/>
                  <a:gd name="T49" fmla="*/ 212 h 405"/>
                  <a:gd name="T50" fmla="*/ 56 w 322"/>
                  <a:gd name="T51" fmla="*/ 194 h 405"/>
                  <a:gd name="T52" fmla="*/ 26 w 322"/>
                  <a:gd name="T53" fmla="*/ 163 h 405"/>
                  <a:gd name="T54" fmla="*/ 14 w 322"/>
                  <a:gd name="T55" fmla="*/ 131 h 405"/>
                  <a:gd name="T56" fmla="*/ 14 w 322"/>
                  <a:gd name="T57" fmla="*/ 103 h 405"/>
                  <a:gd name="T58" fmla="*/ 26 w 322"/>
                  <a:gd name="T59" fmla="*/ 65 h 405"/>
                  <a:gd name="T60" fmla="*/ 42 w 322"/>
                  <a:gd name="T61" fmla="*/ 43 h 405"/>
                  <a:gd name="T62" fmla="*/ 60 w 322"/>
                  <a:gd name="T63" fmla="*/ 27 h 405"/>
                  <a:gd name="T64" fmla="*/ 106 w 322"/>
                  <a:gd name="T65" fmla="*/ 7 h 405"/>
                  <a:gd name="T66" fmla="*/ 158 w 322"/>
                  <a:gd name="T67" fmla="*/ 0 h 405"/>
                  <a:gd name="T68" fmla="*/ 214 w 322"/>
                  <a:gd name="T69" fmla="*/ 7 h 405"/>
                  <a:gd name="T70" fmla="*/ 262 w 322"/>
                  <a:gd name="T71" fmla="*/ 29 h 405"/>
                  <a:gd name="T72" fmla="*/ 280 w 322"/>
                  <a:gd name="T73" fmla="*/ 45 h 405"/>
                  <a:gd name="T74" fmla="*/ 294 w 322"/>
                  <a:gd name="T75" fmla="*/ 65 h 405"/>
                  <a:gd name="T76" fmla="*/ 306 w 322"/>
                  <a:gd name="T77" fmla="*/ 107 h 405"/>
                  <a:gd name="T78" fmla="*/ 236 w 322"/>
                  <a:gd name="T79" fmla="*/ 123 h 405"/>
                  <a:gd name="T80" fmla="*/ 230 w 322"/>
                  <a:gd name="T81" fmla="*/ 93 h 405"/>
                  <a:gd name="T82" fmla="*/ 212 w 322"/>
                  <a:gd name="T83" fmla="*/ 73 h 405"/>
                  <a:gd name="T84" fmla="*/ 188 w 322"/>
                  <a:gd name="T85" fmla="*/ 61 h 405"/>
                  <a:gd name="T86" fmla="*/ 158 w 322"/>
                  <a:gd name="T87" fmla="*/ 57 h 405"/>
                  <a:gd name="T88" fmla="*/ 122 w 322"/>
                  <a:gd name="T89" fmla="*/ 63 h 405"/>
                  <a:gd name="T90" fmla="*/ 102 w 322"/>
                  <a:gd name="T91" fmla="*/ 75 h 405"/>
                  <a:gd name="T92" fmla="*/ 88 w 322"/>
                  <a:gd name="T93" fmla="*/ 93 h 405"/>
                  <a:gd name="T94" fmla="*/ 88 w 322"/>
                  <a:gd name="T95" fmla="*/ 115 h 405"/>
                  <a:gd name="T96" fmla="*/ 98 w 322"/>
                  <a:gd name="T97" fmla="*/ 133 h 405"/>
                  <a:gd name="T98" fmla="*/ 124 w 322"/>
                  <a:gd name="T99" fmla="*/ 149 h 405"/>
                  <a:gd name="T100" fmla="*/ 162 w 322"/>
                  <a:gd name="T101" fmla="*/ 161 h 405"/>
                  <a:gd name="T102" fmla="*/ 206 w 322"/>
                  <a:gd name="T103" fmla="*/ 171 h 405"/>
                  <a:gd name="T104" fmla="*/ 268 w 322"/>
                  <a:gd name="T105" fmla="*/ 194 h 405"/>
                  <a:gd name="T106" fmla="*/ 300 w 322"/>
                  <a:gd name="T107" fmla="*/ 220 h 405"/>
                  <a:gd name="T108" fmla="*/ 316 w 322"/>
                  <a:gd name="T109" fmla="*/ 246 h 405"/>
                  <a:gd name="T110" fmla="*/ 322 w 322"/>
                  <a:gd name="T111" fmla="*/ 28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" h="405">
                    <a:moveTo>
                      <a:pt x="322" y="282"/>
                    </a:moveTo>
                    <a:lnTo>
                      <a:pt x="322" y="282"/>
                    </a:lnTo>
                    <a:lnTo>
                      <a:pt x="320" y="298"/>
                    </a:lnTo>
                    <a:lnTo>
                      <a:pt x="318" y="314"/>
                    </a:lnTo>
                    <a:lnTo>
                      <a:pt x="314" y="326"/>
                    </a:lnTo>
                    <a:lnTo>
                      <a:pt x="308" y="340"/>
                    </a:lnTo>
                    <a:lnTo>
                      <a:pt x="308" y="340"/>
                    </a:lnTo>
                    <a:lnTo>
                      <a:pt x="300" y="350"/>
                    </a:lnTo>
                    <a:lnTo>
                      <a:pt x="292" y="360"/>
                    </a:lnTo>
                    <a:lnTo>
                      <a:pt x="282" y="369"/>
                    </a:lnTo>
                    <a:lnTo>
                      <a:pt x="272" y="377"/>
                    </a:lnTo>
                    <a:lnTo>
                      <a:pt x="272" y="377"/>
                    </a:lnTo>
                    <a:lnTo>
                      <a:pt x="260" y="385"/>
                    </a:lnTo>
                    <a:lnTo>
                      <a:pt x="248" y="389"/>
                    </a:lnTo>
                    <a:lnTo>
                      <a:pt x="222" y="399"/>
                    </a:lnTo>
                    <a:lnTo>
                      <a:pt x="222" y="399"/>
                    </a:lnTo>
                    <a:lnTo>
                      <a:pt x="192" y="403"/>
                    </a:lnTo>
                    <a:lnTo>
                      <a:pt x="164" y="405"/>
                    </a:lnTo>
                    <a:lnTo>
                      <a:pt x="164" y="405"/>
                    </a:lnTo>
                    <a:lnTo>
                      <a:pt x="140" y="403"/>
                    </a:lnTo>
                    <a:lnTo>
                      <a:pt x="114" y="399"/>
                    </a:lnTo>
                    <a:lnTo>
                      <a:pt x="114" y="399"/>
                    </a:lnTo>
                    <a:lnTo>
                      <a:pt x="100" y="395"/>
                    </a:lnTo>
                    <a:lnTo>
                      <a:pt x="86" y="391"/>
                    </a:lnTo>
                    <a:lnTo>
                      <a:pt x="74" y="385"/>
                    </a:lnTo>
                    <a:lnTo>
                      <a:pt x="60" y="379"/>
                    </a:lnTo>
                    <a:lnTo>
                      <a:pt x="60" y="379"/>
                    </a:lnTo>
                    <a:lnTo>
                      <a:pt x="48" y="371"/>
                    </a:lnTo>
                    <a:lnTo>
                      <a:pt x="38" y="360"/>
                    </a:lnTo>
                    <a:lnTo>
                      <a:pt x="28" y="348"/>
                    </a:lnTo>
                    <a:lnTo>
                      <a:pt x="18" y="336"/>
                    </a:lnTo>
                    <a:lnTo>
                      <a:pt x="18" y="336"/>
                    </a:lnTo>
                    <a:lnTo>
                      <a:pt x="10" y="322"/>
                    </a:lnTo>
                    <a:lnTo>
                      <a:pt x="6" y="306"/>
                    </a:lnTo>
                    <a:lnTo>
                      <a:pt x="2" y="286"/>
                    </a:lnTo>
                    <a:lnTo>
                      <a:pt x="0" y="266"/>
                    </a:lnTo>
                    <a:lnTo>
                      <a:pt x="78" y="266"/>
                    </a:lnTo>
                    <a:lnTo>
                      <a:pt x="78" y="266"/>
                    </a:lnTo>
                    <a:lnTo>
                      <a:pt x="80" y="286"/>
                    </a:lnTo>
                    <a:lnTo>
                      <a:pt x="84" y="304"/>
                    </a:lnTo>
                    <a:lnTo>
                      <a:pt x="84" y="304"/>
                    </a:lnTo>
                    <a:lnTo>
                      <a:pt x="94" y="318"/>
                    </a:lnTo>
                    <a:lnTo>
                      <a:pt x="104" y="328"/>
                    </a:lnTo>
                    <a:lnTo>
                      <a:pt x="104" y="328"/>
                    </a:lnTo>
                    <a:lnTo>
                      <a:pt x="118" y="336"/>
                    </a:lnTo>
                    <a:lnTo>
                      <a:pt x="134" y="342"/>
                    </a:lnTo>
                    <a:lnTo>
                      <a:pt x="134" y="342"/>
                    </a:lnTo>
                    <a:lnTo>
                      <a:pt x="152" y="346"/>
                    </a:lnTo>
                    <a:lnTo>
                      <a:pt x="170" y="348"/>
                    </a:lnTo>
                    <a:lnTo>
                      <a:pt x="170" y="348"/>
                    </a:lnTo>
                    <a:lnTo>
                      <a:pt x="184" y="346"/>
                    </a:lnTo>
                    <a:lnTo>
                      <a:pt x="196" y="344"/>
                    </a:lnTo>
                    <a:lnTo>
                      <a:pt x="196" y="344"/>
                    </a:lnTo>
                    <a:lnTo>
                      <a:pt x="208" y="340"/>
                    </a:lnTo>
                    <a:lnTo>
                      <a:pt x="220" y="334"/>
                    </a:lnTo>
                    <a:lnTo>
                      <a:pt x="220" y="334"/>
                    </a:lnTo>
                    <a:lnTo>
                      <a:pt x="230" y="326"/>
                    </a:lnTo>
                    <a:lnTo>
                      <a:pt x="238" y="316"/>
                    </a:lnTo>
                    <a:lnTo>
                      <a:pt x="238" y="316"/>
                    </a:lnTo>
                    <a:lnTo>
                      <a:pt x="242" y="304"/>
                    </a:lnTo>
                    <a:lnTo>
                      <a:pt x="244" y="290"/>
                    </a:lnTo>
                    <a:lnTo>
                      <a:pt x="244" y="290"/>
                    </a:lnTo>
                    <a:lnTo>
                      <a:pt x="242" y="276"/>
                    </a:lnTo>
                    <a:lnTo>
                      <a:pt x="236" y="264"/>
                    </a:lnTo>
                    <a:lnTo>
                      <a:pt x="236" y="264"/>
                    </a:lnTo>
                    <a:lnTo>
                      <a:pt x="228" y="256"/>
                    </a:lnTo>
                    <a:lnTo>
                      <a:pt x="216" y="248"/>
                    </a:lnTo>
                    <a:lnTo>
                      <a:pt x="216" y="248"/>
                    </a:lnTo>
                    <a:lnTo>
                      <a:pt x="202" y="242"/>
                    </a:lnTo>
                    <a:lnTo>
                      <a:pt x="186" y="236"/>
                    </a:lnTo>
                    <a:lnTo>
                      <a:pt x="186" y="236"/>
                    </a:lnTo>
                    <a:lnTo>
                      <a:pt x="142" y="226"/>
                    </a:lnTo>
                    <a:lnTo>
                      <a:pt x="142" y="226"/>
                    </a:lnTo>
                    <a:lnTo>
                      <a:pt x="96" y="212"/>
                    </a:lnTo>
                    <a:lnTo>
                      <a:pt x="96" y="212"/>
                    </a:lnTo>
                    <a:lnTo>
                      <a:pt x="74" y="204"/>
                    </a:lnTo>
                    <a:lnTo>
                      <a:pt x="56" y="194"/>
                    </a:lnTo>
                    <a:lnTo>
                      <a:pt x="56" y="194"/>
                    </a:lnTo>
                    <a:lnTo>
                      <a:pt x="38" y="179"/>
                    </a:lnTo>
                    <a:lnTo>
                      <a:pt x="26" y="163"/>
                    </a:lnTo>
                    <a:lnTo>
                      <a:pt x="26" y="163"/>
                    </a:lnTo>
                    <a:lnTo>
                      <a:pt x="20" y="155"/>
                    </a:lnTo>
                    <a:lnTo>
                      <a:pt x="16" y="143"/>
                    </a:lnTo>
                    <a:lnTo>
                      <a:pt x="14" y="13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03"/>
                    </a:lnTo>
                    <a:lnTo>
                      <a:pt x="18" y="89"/>
                    </a:lnTo>
                    <a:lnTo>
                      <a:pt x="22" y="75"/>
                    </a:lnTo>
                    <a:lnTo>
                      <a:pt x="26" y="65"/>
                    </a:lnTo>
                    <a:lnTo>
                      <a:pt x="26" y="65"/>
                    </a:lnTo>
                    <a:lnTo>
                      <a:pt x="34" y="53"/>
                    </a:lnTo>
                    <a:lnTo>
                      <a:pt x="42" y="43"/>
                    </a:lnTo>
                    <a:lnTo>
                      <a:pt x="50" y="35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80" y="15"/>
                    </a:lnTo>
                    <a:lnTo>
                      <a:pt x="106" y="7"/>
                    </a:lnTo>
                    <a:lnTo>
                      <a:pt x="106" y="7"/>
                    </a:lnTo>
                    <a:lnTo>
                      <a:pt x="132" y="3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88" y="3"/>
                    </a:lnTo>
                    <a:lnTo>
                      <a:pt x="214" y="7"/>
                    </a:lnTo>
                    <a:lnTo>
                      <a:pt x="214" y="7"/>
                    </a:lnTo>
                    <a:lnTo>
                      <a:pt x="240" y="15"/>
                    </a:lnTo>
                    <a:lnTo>
                      <a:pt x="252" y="21"/>
                    </a:lnTo>
                    <a:lnTo>
                      <a:pt x="262" y="29"/>
                    </a:lnTo>
                    <a:lnTo>
                      <a:pt x="262" y="29"/>
                    </a:lnTo>
                    <a:lnTo>
                      <a:pt x="272" y="35"/>
                    </a:lnTo>
                    <a:lnTo>
                      <a:pt x="280" y="45"/>
                    </a:lnTo>
                    <a:lnTo>
                      <a:pt x="288" y="55"/>
                    </a:lnTo>
                    <a:lnTo>
                      <a:pt x="294" y="65"/>
                    </a:lnTo>
                    <a:lnTo>
                      <a:pt x="294" y="65"/>
                    </a:lnTo>
                    <a:lnTo>
                      <a:pt x="300" y="79"/>
                    </a:lnTo>
                    <a:lnTo>
                      <a:pt x="304" y="91"/>
                    </a:lnTo>
                    <a:lnTo>
                      <a:pt x="306" y="107"/>
                    </a:lnTo>
                    <a:lnTo>
                      <a:pt x="308" y="123"/>
                    </a:lnTo>
                    <a:lnTo>
                      <a:pt x="236" y="123"/>
                    </a:lnTo>
                    <a:lnTo>
                      <a:pt x="236" y="123"/>
                    </a:lnTo>
                    <a:lnTo>
                      <a:pt x="234" y="107"/>
                    </a:lnTo>
                    <a:lnTo>
                      <a:pt x="230" y="93"/>
                    </a:lnTo>
                    <a:lnTo>
                      <a:pt x="230" y="93"/>
                    </a:lnTo>
                    <a:lnTo>
                      <a:pt x="222" y="81"/>
                    </a:lnTo>
                    <a:lnTo>
                      <a:pt x="212" y="73"/>
                    </a:lnTo>
                    <a:lnTo>
                      <a:pt x="212" y="73"/>
                    </a:lnTo>
                    <a:lnTo>
                      <a:pt x="200" y="65"/>
                    </a:lnTo>
                    <a:lnTo>
                      <a:pt x="188" y="61"/>
                    </a:lnTo>
                    <a:lnTo>
                      <a:pt x="188" y="61"/>
                    </a:lnTo>
                    <a:lnTo>
                      <a:pt x="174" y="59"/>
                    </a:lnTo>
                    <a:lnTo>
                      <a:pt x="158" y="57"/>
                    </a:lnTo>
                    <a:lnTo>
                      <a:pt x="158" y="57"/>
                    </a:lnTo>
                    <a:lnTo>
                      <a:pt x="134" y="59"/>
                    </a:lnTo>
                    <a:lnTo>
                      <a:pt x="134" y="59"/>
                    </a:lnTo>
                    <a:lnTo>
                      <a:pt x="122" y="63"/>
                    </a:lnTo>
                    <a:lnTo>
                      <a:pt x="112" y="67"/>
                    </a:lnTo>
                    <a:lnTo>
                      <a:pt x="112" y="67"/>
                    </a:lnTo>
                    <a:lnTo>
                      <a:pt x="102" y="75"/>
                    </a:lnTo>
                    <a:lnTo>
                      <a:pt x="94" y="83"/>
                    </a:lnTo>
                    <a:lnTo>
                      <a:pt x="94" y="83"/>
                    </a:lnTo>
                    <a:lnTo>
                      <a:pt x="88" y="93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15"/>
                    </a:lnTo>
                    <a:lnTo>
                      <a:pt x="90" y="121"/>
                    </a:lnTo>
                    <a:lnTo>
                      <a:pt x="94" y="127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110" y="143"/>
                    </a:lnTo>
                    <a:lnTo>
                      <a:pt x="124" y="149"/>
                    </a:lnTo>
                    <a:lnTo>
                      <a:pt x="124" y="149"/>
                    </a:lnTo>
                    <a:lnTo>
                      <a:pt x="142" y="157"/>
                    </a:lnTo>
                    <a:lnTo>
                      <a:pt x="162" y="161"/>
                    </a:lnTo>
                    <a:lnTo>
                      <a:pt x="162" y="161"/>
                    </a:lnTo>
                    <a:lnTo>
                      <a:pt x="206" y="171"/>
                    </a:lnTo>
                    <a:lnTo>
                      <a:pt x="206" y="171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68" y="194"/>
                    </a:lnTo>
                    <a:lnTo>
                      <a:pt x="286" y="206"/>
                    </a:lnTo>
                    <a:lnTo>
                      <a:pt x="286" y="206"/>
                    </a:lnTo>
                    <a:lnTo>
                      <a:pt x="300" y="220"/>
                    </a:lnTo>
                    <a:lnTo>
                      <a:pt x="312" y="236"/>
                    </a:lnTo>
                    <a:lnTo>
                      <a:pt x="312" y="236"/>
                    </a:lnTo>
                    <a:lnTo>
                      <a:pt x="316" y="246"/>
                    </a:lnTo>
                    <a:lnTo>
                      <a:pt x="318" y="256"/>
                    </a:lnTo>
                    <a:lnTo>
                      <a:pt x="320" y="268"/>
                    </a:lnTo>
                    <a:lnTo>
                      <a:pt x="322" y="282"/>
                    </a:lnTo>
                    <a:lnTo>
                      <a:pt x="322" y="282"/>
                    </a:lnTo>
                    <a:close/>
                  </a:path>
                </a:pathLst>
              </a:custGeom>
              <a:solidFill>
                <a:srgbClr val="003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" name="Freeform 54">
                <a:extLst>
                  <a:ext uri="{FF2B5EF4-FFF2-40B4-BE49-F238E27FC236}">
                    <a16:creationId xmlns:a16="http://schemas.microsoft.com/office/drawing/2014/main" id="{1E09C22A-8F0D-4689-8F8C-A8309537E6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3171826"/>
                <a:ext cx="428625" cy="463550"/>
              </a:xfrm>
              <a:custGeom>
                <a:avLst/>
                <a:gdLst>
                  <a:gd name="T0" fmla="*/ 254 w 270"/>
                  <a:gd name="T1" fmla="*/ 227 h 292"/>
                  <a:gd name="T2" fmla="*/ 226 w 270"/>
                  <a:gd name="T3" fmla="*/ 262 h 292"/>
                  <a:gd name="T4" fmla="*/ 208 w 270"/>
                  <a:gd name="T5" fmla="*/ 276 h 292"/>
                  <a:gd name="T6" fmla="*/ 188 w 270"/>
                  <a:gd name="T7" fmla="*/ 284 h 292"/>
                  <a:gd name="T8" fmla="*/ 138 w 270"/>
                  <a:gd name="T9" fmla="*/ 292 h 292"/>
                  <a:gd name="T10" fmla="*/ 124 w 270"/>
                  <a:gd name="T11" fmla="*/ 290 h 292"/>
                  <a:gd name="T12" fmla="*/ 96 w 270"/>
                  <a:gd name="T13" fmla="*/ 286 h 292"/>
                  <a:gd name="T14" fmla="*/ 82 w 270"/>
                  <a:gd name="T15" fmla="*/ 280 h 292"/>
                  <a:gd name="T16" fmla="*/ 58 w 270"/>
                  <a:gd name="T17" fmla="*/ 268 h 292"/>
                  <a:gd name="T18" fmla="*/ 38 w 270"/>
                  <a:gd name="T19" fmla="*/ 249 h 292"/>
                  <a:gd name="T20" fmla="*/ 30 w 270"/>
                  <a:gd name="T21" fmla="*/ 239 h 292"/>
                  <a:gd name="T22" fmla="*/ 16 w 270"/>
                  <a:gd name="T23" fmla="*/ 217 h 292"/>
                  <a:gd name="T24" fmla="*/ 10 w 270"/>
                  <a:gd name="T25" fmla="*/ 205 h 292"/>
                  <a:gd name="T26" fmla="*/ 2 w 270"/>
                  <a:gd name="T27" fmla="*/ 177 h 292"/>
                  <a:gd name="T28" fmla="*/ 0 w 270"/>
                  <a:gd name="T29" fmla="*/ 149 h 292"/>
                  <a:gd name="T30" fmla="*/ 0 w 270"/>
                  <a:gd name="T31" fmla="*/ 133 h 292"/>
                  <a:gd name="T32" fmla="*/ 6 w 270"/>
                  <a:gd name="T33" fmla="*/ 103 h 292"/>
                  <a:gd name="T34" fmla="*/ 10 w 270"/>
                  <a:gd name="T35" fmla="*/ 89 h 292"/>
                  <a:gd name="T36" fmla="*/ 22 w 270"/>
                  <a:gd name="T37" fmla="*/ 64 h 292"/>
                  <a:gd name="T38" fmla="*/ 38 w 270"/>
                  <a:gd name="T39" fmla="*/ 42 h 292"/>
                  <a:gd name="T40" fmla="*/ 48 w 270"/>
                  <a:gd name="T41" fmla="*/ 34 h 292"/>
                  <a:gd name="T42" fmla="*/ 70 w 270"/>
                  <a:gd name="T43" fmla="*/ 18 h 292"/>
                  <a:gd name="T44" fmla="*/ 84 w 270"/>
                  <a:gd name="T45" fmla="*/ 12 h 292"/>
                  <a:gd name="T46" fmla="*/ 110 w 270"/>
                  <a:gd name="T47" fmla="*/ 4 h 292"/>
                  <a:gd name="T48" fmla="*/ 142 w 270"/>
                  <a:gd name="T49" fmla="*/ 0 h 292"/>
                  <a:gd name="T50" fmla="*/ 164 w 270"/>
                  <a:gd name="T51" fmla="*/ 2 h 292"/>
                  <a:gd name="T52" fmla="*/ 188 w 270"/>
                  <a:gd name="T53" fmla="*/ 6 h 292"/>
                  <a:gd name="T54" fmla="*/ 226 w 270"/>
                  <a:gd name="T55" fmla="*/ 26 h 292"/>
                  <a:gd name="T56" fmla="*/ 242 w 270"/>
                  <a:gd name="T57" fmla="*/ 40 h 292"/>
                  <a:gd name="T58" fmla="*/ 256 w 270"/>
                  <a:gd name="T59" fmla="*/ 58 h 292"/>
                  <a:gd name="T60" fmla="*/ 264 w 270"/>
                  <a:gd name="T61" fmla="*/ 81 h 292"/>
                  <a:gd name="T62" fmla="*/ 72 w 270"/>
                  <a:gd name="T63" fmla="*/ 177 h 292"/>
                  <a:gd name="T64" fmla="*/ 76 w 270"/>
                  <a:gd name="T65" fmla="*/ 189 h 292"/>
                  <a:gd name="T66" fmla="*/ 86 w 270"/>
                  <a:gd name="T67" fmla="*/ 211 h 292"/>
                  <a:gd name="T68" fmla="*/ 92 w 270"/>
                  <a:gd name="T69" fmla="*/ 221 h 292"/>
                  <a:gd name="T70" fmla="*/ 112 w 270"/>
                  <a:gd name="T71" fmla="*/ 233 h 292"/>
                  <a:gd name="T72" fmla="*/ 140 w 270"/>
                  <a:gd name="T73" fmla="*/ 239 h 292"/>
                  <a:gd name="T74" fmla="*/ 152 w 270"/>
                  <a:gd name="T75" fmla="*/ 237 h 292"/>
                  <a:gd name="T76" fmla="*/ 174 w 270"/>
                  <a:gd name="T77" fmla="*/ 229 h 292"/>
                  <a:gd name="T78" fmla="*/ 182 w 270"/>
                  <a:gd name="T79" fmla="*/ 221 h 292"/>
                  <a:gd name="T80" fmla="*/ 196 w 270"/>
                  <a:gd name="T81" fmla="*/ 203 h 292"/>
                  <a:gd name="T82" fmla="*/ 202 w 270"/>
                  <a:gd name="T83" fmla="*/ 179 h 292"/>
                  <a:gd name="T84" fmla="*/ 270 w 270"/>
                  <a:gd name="T85" fmla="*/ 179 h 292"/>
                  <a:gd name="T86" fmla="*/ 260 w 270"/>
                  <a:gd name="T87" fmla="*/ 217 h 292"/>
                  <a:gd name="T88" fmla="*/ 254 w 270"/>
                  <a:gd name="T89" fmla="*/ 227 h 292"/>
                  <a:gd name="T90" fmla="*/ 178 w 270"/>
                  <a:gd name="T91" fmla="*/ 62 h 292"/>
                  <a:gd name="T92" fmla="*/ 162 w 270"/>
                  <a:gd name="T93" fmla="*/ 54 h 292"/>
                  <a:gd name="T94" fmla="*/ 142 w 270"/>
                  <a:gd name="T95" fmla="*/ 52 h 292"/>
                  <a:gd name="T96" fmla="*/ 126 w 270"/>
                  <a:gd name="T97" fmla="*/ 54 h 292"/>
                  <a:gd name="T98" fmla="*/ 112 w 270"/>
                  <a:gd name="T99" fmla="*/ 58 h 292"/>
                  <a:gd name="T100" fmla="*/ 90 w 270"/>
                  <a:gd name="T101" fmla="*/ 77 h 292"/>
                  <a:gd name="T102" fmla="*/ 82 w 270"/>
                  <a:gd name="T103" fmla="*/ 87 h 292"/>
                  <a:gd name="T104" fmla="*/ 76 w 270"/>
                  <a:gd name="T105" fmla="*/ 101 h 292"/>
                  <a:gd name="T106" fmla="*/ 72 w 270"/>
                  <a:gd name="T107" fmla="*/ 129 h 292"/>
                  <a:gd name="T108" fmla="*/ 198 w 270"/>
                  <a:gd name="T109" fmla="*/ 89 h 292"/>
                  <a:gd name="T110" fmla="*/ 194 w 270"/>
                  <a:gd name="T111" fmla="*/ 81 h 292"/>
                  <a:gd name="T112" fmla="*/ 184 w 270"/>
                  <a:gd name="T113" fmla="*/ 66 h 292"/>
                  <a:gd name="T114" fmla="*/ 178 w 270"/>
                  <a:gd name="T115" fmla="*/ 6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0" h="292">
                    <a:moveTo>
                      <a:pt x="254" y="227"/>
                    </a:moveTo>
                    <a:lnTo>
                      <a:pt x="254" y="227"/>
                    </a:lnTo>
                    <a:lnTo>
                      <a:pt x="242" y="245"/>
                    </a:lnTo>
                    <a:lnTo>
                      <a:pt x="226" y="262"/>
                    </a:lnTo>
                    <a:lnTo>
                      <a:pt x="226" y="262"/>
                    </a:lnTo>
                    <a:lnTo>
                      <a:pt x="208" y="276"/>
                    </a:lnTo>
                    <a:lnTo>
                      <a:pt x="188" y="284"/>
                    </a:lnTo>
                    <a:lnTo>
                      <a:pt x="188" y="284"/>
                    </a:lnTo>
                    <a:lnTo>
                      <a:pt x="164" y="290"/>
                    </a:lnTo>
                    <a:lnTo>
                      <a:pt x="138" y="292"/>
                    </a:lnTo>
                    <a:lnTo>
                      <a:pt x="138" y="292"/>
                    </a:lnTo>
                    <a:lnTo>
                      <a:pt x="124" y="290"/>
                    </a:lnTo>
                    <a:lnTo>
                      <a:pt x="110" y="288"/>
                    </a:lnTo>
                    <a:lnTo>
                      <a:pt x="96" y="286"/>
                    </a:lnTo>
                    <a:lnTo>
                      <a:pt x="82" y="280"/>
                    </a:lnTo>
                    <a:lnTo>
                      <a:pt x="82" y="280"/>
                    </a:lnTo>
                    <a:lnTo>
                      <a:pt x="70" y="274"/>
                    </a:lnTo>
                    <a:lnTo>
                      <a:pt x="58" y="268"/>
                    </a:lnTo>
                    <a:lnTo>
                      <a:pt x="48" y="260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30" y="239"/>
                    </a:lnTo>
                    <a:lnTo>
                      <a:pt x="22" y="229"/>
                    </a:lnTo>
                    <a:lnTo>
                      <a:pt x="16" y="217"/>
                    </a:lnTo>
                    <a:lnTo>
                      <a:pt x="10" y="205"/>
                    </a:lnTo>
                    <a:lnTo>
                      <a:pt x="10" y="205"/>
                    </a:lnTo>
                    <a:lnTo>
                      <a:pt x="6" y="191"/>
                    </a:lnTo>
                    <a:lnTo>
                      <a:pt x="2" y="177"/>
                    </a:lnTo>
                    <a:lnTo>
                      <a:pt x="0" y="163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33"/>
                    </a:lnTo>
                    <a:lnTo>
                      <a:pt x="2" y="119"/>
                    </a:lnTo>
                    <a:lnTo>
                      <a:pt x="6" y="103"/>
                    </a:lnTo>
                    <a:lnTo>
                      <a:pt x="10" y="89"/>
                    </a:lnTo>
                    <a:lnTo>
                      <a:pt x="10" y="89"/>
                    </a:lnTo>
                    <a:lnTo>
                      <a:pt x="16" y="77"/>
                    </a:lnTo>
                    <a:lnTo>
                      <a:pt x="22" y="64"/>
                    </a:lnTo>
                    <a:lnTo>
                      <a:pt x="30" y="5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48" y="34"/>
                    </a:lnTo>
                    <a:lnTo>
                      <a:pt x="58" y="24"/>
                    </a:lnTo>
                    <a:lnTo>
                      <a:pt x="70" y="18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96" y="6"/>
                    </a:lnTo>
                    <a:lnTo>
                      <a:pt x="110" y="4"/>
                    </a:lnTo>
                    <a:lnTo>
                      <a:pt x="126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64" y="2"/>
                    </a:lnTo>
                    <a:lnTo>
                      <a:pt x="188" y="6"/>
                    </a:lnTo>
                    <a:lnTo>
                      <a:pt x="188" y="6"/>
                    </a:lnTo>
                    <a:lnTo>
                      <a:pt x="208" y="14"/>
                    </a:lnTo>
                    <a:lnTo>
                      <a:pt x="226" y="26"/>
                    </a:lnTo>
                    <a:lnTo>
                      <a:pt x="226" y="26"/>
                    </a:lnTo>
                    <a:lnTo>
                      <a:pt x="242" y="40"/>
                    </a:lnTo>
                    <a:lnTo>
                      <a:pt x="256" y="58"/>
                    </a:lnTo>
                    <a:lnTo>
                      <a:pt x="256" y="58"/>
                    </a:lnTo>
                    <a:lnTo>
                      <a:pt x="260" y="68"/>
                    </a:lnTo>
                    <a:lnTo>
                      <a:pt x="264" y="81"/>
                    </a:lnTo>
                    <a:lnTo>
                      <a:pt x="270" y="105"/>
                    </a:lnTo>
                    <a:lnTo>
                      <a:pt x="72" y="177"/>
                    </a:lnTo>
                    <a:lnTo>
                      <a:pt x="72" y="177"/>
                    </a:lnTo>
                    <a:lnTo>
                      <a:pt x="76" y="189"/>
                    </a:lnTo>
                    <a:lnTo>
                      <a:pt x="80" y="201"/>
                    </a:lnTo>
                    <a:lnTo>
                      <a:pt x="86" y="211"/>
                    </a:lnTo>
                    <a:lnTo>
                      <a:pt x="92" y="221"/>
                    </a:lnTo>
                    <a:lnTo>
                      <a:pt x="92" y="221"/>
                    </a:lnTo>
                    <a:lnTo>
                      <a:pt x="102" y="229"/>
                    </a:lnTo>
                    <a:lnTo>
                      <a:pt x="112" y="233"/>
                    </a:lnTo>
                    <a:lnTo>
                      <a:pt x="126" y="237"/>
                    </a:lnTo>
                    <a:lnTo>
                      <a:pt x="140" y="239"/>
                    </a:lnTo>
                    <a:lnTo>
                      <a:pt x="140" y="239"/>
                    </a:lnTo>
                    <a:lnTo>
                      <a:pt x="152" y="237"/>
                    </a:lnTo>
                    <a:lnTo>
                      <a:pt x="164" y="235"/>
                    </a:lnTo>
                    <a:lnTo>
                      <a:pt x="174" y="229"/>
                    </a:lnTo>
                    <a:lnTo>
                      <a:pt x="182" y="221"/>
                    </a:lnTo>
                    <a:lnTo>
                      <a:pt x="182" y="221"/>
                    </a:lnTo>
                    <a:lnTo>
                      <a:pt x="190" y="213"/>
                    </a:lnTo>
                    <a:lnTo>
                      <a:pt x="196" y="203"/>
                    </a:lnTo>
                    <a:lnTo>
                      <a:pt x="200" y="191"/>
                    </a:lnTo>
                    <a:lnTo>
                      <a:pt x="202" y="179"/>
                    </a:lnTo>
                    <a:lnTo>
                      <a:pt x="270" y="179"/>
                    </a:lnTo>
                    <a:lnTo>
                      <a:pt x="270" y="179"/>
                    </a:lnTo>
                    <a:lnTo>
                      <a:pt x="264" y="205"/>
                    </a:lnTo>
                    <a:lnTo>
                      <a:pt x="260" y="217"/>
                    </a:lnTo>
                    <a:lnTo>
                      <a:pt x="254" y="227"/>
                    </a:lnTo>
                    <a:lnTo>
                      <a:pt x="254" y="227"/>
                    </a:lnTo>
                    <a:close/>
                    <a:moveTo>
                      <a:pt x="178" y="62"/>
                    </a:moveTo>
                    <a:lnTo>
                      <a:pt x="178" y="62"/>
                    </a:lnTo>
                    <a:lnTo>
                      <a:pt x="170" y="58"/>
                    </a:lnTo>
                    <a:lnTo>
                      <a:pt x="162" y="54"/>
                    </a:lnTo>
                    <a:lnTo>
                      <a:pt x="152" y="54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126" y="54"/>
                    </a:lnTo>
                    <a:lnTo>
                      <a:pt x="112" y="58"/>
                    </a:lnTo>
                    <a:lnTo>
                      <a:pt x="112" y="58"/>
                    </a:lnTo>
                    <a:lnTo>
                      <a:pt x="100" y="66"/>
                    </a:lnTo>
                    <a:lnTo>
                      <a:pt x="90" y="77"/>
                    </a:lnTo>
                    <a:lnTo>
                      <a:pt x="90" y="77"/>
                    </a:lnTo>
                    <a:lnTo>
                      <a:pt x="82" y="87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72" y="115"/>
                    </a:lnTo>
                    <a:lnTo>
                      <a:pt x="72" y="129"/>
                    </a:lnTo>
                    <a:lnTo>
                      <a:pt x="72" y="135"/>
                    </a:lnTo>
                    <a:lnTo>
                      <a:pt x="198" y="89"/>
                    </a:lnTo>
                    <a:lnTo>
                      <a:pt x="198" y="89"/>
                    </a:lnTo>
                    <a:lnTo>
                      <a:pt x="194" y="81"/>
                    </a:lnTo>
                    <a:lnTo>
                      <a:pt x="190" y="75"/>
                    </a:lnTo>
                    <a:lnTo>
                      <a:pt x="184" y="66"/>
                    </a:lnTo>
                    <a:lnTo>
                      <a:pt x="178" y="62"/>
                    </a:lnTo>
                    <a:lnTo>
                      <a:pt x="178" y="62"/>
                    </a:lnTo>
                    <a:close/>
                  </a:path>
                </a:pathLst>
              </a:custGeom>
              <a:solidFill>
                <a:srgbClr val="003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" name="Freeform 55">
                <a:extLst>
                  <a:ext uri="{FF2B5EF4-FFF2-40B4-BE49-F238E27FC236}">
                    <a16:creationId xmlns:a16="http://schemas.microsoft.com/office/drawing/2014/main" id="{6F5C6F22-EF41-4C42-A186-1480093E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0863" y="3171826"/>
                <a:ext cx="409575" cy="450850"/>
              </a:xfrm>
              <a:custGeom>
                <a:avLst/>
                <a:gdLst>
                  <a:gd name="T0" fmla="*/ 188 w 258"/>
                  <a:gd name="T1" fmla="*/ 284 h 284"/>
                  <a:gd name="T2" fmla="*/ 188 w 258"/>
                  <a:gd name="T3" fmla="*/ 125 h 284"/>
                  <a:gd name="T4" fmla="*/ 188 w 258"/>
                  <a:gd name="T5" fmla="*/ 125 h 284"/>
                  <a:gd name="T6" fmla="*/ 188 w 258"/>
                  <a:gd name="T7" fmla="*/ 111 h 284"/>
                  <a:gd name="T8" fmla="*/ 186 w 258"/>
                  <a:gd name="T9" fmla="*/ 99 h 284"/>
                  <a:gd name="T10" fmla="*/ 186 w 258"/>
                  <a:gd name="T11" fmla="*/ 99 h 284"/>
                  <a:gd name="T12" fmla="*/ 182 w 258"/>
                  <a:gd name="T13" fmla="*/ 87 h 284"/>
                  <a:gd name="T14" fmla="*/ 176 w 258"/>
                  <a:gd name="T15" fmla="*/ 77 h 284"/>
                  <a:gd name="T16" fmla="*/ 176 w 258"/>
                  <a:gd name="T17" fmla="*/ 77 h 284"/>
                  <a:gd name="T18" fmla="*/ 168 w 258"/>
                  <a:gd name="T19" fmla="*/ 68 h 284"/>
                  <a:gd name="T20" fmla="*/ 160 w 258"/>
                  <a:gd name="T21" fmla="*/ 62 h 284"/>
                  <a:gd name="T22" fmla="*/ 160 w 258"/>
                  <a:gd name="T23" fmla="*/ 62 h 284"/>
                  <a:gd name="T24" fmla="*/ 148 w 258"/>
                  <a:gd name="T25" fmla="*/ 58 h 284"/>
                  <a:gd name="T26" fmla="*/ 134 w 258"/>
                  <a:gd name="T27" fmla="*/ 56 h 284"/>
                  <a:gd name="T28" fmla="*/ 134 w 258"/>
                  <a:gd name="T29" fmla="*/ 56 h 284"/>
                  <a:gd name="T30" fmla="*/ 118 w 258"/>
                  <a:gd name="T31" fmla="*/ 58 h 284"/>
                  <a:gd name="T32" fmla="*/ 106 w 258"/>
                  <a:gd name="T33" fmla="*/ 64 h 284"/>
                  <a:gd name="T34" fmla="*/ 106 w 258"/>
                  <a:gd name="T35" fmla="*/ 64 h 284"/>
                  <a:gd name="T36" fmla="*/ 94 w 258"/>
                  <a:gd name="T37" fmla="*/ 70 h 284"/>
                  <a:gd name="T38" fmla="*/ 86 w 258"/>
                  <a:gd name="T39" fmla="*/ 81 h 284"/>
                  <a:gd name="T40" fmla="*/ 86 w 258"/>
                  <a:gd name="T41" fmla="*/ 81 h 284"/>
                  <a:gd name="T42" fmla="*/ 78 w 258"/>
                  <a:gd name="T43" fmla="*/ 93 h 284"/>
                  <a:gd name="T44" fmla="*/ 74 w 258"/>
                  <a:gd name="T45" fmla="*/ 105 h 284"/>
                  <a:gd name="T46" fmla="*/ 74 w 258"/>
                  <a:gd name="T47" fmla="*/ 105 h 284"/>
                  <a:gd name="T48" fmla="*/ 70 w 258"/>
                  <a:gd name="T49" fmla="*/ 119 h 284"/>
                  <a:gd name="T50" fmla="*/ 70 w 258"/>
                  <a:gd name="T51" fmla="*/ 135 h 284"/>
                  <a:gd name="T52" fmla="*/ 70 w 258"/>
                  <a:gd name="T53" fmla="*/ 284 h 284"/>
                  <a:gd name="T54" fmla="*/ 0 w 258"/>
                  <a:gd name="T55" fmla="*/ 284 h 284"/>
                  <a:gd name="T56" fmla="*/ 0 w 258"/>
                  <a:gd name="T57" fmla="*/ 8 h 284"/>
                  <a:gd name="T58" fmla="*/ 70 w 258"/>
                  <a:gd name="T59" fmla="*/ 8 h 284"/>
                  <a:gd name="T60" fmla="*/ 70 w 258"/>
                  <a:gd name="T61" fmla="*/ 52 h 284"/>
                  <a:gd name="T62" fmla="*/ 70 w 258"/>
                  <a:gd name="T63" fmla="*/ 52 h 284"/>
                  <a:gd name="T64" fmla="*/ 78 w 258"/>
                  <a:gd name="T65" fmla="*/ 38 h 284"/>
                  <a:gd name="T66" fmla="*/ 86 w 258"/>
                  <a:gd name="T67" fmla="*/ 28 h 284"/>
                  <a:gd name="T68" fmla="*/ 96 w 258"/>
                  <a:gd name="T69" fmla="*/ 20 h 284"/>
                  <a:gd name="T70" fmla="*/ 108 w 258"/>
                  <a:gd name="T71" fmla="*/ 12 h 284"/>
                  <a:gd name="T72" fmla="*/ 108 w 258"/>
                  <a:gd name="T73" fmla="*/ 12 h 284"/>
                  <a:gd name="T74" fmla="*/ 120 w 258"/>
                  <a:gd name="T75" fmla="*/ 6 h 284"/>
                  <a:gd name="T76" fmla="*/ 132 w 258"/>
                  <a:gd name="T77" fmla="*/ 4 h 284"/>
                  <a:gd name="T78" fmla="*/ 146 w 258"/>
                  <a:gd name="T79" fmla="*/ 0 h 284"/>
                  <a:gd name="T80" fmla="*/ 162 w 258"/>
                  <a:gd name="T81" fmla="*/ 0 h 284"/>
                  <a:gd name="T82" fmla="*/ 162 w 258"/>
                  <a:gd name="T83" fmla="*/ 0 h 284"/>
                  <a:gd name="T84" fmla="*/ 182 w 258"/>
                  <a:gd name="T85" fmla="*/ 2 h 284"/>
                  <a:gd name="T86" fmla="*/ 202 w 258"/>
                  <a:gd name="T87" fmla="*/ 6 h 284"/>
                  <a:gd name="T88" fmla="*/ 218 w 258"/>
                  <a:gd name="T89" fmla="*/ 14 h 284"/>
                  <a:gd name="T90" fmla="*/ 232 w 258"/>
                  <a:gd name="T91" fmla="*/ 26 h 284"/>
                  <a:gd name="T92" fmla="*/ 232 w 258"/>
                  <a:gd name="T93" fmla="*/ 26 h 284"/>
                  <a:gd name="T94" fmla="*/ 244 w 258"/>
                  <a:gd name="T95" fmla="*/ 40 h 284"/>
                  <a:gd name="T96" fmla="*/ 252 w 258"/>
                  <a:gd name="T97" fmla="*/ 56 h 284"/>
                  <a:gd name="T98" fmla="*/ 256 w 258"/>
                  <a:gd name="T99" fmla="*/ 77 h 284"/>
                  <a:gd name="T100" fmla="*/ 258 w 258"/>
                  <a:gd name="T101" fmla="*/ 97 h 284"/>
                  <a:gd name="T102" fmla="*/ 258 w 258"/>
                  <a:gd name="T103" fmla="*/ 284 h 284"/>
                  <a:gd name="T104" fmla="*/ 188 w 258"/>
                  <a:gd name="T105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284">
                    <a:moveTo>
                      <a:pt x="188" y="284"/>
                    </a:moveTo>
                    <a:lnTo>
                      <a:pt x="188" y="125"/>
                    </a:lnTo>
                    <a:lnTo>
                      <a:pt x="188" y="125"/>
                    </a:lnTo>
                    <a:lnTo>
                      <a:pt x="188" y="111"/>
                    </a:lnTo>
                    <a:lnTo>
                      <a:pt x="186" y="99"/>
                    </a:lnTo>
                    <a:lnTo>
                      <a:pt x="186" y="99"/>
                    </a:lnTo>
                    <a:lnTo>
                      <a:pt x="182" y="87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68" y="68"/>
                    </a:lnTo>
                    <a:lnTo>
                      <a:pt x="160" y="62"/>
                    </a:lnTo>
                    <a:lnTo>
                      <a:pt x="160" y="62"/>
                    </a:lnTo>
                    <a:lnTo>
                      <a:pt x="148" y="58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18" y="58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94" y="70"/>
                    </a:lnTo>
                    <a:lnTo>
                      <a:pt x="86" y="81"/>
                    </a:lnTo>
                    <a:lnTo>
                      <a:pt x="86" y="81"/>
                    </a:lnTo>
                    <a:lnTo>
                      <a:pt x="78" y="93"/>
                    </a:lnTo>
                    <a:lnTo>
                      <a:pt x="74" y="105"/>
                    </a:lnTo>
                    <a:lnTo>
                      <a:pt x="74" y="105"/>
                    </a:lnTo>
                    <a:lnTo>
                      <a:pt x="70" y="119"/>
                    </a:lnTo>
                    <a:lnTo>
                      <a:pt x="70" y="135"/>
                    </a:lnTo>
                    <a:lnTo>
                      <a:pt x="70" y="284"/>
                    </a:lnTo>
                    <a:lnTo>
                      <a:pt x="0" y="284"/>
                    </a:lnTo>
                    <a:lnTo>
                      <a:pt x="0" y="8"/>
                    </a:lnTo>
                    <a:lnTo>
                      <a:pt x="70" y="8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8" y="38"/>
                    </a:lnTo>
                    <a:lnTo>
                      <a:pt x="86" y="28"/>
                    </a:lnTo>
                    <a:lnTo>
                      <a:pt x="96" y="20"/>
                    </a:lnTo>
                    <a:lnTo>
                      <a:pt x="108" y="12"/>
                    </a:lnTo>
                    <a:lnTo>
                      <a:pt x="108" y="12"/>
                    </a:lnTo>
                    <a:lnTo>
                      <a:pt x="120" y="6"/>
                    </a:lnTo>
                    <a:lnTo>
                      <a:pt x="132" y="4"/>
                    </a:lnTo>
                    <a:lnTo>
                      <a:pt x="146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82" y="2"/>
                    </a:lnTo>
                    <a:lnTo>
                      <a:pt x="202" y="6"/>
                    </a:lnTo>
                    <a:lnTo>
                      <a:pt x="218" y="14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44" y="40"/>
                    </a:lnTo>
                    <a:lnTo>
                      <a:pt x="252" y="56"/>
                    </a:lnTo>
                    <a:lnTo>
                      <a:pt x="256" y="77"/>
                    </a:lnTo>
                    <a:lnTo>
                      <a:pt x="258" y="97"/>
                    </a:lnTo>
                    <a:lnTo>
                      <a:pt x="258" y="284"/>
                    </a:lnTo>
                    <a:lnTo>
                      <a:pt x="188" y="284"/>
                    </a:lnTo>
                    <a:close/>
                  </a:path>
                </a:pathLst>
              </a:custGeom>
              <a:solidFill>
                <a:srgbClr val="003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" name="Freeform 56">
                <a:extLst>
                  <a:ext uri="{FF2B5EF4-FFF2-40B4-BE49-F238E27FC236}">
                    <a16:creationId xmlns:a16="http://schemas.microsoft.com/office/drawing/2014/main" id="{8FD704BC-EB97-44E8-AED1-7BFA45976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3938" y="3171826"/>
                <a:ext cx="401638" cy="463550"/>
              </a:xfrm>
              <a:custGeom>
                <a:avLst/>
                <a:gdLst>
                  <a:gd name="T0" fmla="*/ 251 w 253"/>
                  <a:gd name="T1" fmla="*/ 213 h 292"/>
                  <a:gd name="T2" fmla="*/ 241 w 253"/>
                  <a:gd name="T3" fmla="*/ 243 h 292"/>
                  <a:gd name="T4" fmla="*/ 229 w 253"/>
                  <a:gd name="T5" fmla="*/ 260 h 292"/>
                  <a:gd name="T6" fmla="*/ 193 w 253"/>
                  <a:gd name="T7" fmla="*/ 282 h 292"/>
                  <a:gd name="T8" fmla="*/ 149 w 253"/>
                  <a:gd name="T9" fmla="*/ 290 h 292"/>
                  <a:gd name="T10" fmla="*/ 103 w 253"/>
                  <a:gd name="T11" fmla="*/ 290 h 292"/>
                  <a:gd name="T12" fmla="*/ 57 w 253"/>
                  <a:gd name="T13" fmla="*/ 278 h 292"/>
                  <a:gd name="T14" fmla="*/ 29 w 253"/>
                  <a:gd name="T15" fmla="*/ 262 h 292"/>
                  <a:gd name="T16" fmla="*/ 12 w 253"/>
                  <a:gd name="T17" fmla="*/ 237 h 292"/>
                  <a:gd name="T18" fmla="*/ 4 w 253"/>
                  <a:gd name="T19" fmla="*/ 217 h 292"/>
                  <a:gd name="T20" fmla="*/ 67 w 253"/>
                  <a:gd name="T21" fmla="*/ 193 h 292"/>
                  <a:gd name="T22" fmla="*/ 71 w 253"/>
                  <a:gd name="T23" fmla="*/ 217 h 292"/>
                  <a:gd name="T24" fmla="*/ 85 w 253"/>
                  <a:gd name="T25" fmla="*/ 233 h 292"/>
                  <a:gd name="T26" fmla="*/ 117 w 253"/>
                  <a:gd name="T27" fmla="*/ 245 h 292"/>
                  <a:gd name="T28" fmla="*/ 147 w 253"/>
                  <a:gd name="T29" fmla="*/ 243 h 292"/>
                  <a:gd name="T30" fmla="*/ 165 w 253"/>
                  <a:gd name="T31" fmla="*/ 237 h 292"/>
                  <a:gd name="T32" fmla="*/ 179 w 253"/>
                  <a:gd name="T33" fmla="*/ 225 h 292"/>
                  <a:gd name="T34" fmla="*/ 185 w 253"/>
                  <a:gd name="T35" fmla="*/ 209 h 292"/>
                  <a:gd name="T36" fmla="*/ 181 w 253"/>
                  <a:gd name="T37" fmla="*/ 191 h 292"/>
                  <a:gd name="T38" fmla="*/ 167 w 253"/>
                  <a:gd name="T39" fmla="*/ 179 h 292"/>
                  <a:gd name="T40" fmla="*/ 145 w 253"/>
                  <a:gd name="T41" fmla="*/ 171 h 292"/>
                  <a:gd name="T42" fmla="*/ 113 w 253"/>
                  <a:gd name="T43" fmla="*/ 165 h 292"/>
                  <a:gd name="T44" fmla="*/ 69 w 253"/>
                  <a:gd name="T45" fmla="*/ 153 h 292"/>
                  <a:gd name="T46" fmla="*/ 35 w 253"/>
                  <a:gd name="T47" fmla="*/ 137 h 292"/>
                  <a:gd name="T48" fmla="*/ 15 w 253"/>
                  <a:gd name="T49" fmla="*/ 115 h 292"/>
                  <a:gd name="T50" fmla="*/ 8 w 253"/>
                  <a:gd name="T51" fmla="*/ 83 h 292"/>
                  <a:gd name="T52" fmla="*/ 14 w 253"/>
                  <a:gd name="T53" fmla="*/ 54 h 292"/>
                  <a:gd name="T54" fmla="*/ 29 w 253"/>
                  <a:gd name="T55" fmla="*/ 32 h 292"/>
                  <a:gd name="T56" fmla="*/ 61 w 253"/>
                  <a:gd name="T57" fmla="*/ 12 h 292"/>
                  <a:gd name="T58" fmla="*/ 101 w 253"/>
                  <a:gd name="T59" fmla="*/ 2 h 292"/>
                  <a:gd name="T60" fmla="*/ 145 w 253"/>
                  <a:gd name="T61" fmla="*/ 2 h 292"/>
                  <a:gd name="T62" fmla="*/ 187 w 253"/>
                  <a:gd name="T63" fmla="*/ 10 h 292"/>
                  <a:gd name="T64" fmla="*/ 221 w 253"/>
                  <a:gd name="T65" fmla="*/ 30 h 292"/>
                  <a:gd name="T66" fmla="*/ 239 w 253"/>
                  <a:gd name="T67" fmla="*/ 54 h 292"/>
                  <a:gd name="T68" fmla="*/ 245 w 253"/>
                  <a:gd name="T69" fmla="*/ 89 h 292"/>
                  <a:gd name="T70" fmla="*/ 179 w 253"/>
                  <a:gd name="T71" fmla="*/ 77 h 292"/>
                  <a:gd name="T72" fmla="*/ 163 w 253"/>
                  <a:gd name="T73" fmla="*/ 52 h 292"/>
                  <a:gd name="T74" fmla="*/ 147 w 253"/>
                  <a:gd name="T75" fmla="*/ 44 h 292"/>
                  <a:gd name="T76" fmla="*/ 125 w 253"/>
                  <a:gd name="T77" fmla="*/ 40 h 292"/>
                  <a:gd name="T78" fmla="*/ 101 w 253"/>
                  <a:gd name="T79" fmla="*/ 44 h 292"/>
                  <a:gd name="T80" fmla="*/ 85 w 253"/>
                  <a:gd name="T81" fmla="*/ 52 h 292"/>
                  <a:gd name="T82" fmla="*/ 77 w 253"/>
                  <a:gd name="T83" fmla="*/ 64 h 292"/>
                  <a:gd name="T84" fmla="*/ 75 w 253"/>
                  <a:gd name="T85" fmla="*/ 83 h 292"/>
                  <a:gd name="T86" fmla="*/ 87 w 253"/>
                  <a:gd name="T87" fmla="*/ 97 h 292"/>
                  <a:gd name="T88" fmla="*/ 115 w 253"/>
                  <a:gd name="T89" fmla="*/ 111 h 292"/>
                  <a:gd name="T90" fmla="*/ 151 w 253"/>
                  <a:gd name="T91" fmla="*/ 119 h 292"/>
                  <a:gd name="T92" fmla="*/ 205 w 253"/>
                  <a:gd name="T93" fmla="*/ 135 h 292"/>
                  <a:gd name="T94" fmla="*/ 229 w 253"/>
                  <a:gd name="T95" fmla="*/ 149 h 292"/>
                  <a:gd name="T96" fmla="*/ 245 w 253"/>
                  <a:gd name="T97" fmla="*/ 171 h 292"/>
                  <a:gd name="T98" fmla="*/ 253 w 253"/>
                  <a:gd name="T99" fmla="*/ 20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3" h="292">
                    <a:moveTo>
                      <a:pt x="253" y="201"/>
                    </a:moveTo>
                    <a:lnTo>
                      <a:pt x="253" y="201"/>
                    </a:lnTo>
                    <a:lnTo>
                      <a:pt x="251" y="213"/>
                    </a:lnTo>
                    <a:lnTo>
                      <a:pt x="249" y="225"/>
                    </a:lnTo>
                    <a:lnTo>
                      <a:pt x="247" y="235"/>
                    </a:lnTo>
                    <a:lnTo>
                      <a:pt x="241" y="243"/>
                    </a:lnTo>
                    <a:lnTo>
                      <a:pt x="241" y="243"/>
                    </a:lnTo>
                    <a:lnTo>
                      <a:pt x="235" y="254"/>
                    </a:lnTo>
                    <a:lnTo>
                      <a:pt x="229" y="260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193" y="282"/>
                    </a:lnTo>
                    <a:lnTo>
                      <a:pt x="171" y="288"/>
                    </a:lnTo>
                    <a:lnTo>
                      <a:pt x="171" y="288"/>
                    </a:lnTo>
                    <a:lnTo>
                      <a:pt x="149" y="290"/>
                    </a:lnTo>
                    <a:lnTo>
                      <a:pt x="127" y="292"/>
                    </a:lnTo>
                    <a:lnTo>
                      <a:pt x="127" y="292"/>
                    </a:lnTo>
                    <a:lnTo>
                      <a:pt x="103" y="290"/>
                    </a:lnTo>
                    <a:lnTo>
                      <a:pt x="79" y="286"/>
                    </a:lnTo>
                    <a:lnTo>
                      <a:pt x="79" y="286"/>
                    </a:lnTo>
                    <a:lnTo>
                      <a:pt x="57" y="278"/>
                    </a:lnTo>
                    <a:lnTo>
                      <a:pt x="39" y="268"/>
                    </a:lnTo>
                    <a:lnTo>
                      <a:pt x="39" y="268"/>
                    </a:lnTo>
                    <a:lnTo>
                      <a:pt x="29" y="262"/>
                    </a:lnTo>
                    <a:lnTo>
                      <a:pt x="23" y="256"/>
                    </a:lnTo>
                    <a:lnTo>
                      <a:pt x="15" y="247"/>
                    </a:lnTo>
                    <a:lnTo>
                      <a:pt x="12" y="237"/>
                    </a:lnTo>
                    <a:lnTo>
                      <a:pt x="12" y="237"/>
                    </a:lnTo>
                    <a:lnTo>
                      <a:pt x="6" y="227"/>
                    </a:lnTo>
                    <a:lnTo>
                      <a:pt x="4" y="217"/>
                    </a:lnTo>
                    <a:lnTo>
                      <a:pt x="2" y="205"/>
                    </a:lnTo>
                    <a:lnTo>
                      <a:pt x="0" y="193"/>
                    </a:lnTo>
                    <a:lnTo>
                      <a:pt x="67" y="193"/>
                    </a:lnTo>
                    <a:lnTo>
                      <a:pt x="67" y="193"/>
                    </a:lnTo>
                    <a:lnTo>
                      <a:pt x="67" y="205"/>
                    </a:lnTo>
                    <a:lnTo>
                      <a:pt x="71" y="217"/>
                    </a:lnTo>
                    <a:lnTo>
                      <a:pt x="77" y="225"/>
                    </a:lnTo>
                    <a:lnTo>
                      <a:pt x="85" y="233"/>
                    </a:lnTo>
                    <a:lnTo>
                      <a:pt x="85" y="233"/>
                    </a:lnTo>
                    <a:lnTo>
                      <a:pt x="93" y="239"/>
                    </a:lnTo>
                    <a:lnTo>
                      <a:pt x="105" y="243"/>
                    </a:lnTo>
                    <a:lnTo>
                      <a:pt x="117" y="245"/>
                    </a:lnTo>
                    <a:lnTo>
                      <a:pt x="129" y="245"/>
                    </a:lnTo>
                    <a:lnTo>
                      <a:pt x="129" y="245"/>
                    </a:lnTo>
                    <a:lnTo>
                      <a:pt x="147" y="243"/>
                    </a:lnTo>
                    <a:lnTo>
                      <a:pt x="147" y="243"/>
                    </a:lnTo>
                    <a:lnTo>
                      <a:pt x="157" y="241"/>
                    </a:lnTo>
                    <a:lnTo>
                      <a:pt x="165" y="237"/>
                    </a:lnTo>
                    <a:lnTo>
                      <a:pt x="165" y="237"/>
                    </a:lnTo>
                    <a:lnTo>
                      <a:pt x="173" y="233"/>
                    </a:lnTo>
                    <a:lnTo>
                      <a:pt x="179" y="225"/>
                    </a:lnTo>
                    <a:lnTo>
                      <a:pt x="179" y="225"/>
                    </a:lnTo>
                    <a:lnTo>
                      <a:pt x="183" y="217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3" y="199"/>
                    </a:lnTo>
                    <a:lnTo>
                      <a:pt x="181" y="191"/>
                    </a:lnTo>
                    <a:lnTo>
                      <a:pt x="181" y="191"/>
                    </a:lnTo>
                    <a:lnTo>
                      <a:pt x="175" y="185"/>
                    </a:lnTo>
                    <a:lnTo>
                      <a:pt x="167" y="179"/>
                    </a:lnTo>
                    <a:lnTo>
                      <a:pt x="167" y="179"/>
                    </a:lnTo>
                    <a:lnTo>
                      <a:pt x="157" y="175"/>
                    </a:lnTo>
                    <a:lnTo>
                      <a:pt x="145" y="171"/>
                    </a:lnTo>
                    <a:lnTo>
                      <a:pt x="145" y="171"/>
                    </a:lnTo>
                    <a:lnTo>
                      <a:pt x="113" y="165"/>
                    </a:lnTo>
                    <a:lnTo>
                      <a:pt x="113" y="165"/>
                    </a:lnTo>
                    <a:lnTo>
                      <a:pt x="89" y="159"/>
                    </a:lnTo>
                    <a:lnTo>
                      <a:pt x="69" y="153"/>
                    </a:lnTo>
                    <a:lnTo>
                      <a:pt x="69" y="153"/>
                    </a:lnTo>
                    <a:lnTo>
                      <a:pt x="51" y="147"/>
                    </a:lnTo>
                    <a:lnTo>
                      <a:pt x="35" y="137"/>
                    </a:lnTo>
                    <a:lnTo>
                      <a:pt x="35" y="137"/>
                    </a:lnTo>
                    <a:lnTo>
                      <a:pt x="23" y="127"/>
                    </a:lnTo>
                    <a:lnTo>
                      <a:pt x="15" y="115"/>
                    </a:lnTo>
                    <a:lnTo>
                      <a:pt x="15" y="115"/>
                    </a:lnTo>
                    <a:lnTo>
                      <a:pt x="10" y="99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8" y="73"/>
                    </a:lnTo>
                    <a:lnTo>
                      <a:pt x="10" y="62"/>
                    </a:lnTo>
                    <a:lnTo>
                      <a:pt x="14" y="54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29" y="32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61" y="12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101" y="2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45" y="2"/>
                    </a:lnTo>
                    <a:lnTo>
                      <a:pt x="167" y="4"/>
                    </a:lnTo>
                    <a:lnTo>
                      <a:pt x="167" y="4"/>
                    </a:lnTo>
                    <a:lnTo>
                      <a:pt x="187" y="10"/>
                    </a:lnTo>
                    <a:lnTo>
                      <a:pt x="205" y="18"/>
                    </a:lnTo>
                    <a:lnTo>
                      <a:pt x="205" y="18"/>
                    </a:lnTo>
                    <a:lnTo>
                      <a:pt x="221" y="30"/>
                    </a:lnTo>
                    <a:lnTo>
                      <a:pt x="233" y="46"/>
                    </a:lnTo>
                    <a:lnTo>
                      <a:pt x="233" y="46"/>
                    </a:lnTo>
                    <a:lnTo>
                      <a:pt x="239" y="54"/>
                    </a:lnTo>
                    <a:lnTo>
                      <a:pt x="241" y="64"/>
                    </a:lnTo>
                    <a:lnTo>
                      <a:pt x="243" y="77"/>
                    </a:lnTo>
                    <a:lnTo>
                      <a:pt x="245" y="89"/>
                    </a:lnTo>
                    <a:lnTo>
                      <a:pt x="181" y="89"/>
                    </a:lnTo>
                    <a:lnTo>
                      <a:pt x="181" y="89"/>
                    </a:lnTo>
                    <a:lnTo>
                      <a:pt x="179" y="77"/>
                    </a:lnTo>
                    <a:lnTo>
                      <a:pt x="177" y="66"/>
                    </a:lnTo>
                    <a:lnTo>
                      <a:pt x="171" y="58"/>
                    </a:lnTo>
                    <a:lnTo>
                      <a:pt x="163" y="52"/>
                    </a:lnTo>
                    <a:lnTo>
                      <a:pt x="163" y="52"/>
                    </a:lnTo>
                    <a:lnTo>
                      <a:pt x="155" y="48"/>
                    </a:lnTo>
                    <a:lnTo>
                      <a:pt x="147" y="44"/>
                    </a:lnTo>
                    <a:lnTo>
                      <a:pt x="137" y="42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13" y="42"/>
                    </a:lnTo>
                    <a:lnTo>
                      <a:pt x="101" y="44"/>
                    </a:lnTo>
                    <a:lnTo>
                      <a:pt x="101" y="44"/>
                    </a:lnTo>
                    <a:lnTo>
                      <a:pt x="93" y="48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1" y="58"/>
                    </a:lnTo>
                    <a:lnTo>
                      <a:pt x="77" y="64"/>
                    </a:lnTo>
                    <a:lnTo>
                      <a:pt x="77" y="64"/>
                    </a:lnTo>
                    <a:lnTo>
                      <a:pt x="75" y="77"/>
                    </a:lnTo>
                    <a:lnTo>
                      <a:pt x="75" y="77"/>
                    </a:lnTo>
                    <a:lnTo>
                      <a:pt x="75" y="83"/>
                    </a:lnTo>
                    <a:lnTo>
                      <a:pt x="77" y="89"/>
                    </a:lnTo>
                    <a:lnTo>
                      <a:pt x="81" y="93"/>
                    </a:lnTo>
                    <a:lnTo>
                      <a:pt x="87" y="97"/>
                    </a:lnTo>
                    <a:lnTo>
                      <a:pt x="87" y="97"/>
                    </a:lnTo>
                    <a:lnTo>
                      <a:pt x="101" y="105"/>
                    </a:lnTo>
                    <a:lnTo>
                      <a:pt x="115" y="111"/>
                    </a:lnTo>
                    <a:lnTo>
                      <a:pt x="115" y="111"/>
                    </a:lnTo>
                    <a:lnTo>
                      <a:pt x="151" y="119"/>
                    </a:lnTo>
                    <a:lnTo>
                      <a:pt x="151" y="119"/>
                    </a:lnTo>
                    <a:lnTo>
                      <a:pt x="177" y="125"/>
                    </a:lnTo>
                    <a:lnTo>
                      <a:pt x="177" y="125"/>
                    </a:lnTo>
                    <a:lnTo>
                      <a:pt x="205" y="135"/>
                    </a:lnTo>
                    <a:lnTo>
                      <a:pt x="205" y="135"/>
                    </a:lnTo>
                    <a:lnTo>
                      <a:pt x="219" y="141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9" y="159"/>
                    </a:lnTo>
                    <a:lnTo>
                      <a:pt x="245" y="171"/>
                    </a:lnTo>
                    <a:lnTo>
                      <a:pt x="245" y="171"/>
                    </a:lnTo>
                    <a:lnTo>
                      <a:pt x="251" y="185"/>
                    </a:lnTo>
                    <a:lnTo>
                      <a:pt x="253" y="201"/>
                    </a:lnTo>
                    <a:lnTo>
                      <a:pt x="253" y="201"/>
                    </a:lnTo>
                    <a:close/>
                  </a:path>
                </a:pathLst>
              </a:custGeom>
              <a:solidFill>
                <a:srgbClr val="003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" name="Freeform 57">
                <a:extLst>
                  <a:ext uri="{FF2B5EF4-FFF2-40B4-BE49-F238E27FC236}">
                    <a16:creationId xmlns:a16="http://schemas.microsoft.com/office/drawing/2014/main" id="{6086B1CC-1032-4C98-B144-622BF7B7F0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96375" y="3171826"/>
                <a:ext cx="425450" cy="463550"/>
              </a:xfrm>
              <a:custGeom>
                <a:avLst/>
                <a:gdLst>
                  <a:gd name="T0" fmla="*/ 254 w 268"/>
                  <a:gd name="T1" fmla="*/ 227 h 292"/>
                  <a:gd name="T2" fmla="*/ 226 w 268"/>
                  <a:gd name="T3" fmla="*/ 262 h 292"/>
                  <a:gd name="T4" fmla="*/ 208 w 268"/>
                  <a:gd name="T5" fmla="*/ 276 h 292"/>
                  <a:gd name="T6" fmla="*/ 186 w 268"/>
                  <a:gd name="T7" fmla="*/ 284 h 292"/>
                  <a:gd name="T8" fmla="*/ 138 w 268"/>
                  <a:gd name="T9" fmla="*/ 292 h 292"/>
                  <a:gd name="T10" fmla="*/ 124 w 268"/>
                  <a:gd name="T11" fmla="*/ 290 h 292"/>
                  <a:gd name="T12" fmla="*/ 96 w 268"/>
                  <a:gd name="T13" fmla="*/ 286 h 292"/>
                  <a:gd name="T14" fmla="*/ 82 w 268"/>
                  <a:gd name="T15" fmla="*/ 280 h 292"/>
                  <a:gd name="T16" fmla="*/ 58 w 268"/>
                  <a:gd name="T17" fmla="*/ 268 h 292"/>
                  <a:gd name="T18" fmla="*/ 38 w 268"/>
                  <a:gd name="T19" fmla="*/ 249 h 292"/>
                  <a:gd name="T20" fmla="*/ 30 w 268"/>
                  <a:gd name="T21" fmla="*/ 239 h 292"/>
                  <a:gd name="T22" fmla="*/ 16 w 268"/>
                  <a:gd name="T23" fmla="*/ 217 h 292"/>
                  <a:gd name="T24" fmla="*/ 10 w 268"/>
                  <a:gd name="T25" fmla="*/ 205 h 292"/>
                  <a:gd name="T26" fmla="*/ 2 w 268"/>
                  <a:gd name="T27" fmla="*/ 177 h 292"/>
                  <a:gd name="T28" fmla="*/ 0 w 268"/>
                  <a:gd name="T29" fmla="*/ 149 h 292"/>
                  <a:gd name="T30" fmla="*/ 0 w 268"/>
                  <a:gd name="T31" fmla="*/ 133 h 292"/>
                  <a:gd name="T32" fmla="*/ 6 w 268"/>
                  <a:gd name="T33" fmla="*/ 103 h 292"/>
                  <a:gd name="T34" fmla="*/ 10 w 268"/>
                  <a:gd name="T35" fmla="*/ 89 h 292"/>
                  <a:gd name="T36" fmla="*/ 22 w 268"/>
                  <a:gd name="T37" fmla="*/ 64 h 292"/>
                  <a:gd name="T38" fmla="*/ 38 w 268"/>
                  <a:gd name="T39" fmla="*/ 42 h 292"/>
                  <a:gd name="T40" fmla="*/ 48 w 268"/>
                  <a:gd name="T41" fmla="*/ 34 h 292"/>
                  <a:gd name="T42" fmla="*/ 70 w 268"/>
                  <a:gd name="T43" fmla="*/ 18 h 292"/>
                  <a:gd name="T44" fmla="*/ 82 w 268"/>
                  <a:gd name="T45" fmla="*/ 12 h 292"/>
                  <a:gd name="T46" fmla="*/ 110 w 268"/>
                  <a:gd name="T47" fmla="*/ 4 h 292"/>
                  <a:gd name="T48" fmla="*/ 142 w 268"/>
                  <a:gd name="T49" fmla="*/ 0 h 292"/>
                  <a:gd name="T50" fmla="*/ 164 w 268"/>
                  <a:gd name="T51" fmla="*/ 2 h 292"/>
                  <a:gd name="T52" fmla="*/ 188 w 268"/>
                  <a:gd name="T53" fmla="*/ 6 h 292"/>
                  <a:gd name="T54" fmla="*/ 226 w 268"/>
                  <a:gd name="T55" fmla="*/ 26 h 292"/>
                  <a:gd name="T56" fmla="*/ 242 w 268"/>
                  <a:gd name="T57" fmla="*/ 40 h 292"/>
                  <a:gd name="T58" fmla="*/ 256 w 268"/>
                  <a:gd name="T59" fmla="*/ 58 h 292"/>
                  <a:gd name="T60" fmla="*/ 264 w 268"/>
                  <a:gd name="T61" fmla="*/ 81 h 292"/>
                  <a:gd name="T62" fmla="*/ 72 w 268"/>
                  <a:gd name="T63" fmla="*/ 177 h 292"/>
                  <a:gd name="T64" fmla="*/ 74 w 268"/>
                  <a:gd name="T65" fmla="*/ 189 h 292"/>
                  <a:gd name="T66" fmla="*/ 84 w 268"/>
                  <a:gd name="T67" fmla="*/ 211 h 292"/>
                  <a:gd name="T68" fmla="*/ 92 w 268"/>
                  <a:gd name="T69" fmla="*/ 221 h 292"/>
                  <a:gd name="T70" fmla="*/ 112 w 268"/>
                  <a:gd name="T71" fmla="*/ 233 h 292"/>
                  <a:gd name="T72" fmla="*/ 140 w 268"/>
                  <a:gd name="T73" fmla="*/ 239 h 292"/>
                  <a:gd name="T74" fmla="*/ 152 w 268"/>
                  <a:gd name="T75" fmla="*/ 237 h 292"/>
                  <a:gd name="T76" fmla="*/ 174 w 268"/>
                  <a:gd name="T77" fmla="*/ 229 h 292"/>
                  <a:gd name="T78" fmla="*/ 182 w 268"/>
                  <a:gd name="T79" fmla="*/ 221 h 292"/>
                  <a:gd name="T80" fmla="*/ 196 w 268"/>
                  <a:gd name="T81" fmla="*/ 203 h 292"/>
                  <a:gd name="T82" fmla="*/ 202 w 268"/>
                  <a:gd name="T83" fmla="*/ 179 h 292"/>
                  <a:gd name="T84" fmla="*/ 268 w 268"/>
                  <a:gd name="T85" fmla="*/ 179 h 292"/>
                  <a:gd name="T86" fmla="*/ 260 w 268"/>
                  <a:gd name="T87" fmla="*/ 217 h 292"/>
                  <a:gd name="T88" fmla="*/ 254 w 268"/>
                  <a:gd name="T89" fmla="*/ 227 h 292"/>
                  <a:gd name="T90" fmla="*/ 176 w 268"/>
                  <a:gd name="T91" fmla="*/ 62 h 292"/>
                  <a:gd name="T92" fmla="*/ 160 w 268"/>
                  <a:gd name="T93" fmla="*/ 54 h 292"/>
                  <a:gd name="T94" fmla="*/ 142 w 268"/>
                  <a:gd name="T95" fmla="*/ 52 h 292"/>
                  <a:gd name="T96" fmla="*/ 126 w 268"/>
                  <a:gd name="T97" fmla="*/ 54 h 292"/>
                  <a:gd name="T98" fmla="*/ 110 w 268"/>
                  <a:gd name="T99" fmla="*/ 58 h 292"/>
                  <a:gd name="T100" fmla="*/ 90 w 268"/>
                  <a:gd name="T101" fmla="*/ 77 h 292"/>
                  <a:gd name="T102" fmla="*/ 82 w 268"/>
                  <a:gd name="T103" fmla="*/ 87 h 292"/>
                  <a:gd name="T104" fmla="*/ 76 w 268"/>
                  <a:gd name="T105" fmla="*/ 101 h 292"/>
                  <a:gd name="T106" fmla="*/ 70 w 268"/>
                  <a:gd name="T107" fmla="*/ 129 h 292"/>
                  <a:gd name="T108" fmla="*/ 198 w 268"/>
                  <a:gd name="T109" fmla="*/ 89 h 292"/>
                  <a:gd name="T110" fmla="*/ 194 w 268"/>
                  <a:gd name="T111" fmla="*/ 81 h 292"/>
                  <a:gd name="T112" fmla="*/ 184 w 268"/>
                  <a:gd name="T113" fmla="*/ 66 h 292"/>
                  <a:gd name="T114" fmla="*/ 176 w 268"/>
                  <a:gd name="T115" fmla="*/ 6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8" h="292">
                    <a:moveTo>
                      <a:pt x="254" y="227"/>
                    </a:moveTo>
                    <a:lnTo>
                      <a:pt x="254" y="227"/>
                    </a:lnTo>
                    <a:lnTo>
                      <a:pt x="242" y="245"/>
                    </a:lnTo>
                    <a:lnTo>
                      <a:pt x="226" y="262"/>
                    </a:lnTo>
                    <a:lnTo>
                      <a:pt x="226" y="262"/>
                    </a:lnTo>
                    <a:lnTo>
                      <a:pt x="208" y="276"/>
                    </a:lnTo>
                    <a:lnTo>
                      <a:pt x="186" y="284"/>
                    </a:lnTo>
                    <a:lnTo>
                      <a:pt x="186" y="284"/>
                    </a:lnTo>
                    <a:lnTo>
                      <a:pt x="164" y="290"/>
                    </a:lnTo>
                    <a:lnTo>
                      <a:pt x="138" y="292"/>
                    </a:lnTo>
                    <a:lnTo>
                      <a:pt x="138" y="292"/>
                    </a:lnTo>
                    <a:lnTo>
                      <a:pt x="124" y="290"/>
                    </a:lnTo>
                    <a:lnTo>
                      <a:pt x="108" y="288"/>
                    </a:lnTo>
                    <a:lnTo>
                      <a:pt x="96" y="286"/>
                    </a:lnTo>
                    <a:lnTo>
                      <a:pt x="82" y="280"/>
                    </a:lnTo>
                    <a:lnTo>
                      <a:pt x="82" y="280"/>
                    </a:lnTo>
                    <a:lnTo>
                      <a:pt x="70" y="274"/>
                    </a:lnTo>
                    <a:lnTo>
                      <a:pt x="58" y="268"/>
                    </a:lnTo>
                    <a:lnTo>
                      <a:pt x="48" y="260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30" y="239"/>
                    </a:lnTo>
                    <a:lnTo>
                      <a:pt x="22" y="229"/>
                    </a:lnTo>
                    <a:lnTo>
                      <a:pt x="16" y="217"/>
                    </a:lnTo>
                    <a:lnTo>
                      <a:pt x="10" y="205"/>
                    </a:lnTo>
                    <a:lnTo>
                      <a:pt x="10" y="205"/>
                    </a:lnTo>
                    <a:lnTo>
                      <a:pt x="6" y="191"/>
                    </a:lnTo>
                    <a:lnTo>
                      <a:pt x="2" y="177"/>
                    </a:lnTo>
                    <a:lnTo>
                      <a:pt x="0" y="163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33"/>
                    </a:lnTo>
                    <a:lnTo>
                      <a:pt x="2" y="119"/>
                    </a:lnTo>
                    <a:lnTo>
                      <a:pt x="6" y="103"/>
                    </a:lnTo>
                    <a:lnTo>
                      <a:pt x="10" y="89"/>
                    </a:lnTo>
                    <a:lnTo>
                      <a:pt x="10" y="89"/>
                    </a:lnTo>
                    <a:lnTo>
                      <a:pt x="16" y="77"/>
                    </a:lnTo>
                    <a:lnTo>
                      <a:pt x="22" y="64"/>
                    </a:lnTo>
                    <a:lnTo>
                      <a:pt x="30" y="5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48" y="34"/>
                    </a:lnTo>
                    <a:lnTo>
                      <a:pt x="58" y="24"/>
                    </a:lnTo>
                    <a:lnTo>
                      <a:pt x="70" y="18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96" y="6"/>
                    </a:lnTo>
                    <a:lnTo>
                      <a:pt x="110" y="4"/>
                    </a:lnTo>
                    <a:lnTo>
                      <a:pt x="126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64" y="2"/>
                    </a:lnTo>
                    <a:lnTo>
                      <a:pt x="188" y="6"/>
                    </a:lnTo>
                    <a:lnTo>
                      <a:pt x="188" y="6"/>
                    </a:lnTo>
                    <a:lnTo>
                      <a:pt x="208" y="14"/>
                    </a:lnTo>
                    <a:lnTo>
                      <a:pt x="226" y="26"/>
                    </a:lnTo>
                    <a:lnTo>
                      <a:pt x="226" y="26"/>
                    </a:lnTo>
                    <a:lnTo>
                      <a:pt x="242" y="40"/>
                    </a:lnTo>
                    <a:lnTo>
                      <a:pt x="256" y="58"/>
                    </a:lnTo>
                    <a:lnTo>
                      <a:pt x="256" y="58"/>
                    </a:lnTo>
                    <a:lnTo>
                      <a:pt x="260" y="68"/>
                    </a:lnTo>
                    <a:lnTo>
                      <a:pt x="264" y="81"/>
                    </a:lnTo>
                    <a:lnTo>
                      <a:pt x="268" y="105"/>
                    </a:lnTo>
                    <a:lnTo>
                      <a:pt x="72" y="177"/>
                    </a:lnTo>
                    <a:lnTo>
                      <a:pt x="72" y="177"/>
                    </a:lnTo>
                    <a:lnTo>
                      <a:pt x="74" y="189"/>
                    </a:lnTo>
                    <a:lnTo>
                      <a:pt x="80" y="201"/>
                    </a:lnTo>
                    <a:lnTo>
                      <a:pt x="84" y="211"/>
                    </a:lnTo>
                    <a:lnTo>
                      <a:pt x="92" y="221"/>
                    </a:lnTo>
                    <a:lnTo>
                      <a:pt x="92" y="221"/>
                    </a:lnTo>
                    <a:lnTo>
                      <a:pt x="102" y="229"/>
                    </a:lnTo>
                    <a:lnTo>
                      <a:pt x="112" y="233"/>
                    </a:lnTo>
                    <a:lnTo>
                      <a:pt x="126" y="237"/>
                    </a:lnTo>
                    <a:lnTo>
                      <a:pt x="140" y="239"/>
                    </a:lnTo>
                    <a:lnTo>
                      <a:pt x="140" y="239"/>
                    </a:lnTo>
                    <a:lnTo>
                      <a:pt x="152" y="237"/>
                    </a:lnTo>
                    <a:lnTo>
                      <a:pt x="164" y="235"/>
                    </a:lnTo>
                    <a:lnTo>
                      <a:pt x="174" y="229"/>
                    </a:lnTo>
                    <a:lnTo>
                      <a:pt x="182" y="221"/>
                    </a:lnTo>
                    <a:lnTo>
                      <a:pt x="182" y="221"/>
                    </a:lnTo>
                    <a:lnTo>
                      <a:pt x="190" y="213"/>
                    </a:lnTo>
                    <a:lnTo>
                      <a:pt x="196" y="203"/>
                    </a:lnTo>
                    <a:lnTo>
                      <a:pt x="200" y="191"/>
                    </a:lnTo>
                    <a:lnTo>
                      <a:pt x="202" y="179"/>
                    </a:lnTo>
                    <a:lnTo>
                      <a:pt x="268" y="179"/>
                    </a:lnTo>
                    <a:lnTo>
                      <a:pt x="268" y="179"/>
                    </a:lnTo>
                    <a:lnTo>
                      <a:pt x="264" y="205"/>
                    </a:lnTo>
                    <a:lnTo>
                      <a:pt x="260" y="217"/>
                    </a:lnTo>
                    <a:lnTo>
                      <a:pt x="254" y="227"/>
                    </a:lnTo>
                    <a:lnTo>
                      <a:pt x="254" y="227"/>
                    </a:lnTo>
                    <a:close/>
                    <a:moveTo>
                      <a:pt x="176" y="62"/>
                    </a:moveTo>
                    <a:lnTo>
                      <a:pt x="176" y="62"/>
                    </a:lnTo>
                    <a:lnTo>
                      <a:pt x="170" y="58"/>
                    </a:lnTo>
                    <a:lnTo>
                      <a:pt x="160" y="54"/>
                    </a:lnTo>
                    <a:lnTo>
                      <a:pt x="152" y="54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126" y="54"/>
                    </a:lnTo>
                    <a:lnTo>
                      <a:pt x="110" y="58"/>
                    </a:lnTo>
                    <a:lnTo>
                      <a:pt x="110" y="58"/>
                    </a:lnTo>
                    <a:lnTo>
                      <a:pt x="100" y="66"/>
                    </a:lnTo>
                    <a:lnTo>
                      <a:pt x="90" y="77"/>
                    </a:lnTo>
                    <a:lnTo>
                      <a:pt x="90" y="77"/>
                    </a:lnTo>
                    <a:lnTo>
                      <a:pt x="82" y="87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72" y="115"/>
                    </a:lnTo>
                    <a:lnTo>
                      <a:pt x="70" y="129"/>
                    </a:lnTo>
                    <a:lnTo>
                      <a:pt x="70" y="135"/>
                    </a:lnTo>
                    <a:lnTo>
                      <a:pt x="198" y="89"/>
                    </a:lnTo>
                    <a:lnTo>
                      <a:pt x="198" y="89"/>
                    </a:lnTo>
                    <a:lnTo>
                      <a:pt x="194" y="81"/>
                    </a:lnTo>
                    <a:lnTo>
                      <a:pt x="190" y="75"/>
                    </a:lnTo>
                    <a:lnTo>
                      <a:pt x="184" y="66"/>
                    </a:lnTo>
                    <a:lnTo>
                      <a:pt x="176" y="62"/>
                    </a:lnTo>
                    <a:lnTo>
                      <a:pt x="176" y="62"/>
                    </a:lnTo>
                    <a:close/>
                  </a:path>
                </a:pathLst>
              </a:custGeom>
              <a:solidFill>
                <a:srgbClr val="003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" name="Freeform 58">
                <a:extLst>
                  <a:ext uri="{FF2B5EF4-FFF2-40B4-BE49-F238E27FC236}">
                    <a16:creationId xmlns:a16="http://schemas.microsoft.com/office/drawing/2014/main" id="{D66ABF9D-6B44-4F53-9DD3-8494A09A7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675" y="3000376"/>
                <a:ext cx="117475" cy="117475"/>
              </a:xfrm>
              <a:custGeom>
                <a:avLst/>
                <a:gdLst>
                  <a:gd name="T0" fmla="*/ 74 w 74"/>
                  <a:gd name="T1" fmla="*/ 38 h 74"/>
                  <a:gd name="T2" fmla="*/ 74 w 74"/>
                  <a:gd name="T3" fmla="*/ 38 h 74"/>
                  <a:gd name="T4" fmla="*/ 74 w 74"/>
                  <a:gd name="T5" fmla="*/ 44 h 74"/>
                  <a:gd name="T6" fmla="*/ 72 w 74"/>
                  <a:gd name="T7" fmla="*/ 52 h 74"/>
                  <a:gd name="T8" fmla="*/ 68 w 74"/>
                  <a:gd name="T9" fmla="*/ 58 h 74"/>
                  <a:gd name="T10" fmla="*/ 64 w 74"/>
                  <a:gd name="T11" fmla="*/ 64 h 74"/>
                  <a:gd name="T12" fmla="*/ 58 w 74"/>
                  <a:gd name="T13" fmla="*/ 68 h 74"/>
                  <a:gd name="T14" fmla="*/ 52 w 74"/>
                  <a:gd name="T15" fmla="*/ 72 h 74"/>
                  <a:gd name="T16" fmla="*/ 44 w 74"/>
                  <a:gd name="T17" fmla="*/ 74 h 74"/>
                  <a:gd name="T18" fmla="*/ 36 w 74"/>
                  <a:gd name="T19" fmla="*/ 74 h 74"/>
                  <a:gd name="T20" fmla="*/ 36 w 74"/>
                  <a:gd name="T21" fmla="*/ 74 h 74"/>
                  <a:gd name="T22" fmla="*/ 30 w 74"/>
                  <a:gd name="T23" fmla="*/ 74 h 74"/>
                  <a:gd name="T24" fmla="*/ 22 w 74"/>
                  <a:gd name="T25" fmla="*/ 72 h 74"/>
                  <a:gd name="T26" fmla="*/ 16 w 74"/>
                  <a:gd name="T27" fmla="*/ 68 h 74"/>
                  <a:gd name="T28" fmla="*/ 10 w 74"/>
                  <a:gd name="T29" fmla="*/ 64 h 74"/>
                  <a:gd name="T30" fmla="*/ 6 w 74"/>
                  <a:gd name="T31" fmla="*/ 58 h 74"/>
                  <a:gd name="T32" fmla="*/ 2 w 74"/>
                  <a:gd name="T33" fmla="*/ 52 h 74"/>
                  <a:gd name="T34" fmla="*/ 0 w 74"/>
                  <a:gd name="T35" fmla="*/ 44 h 74"/>
                  <a:gd name="T36" fmla="*/ 0 w 74"/>
                  <a:gd name="T37" fmla="*/ 38 h 74"/>
                  <a:gd name="T38" fmla="*/ 0 w 74"/>
                  <a:gd name="T39" fmla="*/ 38 h 74"/>
                  <a:gd name="T40" fmla="*/ 0 w 74"/>
                  <a:gd name="T41" fmla="*/ 30 h 74"/>
                  <a:gd name="T42" fmla="*/ 2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6 w 74"/>
                  <a:gd name="T55" fmla="*/ 0 h 74"/>
                  <a:gd name="T56" fmla="*/ 36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30 h 74"/>
                  <a:gd name="T72" fmla="*/ 74 w 74"/>
                  <a:gd name="T73" fmla="*/ 38 h 74"/>
                  <a:gd name="T74" fmla="*/ 74 w 74"/>
                  <a:gd name="T75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4" y="38"/>
                    </a:lnTo>
                    <a:lnTo>
                      <a:pt x="74" y="44"/>
                    </a:lnTo>
                    <a:lnTo>
                      <a:pt x="72" y="52"/>
                    </a:lnTo>
                    <a:lnTo>
                      <a:pt x="68" y="58"/>
                    </a:lnTo>
                    <a:lnTo>
                      <a:pt x="64" y="64"/>
                    </a:lnTo>
                    <a:lnTo>
                      <a:pt x="58" y="68"/>
                    </a:lnTo>
                    <a:lnTo>
                      <a:pt x="52" y="72"/>
                    </a:lnTo>
                    <a:lnTo>
                      <a:pt x="44" y="74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30" y="74"/>
                    </a:lnTo>
                    <a:lnTo>
                      <a:pt x="22" y="72"/>
                    </a:lnTo>
                    <a:lnTo>
                      <a:pt x="16" y="68"/>
                    </a:lnTo>
                    <a:lnTo>
                      <a:pt x="10" y="64"/>
                    </a:lnTo>
                    <a:lnTo>
                      <a:pt x="6" y="58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30"/>
                    </a:lnTo>
                    <a:lnTo>
                      <a:pt x="74" y="38"/>
                    </a:lnTo>
                    <a:lnTo>
                      <a:pt x="74" y="38"/>
                    </a:lnTo>
                    <a:close/>
                  </a:path>
                </a:pathLst>
              </a:custGeom>
              <a:solidFill>
                <a:srgbClr val="003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9B1823-1663-4D2B-9434-292C17E89A1D}"/>
                </a:ext>
              </a:extLst>
            </p:cNvPr>
            <p:cNvGrpSpPr/>
            <p:nvPr/>
          </p:nvGrpSpPr>
          <p:grpSpPr>
            <a:xfrm>
              <a:off x="2663825" y="2830513"/>
              <a:ext cx="1141413" cy="1146175"/>
              <a:chOff x="5527675" y="2855913"/>
              <a:chExt cx="1141413" cy="1146175"/>
            </a:xfrm>
          </p:grpSpPr>
          <p:pic>
            <p:nvPicPr>
              <p:cNvPr id="60" name="Graphic 4">
                <a:extLst>
                  <a:ext uri="{FF2B5EF4-FFF2-40B4-BE49-F238E27FC236}">
                    <a16:creationId xmlns:a16="http://schemas.microsoft.com/office/drawing/2014/main" id="{3A592DAF-33B8-4026-952E-5966894C1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990507" y="3350417"/>
                <a:ext cx="210986" cy="195262"/>
              </a:xfrm>
              <a:prstGeom prst="rect">
                <a:avLst/>
              </a:prstGeom>
            </p:spPr>
          </p:pic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16E9813F-D7CF-46FF-B6D4-E886D9C84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175" y="3551238"/>
                <a:ext cx="130175" cy="131763"/>
              </a:xfrm>
              <a:custGeom>
                <a:avLst/>
                <a:gdLst>
                  <a:gd name="T0" fmla="*/ 2 w 82"/>
                  <a:gd name="T1" fmla="*/ 27 h 83"/>
                  <a:gd name="T2" fmla="*/ 2 w 82"/>
                  <a:gd name="T3" fmla="*/ 27 h 83"/>
                  <a:gd name="T4" fmla="*/ 6 w 82"/>
                  <a:gd name="T5" fmla="*/ 19 h 83"/>
                  <a:gd name="T6" fmla="*/ 12 w 82"/>
                  <a:gd name="T7" fmla="*/ 12 h 83"/>
                  <a:gd name="T8" fmla="*/ 18 w 82"/>
                  <a:gd name="T9" fmla="*/ 8 h 83"/>
                  <a:gd name="T10" fmla="*/ 24 w 82"/>
                  <a:gd name="T11" fmla="*/ 4 h 83"/>
                  <a:gd name="T12" fmla="*/ 32 w 82"/>
                  <a:gd name="T13" fmla="*/ 2 h 83"/>
                  <a:gd name="T14" fmla="*/ 40 w 82"/>
                  <a:gd name="T15" fmla="*/ 0 h 83"/>
                  <a:gd name="T16" fmla="*/ 48 w 82"/>
                  <a:gd name="T17" fmla="*/ 0 h 83"/>
                  <a:gd name="T18" fmla="*/ 56 w 82"/>
                  <a:gd name="T19" fmla="*/ 2 h 83"/>
                  <a:gd name="T20" fmla="*/ 56 w 82"/>
                  <a:gd name="T21" fmla="*/ 2 h 83"/>
                  <a:gd name="T22" fmla="*/ 62 w 82"/>
                  <a:gd name="T23" fmla="*/ 6 h 83"/>
                  <a:gd name="T24" fmla="*/ 70 w 82"/>
                  <a:gd name="T25" fmla="*/ 12 h 83"/>
                  <a:gd name="T26" fmla="*/ 74 w 82"/>
                  <a:gd name="T27" fmla="*/ 19 h 83"/>
                  <a:gd name="T28" fmla="*/ 78 w 82"/>
                  <a:gd name="T29" fmla="*/ 25 h 83"/>
                  <a:gd name="T30" fmla="*/ 80 w 82"/>
                  <a:gd name="T31" fmla="*/ 33 h 83"/>
                  <a:gd name="T32" fmla="*/ 82 w 82"/>
                  <a:gd name="T33" fmla="*/ 41 h 83"/>
                  <a:gd name="T34" fmla="*/ 80 w 82"/>
                  <a:gd name="T35" fmla="*/ 49 h 83"/>
                  <a:gd name="T36" fmla="*/ 78 w 82"/>
                  <a:gd name="T37" fmla="*/ 57 h 83"/>
                  <a:gd name="T38" fmla="*/ 78 w 82"/>
                  <a:gd name="T39" fmla="*/ 57 h 83"/>
                  <a:gd name="T40" fmla="*/ 76 w 82"/>
                  <a:gd name="T41" fmla="*/ 63 h 83"/>
                  <a:gd name="T42" fmla="*/ 70 w 82"/>
                  <a:gd name="T43" fmla="*/ 71 h 83"/>
                  <a:gd name="T44" fmla="*/ 64 w 82"/>
                  <a:gd name="T45" fmla="*/ 75 h 83"/>
                  <a:gd name="T46" fmla="*/ 58 w 82"/>
                  <a:gd name="T47" fmla="*/ 79 h 83"/>
                  <a:gd name="T48" fmla="*/ 50 w 82"/>
                  <a:gd name="T49" fmla="*/ 81 h 83"/>
                  <a:gd name="T50" fmla="*/ 42 w 82"/>
                  <a:gd name="T51" fmla="*/ 83 h 83"/>
                  <a:gd name="T52" fmla="*/ 34 w 82"/>
                  <a:gd name="T53" fmla="*/ 83 h 83"/>
                  <a:gd name="T54" fmla="*/ 26 w 82"/>
                  <a:gd name="T55" fmla="*/ 79 h 83"/>
                  <a:gd name="T56" fmla="*/ 26 w 82"/>
                  <a:gd name="T57" fmla="*/ 79 h 83"/>
                  <a:gd name="T58" fmla="*/ 18 w 82"/>
                  <a:gd name="T59" fmla="*/ 77 h 83"/>
                  <a:gd name="T60" fmla="*/ 12 w 82"/>
                  <a:gd name="T61" fmla="*/ 71 h 83"/>
                  <a:gd name="T62" fmla="*/ 8 w 82"/>
                  <a:gd name="T63" fmla="*/ 65 h 83"/>
                  <a:gd name="T64" fmla="*/ 4 w 82"/>
                  <a:gd name="T65" fmla="*/ 59 h 83"/>
                  <a:gd name="T66" fmla="*/ 2 w 82"/>
                  <a:gd name="T67" fmla="*/ 51 h 83"/>
                  <a:gd name="T68" fmla="*/ 0 w 82"/>
                  <a:gd name="T69" fmla="*/ 43 h 83"/>
                  <a:gd name="T70" fmla="*/ 0 w 82"/>
                  <a:gd name="T71" fmla="*/ 35 h 83"/>
                  <a:gd name="T72" fmla="*/ 2 w 82"/>
                  <a:gd name="T73" fmla="*/ 27 h 83"/>
                  <a:gd name="T74" fmla="*/ 2 w 82"/>
                  <a:gd name="T75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3">
                    <a:moveTo>
                      <a:pt x="2" y="27"/>
                    </a:moveTo>
                    <a:lnTo>
                      <a:pt x="2" y="27"/>
                    </a:lnTo>
                    <a:lnTo>
                      <a:pt x="6" y="19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70" y="12"/>
                    </a:lnTo>
                    <a:lnTo>
                      <a:pt x="74" y="19"/>
                    </a:lnTo>
                    <a:lnTo>
                      <a:pt x="78" y="25"/>
                    </a:lnTo>
                    <a:lnTo>
                      <a:pt x="80" y="33"/>
                    </a:lnTo>
                    <a:lnTo>
                      <a:pt x="82" y="41"/>
                    </a:lnTo>
                    <a:lnTo>
                      <a:pt x="80" y="49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6" y="63"/>
                    </a:lnTo>
                    <a:lnTo>
                      <a:pt x="70" y="71"/>
                    </a:lnTo>
                    <a:lnTo>
                      <a:pt x="64" y="75"/>
                    </a:lnTo>
                    <a:lnTo>
                      <a:pt x="58" y="79"/>
                    </a:lnTo>
                    <a:lnTo>
                      <a:pt x="50" y="81"/>
                    </a:lnTo>
                    <a:lnTo>
                      <a:pt x="42" y="83"/>
                    </a:lnTo>
                    <a:lnTo>
                      <a:pt x="34" y="83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18" y="77"/>
                    </a:lnTo>
                    <a:lnTo>
                      <a:pt x="12" y="71"/>
                    </a:lnTo>
                    <a:lnTo>
                      <a:pt x="8" y="65"/>
                    </a:lnTo>
                    <a:lnTo>
                      <a:pt x="4" y="59"/>
                    </a:lnTo>
                    <a:lnTo>
                      <a:pt x="2" y="51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2" y="27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8296FA1A-0A56-408E-B1BB-B06495EAC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500" y="3632201"/>
                <a:ext cx="130175" cy="130175"/>
              </a:xfrm>
              <a:custGeom>
                <a:avLst/>
                <a:gdLst>
                  <a:gd name="T0" fmla="*/ 4 w 82"/>
                  <a:gd name="T1" fmla="*/ 58 h 82"/>
                  <a:gd name="T2" fmla="*/ 4 w 82"/>
                  <a:gd name="T3" fmla="*/ 58 h 82"/>
                  <a:gd name="T4" fmla="*/ 2 w 82"/>
                  <a:gd name="T5" fmla="*/ 50 h 82"/>
                  <a:gd name="T6" fmla="*/ 0 w 82"/>
                  <a:gd name="T7" fmla="*/ 42 h 82"/>
                  <a:gd name="T8" fmla="*/ 0 w 82"/>
                  <a:gd name="T9" fmla="*/ 34 h 82"/>
                  <a:gd name="T10" fmla="*/ 2 w 82"/>
                  <a:gd name="T11" fmla="*/ 26 h 82"/>
                  <a:gd name="T12" fmla="*/ 6 w 82"/>
                  <a:gd name="T13" fmla="*/ 20 h 82"/>
                  <a:gd name="T14" fmla="*/ 12 w 82"/>
                  <a:gd name="T15" fmla="*/ 12 h 82"/>
                  <a:gd name="T16" fmla="*/ 18 w 82"/>
                  <a:gd name="T17" fmla="*/ 8 h 82"/>
                  <a:gd name="T18" fmla="*/ 24 w 82"/>
                  <a:gd name="T19" fmla="*/ 4 h 82"/>
                  <a:gd name="T20" fmla="*/ 24 w 82"/>
                  <a:gd name="T21" fmla="*/ 4 h 82"/>
                  <a:gd name="T22" fmla="*/ 32 w 82"/>
                  <a:gd name="T23" fmla="*/ 0 h 82"/>
                  <a:gd name="T24" fmla="*/ 40 w 82"/>
                  <a:gd name="T25" fmla="*/ 0 h 82"/>
                  <a:gd name="T26" fmla="*/ 48 w 82"/>
                  <a:gd name="T27" fmla="*/ 0 h 82"/>
                  <a:gd name="T28" fmla="*/ 56 w 82"/>
                  <a:gd name="T29" fmla="*/ 2 h 82"/>
                  <a:gd name="T30" fmla="*/ 62 w 82"/>
                  <a:gd name="T31" fmla="*/ 6 h 82"/>
                  <a:gd name="T32" fmla="*/ 68 w 82"/>
                  <a:gd name="T33" fmla="*/ 10 h 82"/>
                  <a:gd name="T34" fmla="*/ 74 w 82"/>
                  <a:gd name="T35" fmla="*/ 16 h 82"/>
                  <a:gd name="T36" fmla="*/ 78 w 82"/>
                  <a:gd name="T37" fmla="*/ 24 h 82"/>
                  <a:gd name="T38" fmla="*/ 78 w 82"/>
                  <a:gd name="T39" fmla="*/ 24 h 82"/>
                  <a:gd name="T40" fmla="*/ 80 w 82"/>
                  <a:gd name="T41" fmla="*/ 32 h 82"/>
                  <a:gd name="T42" fmla="*/ 82 w 82"/>
                  <a:gd name="T43" fmla="*/ 40 h 82"/>
                  <a:gd name="T44" fmla="*/ 80 w 82"/>
                  <a:gd name="T45" fmla="*/ 48 h 82"/>
                  <a:gd name="T46" fmla="*/ 78 w 82"/>
                  <a:gd name="T47" fmla="*/ 56 h 82"/>
                  <a:gd name="T48" fmla="*/ 76 w 82"/>
                  <a:gd name="T49" fmla="*/ 62 h 82"/>
                  <a:gd name="T50" fmla="*/ 70 w 82"/>
                  <a:gd name="T51" fmla="*/ 68 h 82"/>
                  <a:gd name="T52" fmla="*/ 64 w 82"/>
                  <a:gd name="T53" fmla="*/ 74 h 82"/>
                  <a:gd name="T54" fmla="*/ 58 w 82"/>
                  <a:gd name="T55" fmla="*/ 78 h 82"/>
                  <a:gd name="T56" fmla="*/ 58 w 82"/>
                  <a:gd name="T57" fmla="*/ 78 h 82"/>
                  <a:gd name="T58" fmla="*/ 50 w 82"/>
                  <a:gd name="T59" fmla="*/ 80 h 82"/>
                  <a:gd name="T60" fmla="*/ 42 w 82"/>
                  <a:gd name="T61" fmla="*/ 82 h 82"/>
                  <a:gd name="T62" fmla="*/ 34 w 82"/>
                  <a:gd name="T63" fmla="*/ 80 h 82"/>
                  <a:gd name="T64" fmla="*/ 26 w 82"/>
                  <a:gd name="T65" fmla="*/ 78 h 82"/>
                  <a:gd name="T66" fmla="*/ 20 w 82"/>
                  <a:gd name="T67" fmla="*/ 76 h 82"/>
                  <a:gd name="T68" fmla="*/ 12 w 82"/>
                  <a:gd name="T69" fmla="*/ 70 h 82"/>
                  <a:gd name="T70" fmla="*/ 8 w 82"/>
                  <a:gd name="T71" fmla="*/ 64 h 82"/>
                  <a:gd name="T72" fmla="*/ 4 w 82"/>
                  <a:gd name="T73" fmla="*/ 58 h 82"/>
                  <a:gd name="T74" fmla="*/ 4 w 82"/>
                  <a:gd name="T75" fmla="*/ 5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2">
                    <a:moveTo>
                      <a:pt x="4" y="58"/>
                    </a:moveTo>
                    <a:lnTo>
                      <a:pt x="4" y="58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2"/>
                    </a:lnTo>
                    <a:lnTo>
                      <a:pt x="82" y="40"/>
                    </a:lnTo>
                    <a:lnTo>
                      <a:pt x="80" y="48"/>
                    </a:lnTo>
                    <a:lnTo>
                      <a:pt x="78" y="56"/>
                    </a:lnTo>
                    <a:lnTo>
                      <a:pt x="76" y="62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50" y="80"/>
                    </a:lnTo>
                    <a:lnTo>
                      <a:pt x="42" y="82"/>
                    </a:lnTo>
                    <a:lnTo>
                      <a:pt x="34" y="80"/>
                    </a:lnTo>
                    <a:lnTo>
                      <a:pt x="26" y="78"/>
                    </a:lnTo>
                    <a:lnTo>
                      <a:pt x="20" y="76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4" y="58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D7ED5804-EF70-4572-ABC3-9B2187EEF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9825" y="3554413"/>
                <a:ext cx="130175" cy="131763"/>
              </a:xfrm>
              <a:custGeom>
                <a:avLst/>
                <a:gdLst>
                  <a:gd name="T0" fmla="*/ 26 w 82"/>
                  <a:gd name="T1" fmla="*/ 79 h 83"/>
                  <a:gd name="T2" fmla="*/ 26 w 82"/>
                  <a:gd name="T3" fmla="*/ 79 h 83"/>
                  <a:gd name="T4" fmla="*/ 20 w 82"/>
                  <a:gd name="T5" fmla="*/ 75 h 83"/>
                  <a:gd name="T6" fmla="*/ 14 w 82"/>
                  <a:gd name="T7" fmla="*/ 71 h 83"/>
                  <a:gd name="T8" fmla="*/ 8 w 82"/>
                  <a:gd name="T9" fmla="*/ 65 h 83"/>
                  <a:gd name="T10" fmla="*/ 4 w 82"/>
                  <a:gd name="T11" fmla="*/ 57 h 83"/>
                  <a:gd name="T12" fmla="*/ 2 w 82"/>
                  <a:gd name="T13" fmla="*/ 51 h 83"/>
                  <a:gd name="T14" fmla="*/ 0 w 82"/>
                  <a:gd name="T15" fmla="*/ 43 h 83"/>
                  <a:gd name="T16" fmla="*/ 2 w 82"/>
                  <a:gd name="T17" fmla="*/ 35 h 83"/>
                  <a:gd name="T18" fmla="*/ 4 w 82"/>
                  <a:gd name="T19" fmla="*/ 27 h 83"/>
                  <a:gd name="T20" fmla="*/ 4 w 82"/>
                  <a:gd name="T21" fmla="*/ 27 h 83"/>
                  <a:gd name="T22" fmla="*/ 8 w 82"/>
                  <a:gd name="T23" fmla="*/ 19 h 83"/>
                  <a:gd name="T24" fmla="*/ 12 w 82"/>
                  <a:gd name="T25" fmla="*/ 13 h 83"/>
                  <a:gd name="T26" fmla="*/ 18 w 82"/>
                  <a:gd name="T27" fmla="*/ 6 h 83"/>
                  <a:gd name="T28" fmla="*/ 24 w 82"/>
                  <a:gd name="T29" fmla="*/ 4 h 83"/>
                  <a:gd name="T30" fmla="*/ 32 w 82"/>
                  <a:gd name="T31" fmla="*/ 0 h 83"/>
                  <a:gd name="T32" fmla="*/ 40 w 82"/>
                  <a:gd name="T33" fmla="*/ 0 h 83"/>
                  <a:gd name="T34" fmla="*/ 48 w 82"/>
                  <a:gd name="T35" fmla="*/ 0 h 83"/>
                  <a:gd name="T36" fmla="*/ 56 w 82"/>
                  <a:gd name="T37" fmla="*/ 2 h 83"/>
                  <a:gd name="T38" fmla="*/ 56 w 82"/>
                  <a:gd name="T39" fmla="*/ 2 h 83"/>
                  <a:gd name="T40" fmla="*/ 64 w 82"/>
                  <a:gd name="T41" fmla="*/ 6 h 83"/>
                  <a:gd name="T42" fmla="*/ 70 w 82"/>
                  <a:gd name="T43" fmla="*/ 13 h 83"/>
                  <a:gd name="T44" fmla="*/ 74 w 82"/>
                  <a:gd name="T45" fmla="*/ 19 h 83"/>
                  <a:gd name="T46" fmla="*/ 78 w 82"/>
                  <a:gd name="T47" fmla="*/ 25 h 83"/>
                  <a:gd name="T48" fmla="*/ 82 w 82"/>
                  <a:gd name="T49" fmla="*/ 33 h 83"/>
                  <a:gd name="T50" fmla="*/ 82 w 82"/>
                  <a:gd name="T51" fmla="*/ 41 h 83"/>
                  <a:gd name="T52" fmla="*/ 82 w 82"/>
                  <a:gd name="T53" fmla="*/ 49 h 83"/>
                  <a:gd name="T54" fmla="*/ 80 w 82"/>
                  <a:gd name="T55" fmla="*/ 57 h 83"/>
                  <a:gd name="T56" fmla="*/ 80 w 82"/>
                  <a:gd name="T57" fmla="*/ 57 h 83"/>
                  <a:gd name="T58" fmla="*/ 76 w 82"/>
                  <a:gd name="T59" fmla="*/ 63 h 83"/>
                  <a:gd name="T60" fmla="*/ 70 w 82"/>
                  <a:gd name="T61" fmla="*/ 69 h 83"/>
                  <a:gd name="T62" fmla="*/ 64 w 82"/>
                  <a:gd name="T63" fmla="*/ 75 h 83"/>
                  <a:gd name="T64" fmla="*/ 58 w 82"/>
                  <a:gd name="T65" fmla="*/ 79 h 83"/>
                  <a:gd name="T66" fmla="*/ 50 w 82"/>
                  <a:gd name="T67" fmla="*/ 81 h 83"/>
                  <a:gd name="T68" fmla="*/ 42 w 82"/>
                  <a:gd name="T69" fmla="*/ 83 h 83"/>
                  <a:gd name="T70" fmla="*/ 34 w 82"/>
                  <a:gd name="T71" fmla="*/ 81 h 83"/>
                  <a:gd name="T72" fmla="*/ 26 w 82"/>
                  <a:gd name="T73" fmla="*/ 79 h 83"/>
                  <a:gd name="T74" fmla="*/ 26 w 82"/>
                  <a:gd name="T75" fmla="*/ 7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3">
                    <a:moveTo>
                      <a:pt x="26" y="79"/>
                    </a:moveTo>
                    <a:lnTo>
                      <a:pt x="26" y="79"/>
                    </a:lnTo>
                    <a:lnTo>
                      <a:pt x="20" y="75"/>
                    </a:lnTo>
                    <a:lnTo>
                      <a:pt x="14" y="71"/>
                    </a:lnTo>
                    <a:lnTo>
                      <a:pt x="8" y="65"/>
                    </a:lnTo>
                    <a:lnTo>
                      <a:pt x="4" y="57"/>
                    </a:lnTo>
                    <a:lnTo>
                      <a:pt x="2" y="51"/>
                    </a:lnTo>
                    <a:lnTo>
                      <a:pt x="0" y="43"/>
                    </a:lnTo>
                    <a:lnTo>
                      <a:pt x="2" y="3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19"/>
                    </a:lnTo>
                    <a:lnTo>
                      <a:pt x="12" y="13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4" y="6"/>
                    </a:lnTo>
                    <a:lnTo>
                      <a:pt x="70" y="13"/>
                    </a:lnTo>
                    <a:lnTo>
                      <a:pt x="74" y="19"/>
                    </a:lnTo>
                    <a:lnTo>
                      <a:pt x="78" y="25"/>
                    </a:lnTo>
                    <a:lnTo>
                      <a:pt x="82" y="33"/>
                    </a:lnTo>
                    <a:lnTo>
                      <a:pt x="82" y="41"/>
                    </a:lnTo>
                    <a:lnTo>
                      <a:pt x="82" y="49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76" y="63"/>
                    </a:lnTo>
                    <a:lnTo>
                      <a:pt x="70" y="69"/>
                    </a:lnTo>
                    <a:lnTo>
                      <a:pt x="64" y="75"/>
                    </a:lnTo>
                    <a:lnTo>
                      <a:pt x="58" y="79"/>
                    </a:lnTo>
                    <a:lnTo>
                      <a:pt x="50" y="81"/>
                    </a:lnTo>
                    <a:lnTo>
                      <a:pt x="42" y="83"/>
                    </a:lnTo>
                    <a:lnTo>
                      <a:pt x="34" y="81"/>
                    </a:lnTo>
                    <a:lnTo>
                      <a:pt x="26" y="79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124802DB-AD14-4ACD-9484-7F96A0933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9200" y="3367088"/>
                <a:ext cx="128588" cy="130175"/>
              </a:xfrm>
              <a:custGeom>
                <a:avLst/>
                <a:gdLst>
                  <a:gd name="T0" fmla="*/ 57 w 81"/>
                  <a:gd name="T1" fmla="*/ 78 h 82"/>
                  <a:gd name="T2" fmla="*/ 57 w 81"/>
                  <a:gd name="T3" fmla="*/ 78 h 82"/>
                  <a:gd name="T4" fmla="*/ 50 w 81"/>
                  <a:gd name="T5" fmla="*/ 80 h 82"/>
                  <a:gd name="T6" fmla="*/ 42 w 81"/>
                  <a:gd name="T7" fmla="*/ 82 h 82"/>
                  <a:gd name="T8" fmla="*/ 34 w 81"/>
                  <a:gd name="T9" fmla="*/ 80 h 82"/>
                  <a:gd name="T10" fmla="*/ 26 w 81"/>
                  <a:gd name="T11" fmla="*/ 78 h 82"/>
                  <a:gd name="T12" fmla="*/ 20 w 81"/>
                  <a:gd name="T13" fmla="*/ 74 h 82"/>
                  <a:gd name="T14" fmla="*/ 14 w 81"/>
                  <a:gd name="T15" fmla="*/ 70 h 82"/>
                  <a:gd name="T16" fmla="*/ 8 w 81"/>
                  <a:gd name="T17" fmla="*/ 64 h 82"/>
                  <a:gd name="T18" fmla="*/ 4 w 81"/>
                  <a:gd name="T19" fmla="*/ 56 h 82"/>
                  <a:gd name="T20" fmla="*/ 4 w 81"/>
                  <a:gd name="T21" fmla="*/ 56 h 82"/>
                  <a:gd name="T22" fmla="*/ 2 w 81"/>
                  <a:gd name="T23" fmla="*/ 50 h 82"/>
                  <a:gd name="T24" fmla="*/ 0 w 81"/>
                  <a:gd name="T25" fmla="*/ 42 h 82"/>
                  <a:gd name="T26" fmla="*/ 2 w 81"/>
                  <a:gd name="T27" fmla="*/ 34 h 82"/>
                  <a:gd name="T28" fmla="*/ 4 w 81"/>
                  <a:gd name="T29" fmla="*/ 26 h 82"/>
                  <a:gd name="T30" fmla="*/ 6 w 81"/>
                  <a:gd name="T31" fmla="*/ 18 h 82"/>
                  <a:gd name="T32" fmla="*/ 12 w 81"/>
                  <a:gd name="T33" fmla="*/ 12 h 82"/>
                  <a:gd name="T34" fmla="*/ 18 w 81"/>
                  <a:gd name="T35" fmla="*/ 8 h 82"/>
                  <a:gd name="T36" fmla="*/ 24 w 81"/>
                  <a:gd name="T37" fmla="*/ 4 h 82"/>
                  <a:gd name="T38" fmla="*/ 24 w 81"/>
                  <a:gd name="T39" fmla="*/ 4 h 82"/>
                  <a:gd name="T40" fmla="*/ 32 w 81"/>
                  <a:gd name="T41" fmla="*/ 0 h 82"/>
                  <a:gd name="T42" fmla="*/ 40 w 81"/>
                  <a:gd name="T43" fmla="*/ 0 h 82"/>
                  <a:gd name="T44" fmla="*/ 48 w 81"/>
                  <a:gd name="T45" fmla="*/ 0 h 82"/>
                  <a:gd name="T46" fmla="*/ 55 w 81"/>
                  <a:gd name="T47" fmla="*/ 2 h 82"/>
                  <a:gd name="T48" fmla="*/ 61 w 81"/>
                  <a:gd name="T49" fmla="*/ 6 h 82"/>
                  <a:gd name="T50" fmla="*/ 69 w 81"/>
                  <a:gd name="T51" fmla="*/ 10 h 82"/>
                  <a:gd name="T52" fmla="*/ 73 w 81"/>
                  <a:gd name="T53" fmla="*/ 16 h 82"/>
                  <a:gd name="T54" fmla="*/ 77 w 81"/>
                  <a:gd name="T55" fmla="*/ 24 h 82"/>
                  <a:gd name="T56" fmla="*/ 77 w 81"/>
                  <a:gd name="T57" fmla="*/ 24 h 82"/>
                  <a:gd name="T58" fmla="*/ 81 w 81"/>
                  <a:gd name="T59" fmla="*/ 32 h 82"/>
                  <a:gd name="T60" fmla="*/ 81 w 81"/>
                  <a:gd name="T61" fmla="*/ 40 h 82"/>
                  <a:gd name="T62" fmla="*/ 81 w 81"/>
                  <a:gd name="T63" fmla="*/ 48 h 82"/>
                  <a:gd name="T64" fmla="*/ 79 w 81"/>
                  <a:gd name="T65" fmla="*/ 54 h 82"/>
                  <a:gd name="T66" fmla="*/ 75 w 81"/>
                  <a:gd name="T67" fmla="*/ 62 h 82"/>
                  <a:gd name="T68" fmla="*/ 69 w 81"/>
                  <a:gd name="T69" fmla="*/ 68 h 82"/>
                  <a:gd name="T70" fmla="*/ 63 w 81"/>
                  <a:gd name="T71" fmla="*/ 74 h 82"/>
                  <a:gd name="T72" fmla="*/ 57 w 81"/>
                  <a:gd name="T73" fmla="*/ 78 h 82"/>
                  <a:gd name="T74" fmla="*/ 57 w 81"/>
                  <a:gd name="T75" fmla="*/ 7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1" h="82">
                    <a:moveTo>
                      <a:pt x="57" y="78"/>
                    </a:moveTo>
                    <a:lnTo>
                      <a:pt x="57" y="78"/>
                    </a:lnTo>
                    <a:lnTo>
                      <a:pt x="50" y="80"/>
                    </a:lnTo>
                    <a:lnTo>
                      <a:pt x="42" y="82"/>
                    </a:lnTo>
                    <a:lnTo>
                      <a:pt x="34" y="80"/>
                    </a:lnTo>
                    <a:lnTo>
                      <a:pt x="26" y="78"/>
                    </a:lnTo>
                    <a:lnTo>
                      <a:pt x="20" y="74"/>
                    </a:lnTo>
                    <a:lnTo>
                      <a:pt x="14" y="70"/>
                    </a:lnTo>
                    <a:lnTo>
                      <a:pt x="8" y="64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5" y="2"/>
                    </a:lnTo>
                    <a:lnTo>
                      <a:pt x="61" y="6"/>
                    </a:lnTo>
                    <a:lnTo>
                      <a:pt x="69" y="10"/>
                    </a:lnTo>
                    <a:lnTo>
                      <a:pt x="73" y="16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81" y="32"/>
                    </a:lnTo>
                    <a:lnTo>
                      <a:pt x="81" y="40"/>
                    </a:lnTo>
                    <a:lnTo>
                      <a:pt x="81" y="48"/>
                    </a:lnTo>
                    <a:lnTo>
                      <a:pt x="79" y="54"/>
                    </a:lnTo>
                    <a:lnTo>
                      <a:pt x="75" y="62"/>
                    </a:lnTo>
                    <a:lnTo>
                      <a:pt x="69" y="68"/>
                    </a:lnTo>
                    <a:lnTo>
                      <a:pt x="63" y="74"/>
                    </a:lnTo>
                    <a:lnTo>
                      <a:pt x="57" y="78"/>
                    </a:lnTo>
                    <a:lnTo>
                      <a:pt x="57" y="78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271ABDDC-BC24-4D9D-8CBD-A4D0A154B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0" y="3175001"/>
                <a:ext cx="130175" cy="131763"/>
              </a:xfrm>
              <a:custGeom>
                <a:avLst/>
                <a:gdLst>
                  <a:gd name="T0" fmla="*/ 78 w 82"/>
                  <a:gd name="T1" fmla="*/ 56 h 83"/>
                  <a:gd name="T2" fmla="*/ 78 w 82"/>
                  <a:gd name="T3" fmla="*/ 56 h 83"/>
                  <a:gd name="T4" fmla="*/ 76 w 82"/>
                  <a:gd name="T5" fmla="*/ 64 h 83"/>
                  <a:gd name="T6" fmla="*/ 70 w 82"/>
                  <a:gd name="T7" fmla="*/ 71 h 83"/>
                  <a:gd name="T8" fmla="*/ 64 w 82"/>
                  <a:gd name="T9" fmla="*/ 77 h 83"/>
                  <a:gd name="T10" fmla="*/ 58 w 82"/>
                  <a:gd name="T11" fmla="*/ 79 h 83"/>
                  <a:gd name="T12" fmla="*/ 50 w 82"/>
                  <a:gd name="T13" fmla="*/ 83 h 83"/>
                  <a:gd name="T14" fmla="*/ 42 w 82"/>
                  <a:gd name="T15" fmla="*/ 83 h 83"/>
                  <a:gd name="T16" fmla="*/ 34 w 82"/>
                  <a:gd name="T17" fmla="*/ 83 h 83"/>
                  <a:gd name="T18" fmla="*/ 26 w 82"/>
                  <a:gd name="T19" fmla="*/ 81 h 83"/>
                  <a:gd name="T20" fmla="*/ 26 w 82"/>
                  <a:gd name="T21" fmla="*/ 81 h 83"/>
                  <a:gd name="T22" fmla="*/ 18 w 82"/>
                  <a:gd name="T23" fmla="*/ 77 h 83"/>
                  <a:gd name="T24" fmla="*/ 12 w 82"/>
                  <a:gd name="T25" fmla="*/ 71 h 83"/>
                  <a:gd name="T26" fmla="*/ 8 w 82"/>
                  <a:gd name="T27" fmla="*/ 64 h 83"/>
                  <a:gd name="T28" fmla="*/ 4 w 82"/>
                  <a:gd name="T29" fmla="*/ 58 h 83"/>
                  <a:gd name="T30" fmla="*/ 2 w 82"/>
                  <a:gd name="T31" fmla="*/ 50 h 83"/>
                  <a:gd name="T32" fmla="*/ 0 w 82"/>
                  <a:gd name="T33" fmla="*/ 42 h 83"/>
                  <a:gd name="T34" fmla="*/ 0 w 82"/>
                  <a:gd name="T35" fmla="*/ 34 h 83"/>
                  <a:gd name="T36" fmla="*/ 2 w 82"/>
                  <a:gd name="T37" fmla="*/ 26 h 83"/>
                  <a:gd name="T38" fmla="*/ 2 w 82"/>
                  <a:gd name="T39" fmla="*/ 26 h 83"/>
                  <a:gd name="T40" fmla="*/ 6 w 82"/>
                  <a:gd name="T41" fmla="*/ 20 h 83"/>
                  <a:gd name="T42" fmla="*/ 12 w 82"/>
                  <a:gd name="T43" fmla="*/ 14 h 83"/>
                  <a:gd name="T44" fmla="*/ 18 w 82"/>
                  <a:gd name="T45" fmla="*/ 8 h 83"/>
                  <a:gd name="T46" fmla="*/ 24 w 82"/>
                  <a:gd name="T47" fmla="*/ 4 h 83"/>
                  <a:gd name="T48" fmla="*/ 32 w 82"/>
                  <a:gd name="T49" fmla="*/ 2 h 83"/>
                  <a:gd name="T50" fmla="*/ 40 w 82"/>
                  <a:gd name="T51" fmla="*/ 0 h 83"/>
                  <a:gd name="T52" fmla="*/ 48 w 82"/>
                  <a:gd name="T53" fmla="*/ 2 h 83"/>
                  <a:gd name="T54" fmla="*/ 56 w 82"/>
                  <a:gd name="T55" fmla="*/ 4 h 83"/>
                  <a:gd name="T56" fmla="*/ 56 w 82"/>
                  <a:gd name="T57" fmla="*/ 4 h 83"/>
                  <a:gd name="T58" fmla="*/ 62 w 82"/>
                  <a:gd name="T59" fmla="*/ 8 h 83"/>
                  <a:gd name="T60" fmla="*/ 70 w 82"/>
                  <a:gd name="T61" fmla="*/ 12 h 83"/>
                  <a:gd name="T62" fmla="*/ 74 w 82"/>
                  <a:gd name="T63" fmla="*/ 18 h 83"/>
                  <a:gd name="T64" fmla="*/ 78 w 82"/>
                  <a:gd name="T65" fmla="*/ 26 h 83"/>
                  <a:gd name="T66" fmla="*/ 80 w 82"/>
                  <a:gd name="T67" fmla="*/ 32 h 83"/>
                  <a:gd name="T68" fmla="*/ 82 w 82"/>
                  <a:gd name="T69" fmla="*/ 40 h 83"/>
                  <a:gd name="T70" fmla="*/ 82 w 82"/>
                  <a:gd name="T71" fmla="*/ 48 h 83"/>
                  <a:gd name="T72" fmla="*/ 78 w 82"/>
                  <a:gd name="T73" fmla="*/ 56 h 83"/>
                  <a:gd name="T74" fmla="*/ 78 w 82"/>
                  <a:gd name="T75" fmla="*/ 5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3">
                    <a:moveTo>
                      <a:pt x="78" y="56"/>
                    </a:moveTo>
                    <a:lnTo>
                      <a:pt x="78" y="56"/>
                    </a:lnTo>
                    <a:lnTo>
                      <a:pt x="76" y="64"/>
                    </a:lnTo>
                    <a:lnTo>
                      <a:pt x="70" y="71"/>
                    </a:lnTo>
                    <a:lnTo>
                      <a:pt x="64" y="77"/>
                    </a:lnTo>
                    <a:lnTo>
                      <a:pt x="58" y="79"/>
                    </a:lnTo>
                    <a:lnTo>
                      <a:pt x="50" y="83"/>
                    </a:lnTo>
                    <a:lnTo>
                      <a:pt x="42" y="83"/>
                    </a:lnTo>
                    <a:lnTo>
                      <a:pt x="34" y="83"/>
                    </a:lnTo>
                    <a:lnTo>
                      <a:pt x="26" y="81"/>
                    </a:lnTo>
                    <a:lnTo>
                      <a:pt x="26" y="81"/>
                    </a:lnTo>
                    <a:lnTo>
                      <a:pt x="18" y="77"/>
                    </a:lnTo>
                    <a:lnTo>
                      <a:pt x="12" y="71"/>
                    </a:lnTo>
                    <a:lnTo>
                      <a:pt x="8" y="64"/>
                    </a:lnTo>
                    <a:lnTo>
                      <a:pt x="4" y="58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6" y="20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2" y="8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8" y="26"/>
                    </a:lnTo>
                    <a:lnTo>
                      <a:pt x="80" y="32"/>
                    </a:lnTo>
                    <a:lnTo>
                      <a:pt x="82" y="40"/>
                    </a:lnTo>
                    <a:lnTo>
                      <a:pt x="82" y="48"/>
                    </a:lnTo>
                    <a:lnTo>
                      <a:pt x="78" y="56"/>
                    </a:lnTo>
                    <a:lnTo>
                      <a:pt x="78" y="56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CA846544-4386-4DB9-84CD-9EF837505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675" y="3098801"/>
                <a:ext cx="130175" cy="127000"/>
              </a:xfrm>
              <a:custGeom>
                <a:avLst/>
                <a:gdLst>
                  <a:gd name="T0" fmla="*/ 78 w 82"/>
                  <a:gd name="T1" fmla="*/ 24 h 80"/>
                  <a:gd name="T2" fmla="*/ 78 w 82"/>
                  <a:gd name="T3" fmla="*/ 24 h 80"/>
                  <a:gd name="T4" fmla="*/ 80 w 82"/>
                  <a:gd name="T5" fmla="*/ 32 h 80"/>
                  <a:gd name="T6" fmla="*/ 82 w 82"/>
                  <a:gd name="T7" fmla="*/ 40 h 80"/>
                  <a:gd name="T8" fmla="*/ 82 w 82"/>
                  <a:gd name="T9" fmla="*/ 48 h 80"/>
                  <a:gd name="T10" fmla="*/ 78 w 82"/>
                  <a:gd name="T11" fmla="*/ 54 h 80"/>
                  <a:gd name="T12" fmla="*/ 76 w 82"/>
                  <a:gd name="T13" fmla="*/ 62 h 80"/>
                  <a:gd name="T14" fmla="*/ 70 w 82"/>
                  <a:gd name="T15" fmla="*/ 68 h 80"/>
                  <a:gd name="T16" fmla="*/ 64 w 82"/>
                  <a:gd name="T17" fmla="*/ 74 h 80"/>
                  <a:gd name="T18" fmla="*/ 58 w 82"/>
                  <a:gd name="T19" fmla="*/ 78 h 80"/>
                  <a:gd name="T20" fmla="*/ 58 w 82"/>
                  <a:gd name="T21" fmla="*/ 78 h 80"/>
                  <a:gd name="T22" fmla="*/ 50 w 82"/>
                  <a:gd name="T23" fmla="*/ 80 h 80"/>
                  <a:gd name="T24" fmla="*/ 42 w 82"/>
                  <a:gd name="T25" fmla="*/ 80 h 80"/>
                  <a:gd name="T26" fmla="*/ 34 w 82"/>
                  <a:gd name="T27" fmla="*/ 80 h 80"/>
                  <a:gd name="T28" fmla="*/ 26 w 82"/>
                  <a:gd name="T29" fmla="*/ 78 h 80"/>
                  <a:gd name="T30" fmla="*/ 20 w 82"/>
                  <a:gd name="T31" fmla="*/ 74 h 80"/>
                  <a:gd name="T32" fmla="*/ 14 w 82"/>
                  <a:gd name="T33" fmla="*/ 70 h 80"/>
                  <a:gd name="T34" fmla="*/ 8 w 82"/>
                  <a:gd name="T35" fmla="*/ 64 h 80"/>
                  <a:gd name="T36" fmla="*/ 4 w 82"/>
                  <a:gd name="T37" fmla="*/ 56 h 80"/>
                  <a:gd name="T38" fmla="*/ 4 w 82"/>
                  <a:gd name="T39" fmla="*/ 56 h 80"/>
                  <a:gd name="T40" fmla="*/ 2 w 82"/>
                  <a:gd name="T41" fmla="*/ 48 h 80"/>
                  <a:gd name="T42" fmla="*/ 0 w 82"/>
                  <a:gd name="T43" fmla="*/ 40 h 80"/>
                  <a:gd name="T44" fmla="*/ 0 w 82"/>
                  <a:gd name="T45" fmla="*/ 32 h 80"/>
                  <a:gd name="T46" fmla="*/ 2 w 82"/>
                  <a:gd name="T47" fmla="*/ 26 h 80"/>
                  <a:gd name="T48" fmla="*/ 6 w 82"/>
                  <a:gd name="T49" fmla="*/ 18 h 80"/>
                  <a:gd name="T50" fmla="*/ 12 w 82"/>
                  <a:gd name="T51" fmla="*/ 12 h 80"/>
                  <a:gd name="T52" fmla="*/ 18 w 82"/>
                  <a:gd name="T53" fmla="*/ 6 h 80"/>
                  <a:gd name="T54" fmla="*/ 24 w 82"/>
                  <a:gd name="T55" fmla="*/ 2 h 80"/>
                  <a:gd name="T56" fmla="*/ 24 w 82"/>
                  <a:gd name="T57" fmla="*/ 2 h 80"/>
                  <a:gd name="T58" fmla="*/ 32 w 82"/>
                  <a:gd name="T59" fmla="*/ 0 h 80"/>
                  <a:gd name="T60" fmla="*/ 40 w 82"/>
                  <a:gd name="T61" fmla="*/ 0 h 80"/>
                  <a:gd name="T62" fmla="*/ 48 w 82"/>
                  <a:gd name="T63" fmla="*/ 0 h 80"/>
                  <a:gd name="T64" fmla="*/ 56 w 82"/>
                  <a:gd name="T65" fmla="*/ 2 h 80"/>
                  <a:gd name="T66" fmla="*/ 62 w 82"/>
                  <a:gd name="T67" fmla="*/ 6 h 80"/>
                  <a:gd name="T68" fmla="*/ 68 w 82"/>
                  <a:gd name="T69" fmla="*/ 10 h 80"/>
                  <a:gd name="T70" fmla="*/ 74 w 82"/>
                  <a:gd name="T71" fmla="*/ 16 h 80"/>
                  <a:gd name="T72" fmla="*/ 78 w 82"/>
                  <a:gd name="T73" fmla="*/ 24 h 80"/>
                  <a:gd name="T74" fmla="*/ 78 w 82"/>
                  <a:gd name="T75" fmla="*/ 2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0">
                    <a:moveTo>
                      <a:pt x="78" y="24"/>
                    </a:moveTo>
                    <a:lnTo>
                      <a:pt x="78" y="24"/>
                    </a:lnTo>
                    <a:lnTo>
                      <a:pt x="80" y="32"/>
                    </a:lnTo>
                    <a:lnTo>
                      <a:pt x="82" y="40"/>
                    </a:lnTo>
                    <a:lnTo>
                      <a:pt x="82" y="48"/>
                    </a:lnTo>
                    <a:lnTo>
                      <a:pt x="78" y="54"/>
                    </a:lnTo>
                    <a:lnTo>
                      <a:pt x="76" y="62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50" y="80"/>
                    </a:lnTo>
                    <a:lnTo>
                      <a:pt x="42" y="80"/>
                    </a:lnTo>
                    <a:lnTo>
                      <a:pt x="34" y="80"/>
                    </a:lnTo>
                    <a:lnTo>
                      <a:pt x="26" y="78"/>
                    </a:lnTo>
                    <a:lnTo>
                      <a:pt x="20" y="74"/>
                    </a:lnTo>
                    <a:lnTo>
                      <a:pt x="14" y="70"/>
                    </a:lnTo>
                    <a:lnTo>
                      <a:pt x="8" y="64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8" y="24"/>
                    </a:lnTo>
                    <a:lnTo>
                      <a:pt x="78" y="24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B17DA069-E5AA-44B9-8FDB-96A54AAE7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8975" y="3363913"/>
                <a:ext cx="130175" cy="127000"/>
              </a:xfrm>
              <a:custGeom>
                <a:avLst/>
                <a:gdLst>
                  <a:gd name="T0" fmla="*/ 24 w 82"/>
                  <a:gd name="T1" fmla="*/ 2 h 80"/>
                  <a:gd name="T2" fmla="*/ 24 w 82"/>
                  <a:gd name="T3" fmla="*/ 2 h 80"/>
                  <a:gd name="T4" fmla="*/ 32 w 82"/>
                  <a:gd name="T5" fmla="*/ 0 h 80"/>
                  <a:gd name="T6" fmla="*/ 40 w 82"/>
                  <a:gd name="T7" fmla="*/ 0 h 80"/>
                  <a:gd name="T8" fmla="*/ 48 w 82"/>
                  <a:gd name="T9" fmla="*/ 0 h 80"/>
                  <a:gd name="T10" fmla="*/ 56 w 82"/>
                  <a:gd name="T11" fmla="*/ 2 h 80"/>
                  <a:gd name="T12" fmla="*/ 62 w 82"/>
                  <a:gd name="T13" fmla="*/ 6 h 80"/>
                  <a:gd name="T14" fmla="*/ 68 w 82"/>
                  <a:gd name="T15" fmla="*/ 10 h 80"/>
                  <a:gd name="T16" fmla="*/ 74 w 82"/>
                  <a:gd name="T17" fmla="*/ 16 h 80"/>
                  <a:gd name="T18" fmla="*/ 78 w 82"/>
                  <a:gd name="T19" fmla="*/ 24 h 80"/>
                  <a:gd name="T20" fmla="*/ 78 w 82"/>
                  <a:gd name="T21" fmla="*/ 24 h 80"/>
                  <a:gd name="T22" fmla="*/ 80 w 82"/>
                  <a:gd name="T23" fmla="*/ 32 h 80"/>
                  <a:gd name="T24" fmla="*/ 82 w 82"/>
                  <a:gd name="T25" fmla="*/ 40 h 80"/>
                  <a:gd name="T26" fmla="*/ 80 w 82"/>
                  <a:gd name="T27" fmla="*/ 48 h 80"/>
                  <a:gd name="T28" fmla="*/ 78 w 82"/>
                  <a:gd name="T29" fmla="*/ 54 h 80"/>
                  <a:gd name="T30" fmla="*/ 74 w 82"/>
                  <a:gd name="T31" fmla="*/ 62 h 80"/>
                  <a:gd name="T32" fmla="*/ 70 w 82"/>
                  <a:gd name="T33" fmla="*/ 68 h 80"/>
                  <a:gd name="T34" fmla="*/ 64 w 82"/>
                  <a:gd name="T35" fmla="*/ 74 h 80"/>
                  <a:gd name="T36" fmla="*/ 56 w 82"/>
                  <a:gd name="T37" fmla="*/ 78 h 80"/>
                  <a:gd name="T38" fmla="*/ 56 w 82"/>
                  <a:gd name="T39" fmla="*/ 78 h 80"/>
                  <a:gd name="T40" fmla="*/ 50 w 82"/>
                  <a:gd name="T41" fmla="*/ 80 h 80"/>
                  <a:gd name="T42" fmla="*/ 42 w 82"/>
                  <a:gd name="T43" fmla="*/ 80 h 80"/>
                  <a:gd name="T44" fmla="*/ 34 w 82"/>
                  <a:gd name="T45" fmla="*/ 80 h 80"/>
                  <a:gd name="T46" fmla="*/ 26 w 82"/>
                  <a:gd name="T47" fmla="*/ 78 h 80"/>
                  <a:gd name="T48" fmla="*/ 18 w 82"/>
                  <a:gd name="T49" fmla="*/ 74 h 80"/>
                  <a:gd name="T50" fmla="*/ 12 w 82"/>
                  <a:gd name="T51" fmla="*/ 70 h 80"/>
                  <a:gd name="T52" fmla="*/ 8 w 82"/>
                  <a:gd name="T53" fmla="*/ 64 h 80"/>
                  <a:gd name="T54" fmla="*/ 4 w 82"/>
                  <a:gd name="T55" fmla="*/ 56 h 80"/>
                  <a:gd name="T56" fmla="*/ 4 w 82"/>
                  <a:gd name="T57" fmla="*/ 56 h 80"/>
                  <a:gd name="T58" fmla="*/ 0 w 82"/>
                  <a:gd name="T59" fmla="*/ 48 h 80"/>
                  <a:gd name="T60" fmla="*/ 0 w 82"/>
                  <a:gd name="T61" fmla="*/ 40 h 80"/>
                  <a:gd name="T62" fmla="*/ 0 w 82"/>
                  <a:gd name="T63" fmla="*/ 34 h 80"/>
                  <a:gd name="T64" fmla="*/ 2 w 82"/>
                  <a:gd name="T65" fmla="*/ 26 h 80"/>
                  <a:gd name="T66" fmla="*/ 6 w 82"/>
                  <a:gd name="T67" fmla="*/ 18 h 80"/>
                  <a:gd name="T68" fmla="*/ 10 w 82"/>
                  <a:gd name="T69" fmla="*/ 12 h 80"/>
                  <a:gd name="T70" fmla="*/ 16 w 82"/>
                  <a:gd name="T71" fmla="*/ 8 h 80"/>
                  <a:gd name="T72" fmla="*/ 24 w 82"/>
                  <a:gd name="T73" fmla="*/ 2 h 80"/>
                  <a:gd name="T74" fmla="*/ 24 w 82"/>
                  <a:gd name="T75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0">
                    <a:moveTo>
                      <a:pt x="24" y="2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2"/>
                    </a:lnTo>
                    <a:lnTo>
                      <a:pt x="82" y="40"/>
                    </a:lnTo>
                    <a:lnTo>
                      <a:pt x="80" y="48"/>
                    </a:lnTo>
                    <a:lnTo>
                      <a:pt x="78" y="54"/>
                    </a:lnTo>
                    <a:lnTo>
                      <a:pt x="74" y="62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0" y="80"/>
                    </a:lnTo>
                    <a:lnTo>
                      <a:pt x="42" y="80"/>
                    </a:lnTo>
                    <a:lnTo>
                      <a:pt x="34" y="80"/>
                    </a:lnTo>
                    <a:lnTo>
                      <a:pt x="26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8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186E42A2-1551-4080-8772-1CF650F31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8350" y="3175001"/>
                <a:ext cx="127000" cy="128588"/>
              </a:xfrm>
              <a:custGeom>
                <a:avLst/>
                <a:gdLst>
                  <a:gd name="T0" fmla="*/ 54 w 80"/>
                  <a:gd name="T1" fmla="*/ 2 h 81"/>
                  <a:gd name="T2" fmla="*/ 54 w 80"/>
                  <a:gd name="T3" fmla="*/ 2 h 81"/>
                  <a:gd name="T4" fmla="*/ 62 w 80"/>
                  <a:gd name="T5" fmla="*/ 6 h 81"/>
                  <a:gd name="T6" fmla="*/ 68 w 80"/>
                  <a:gd name="T7" fmla="*/ 10 h 81"/>
                  <a:gd name="T8" fmla="*/ 74 w 80"/>
                  <a:gd name="T9" fmla="*/ 16 h 81"/>
                  <a:gd name="T10" fmla="*/ 78 w 80"/>
                  <a:gd name="T11" fmla="*/ 24 h 81"/>
                  <a:gd name="T12" fmla="*/ 80 w 80"/>
                  <a:gd name="T13" fmla="*/ 32 h 81"/>
                  <a:gd name="T14" fmla="*/ 80 w 80"/>
                  <a:gd name="T15" fmla="*/ 38 h 81"/>
                  <a:gd name="T16" fmla="*/ 80 w 80"/>
                  <a:gd name="T17" fmla="*/ 46 h 81"/>
                  <a:gd name="T18" fmla="*/ 78 w 80"/>
                  <a:gd name="T19" fmla="*/ 54 h 81"/>
                  <a:gd name="T20" fmla="*/ 78 w 80"/>
                  <a:gd name="T21" fmla="*/ 54 h 81"/>
                  <a:gd name="T22" fmla="*/ 74 w 80"/>
                  <a:gd name="T23" fmla="*/ 62 h 81"/>
                  <a:gd name="T24" fmla="*/ 70 w 80"/>
                  <a:gd name="T25" fmla="*/ 68 h 81"/>
                  <a:gd name="T26" fmla="*/ 64 w 80"/>
                  <a:gd name="T27" fmla="*/ 75 h 81"/>
                  <a:gd name="T28" fmla="*/ 56 w 80"/>
                  <a:gd name="T29" fmla="*/ 79 h 81"/>
                  <a:gd name="T30" fmla="*/ 50 w 80"/>
                  <a:gd name="T31" fmla="*/ 81 h 81"/>
                  <a:gd name="T32" fmla="*/ 42 w 80"/>
                  <a:gd name="T33" fmla="*/ 81 h 81"/>
                  <a:gd name="T34" fmla="*/ 34 w 80"/>
                  <a:gd name="T35" fmla="*/ 81 h 81"/>
                  <a:gd name="T36" fmla="*/ 26 w 80"/>
                  <a:gd name="T37" fmla="*/ 79 h 81"/>
                  <a:gd name="T38" fmla="*/ 26 w 80"/>
                  <a:gd name="T39" fmla="*/ 79 h 81"/>
                  <a:gd name="T40" fmla="*/ 18 w 80"/>
                  <a:gd name="T41" fmla="*/ 75 h 81"/>
                  <a:gd name="T42" fmla="*/ 12 w 80"/>
                  <a:gd name="T43" fmla="*/ 71 h 81"/>
                  <a:gd name="T44" fmla="*/ 6 w 80"/>
                  <a:gd name="T45" fmla="*/ 64 h 81"/>
                  <a:gd name="T46" fmla="*/ 4 w 80"/>
                  <a:gd name="T47" fmla="*/ 56 h 81"/>
                  <a:gd name="T48" fmla="*/ 0 w 80"/>
                  <a:gd name="T49" fmla="*/ 50 h 81"/>
                  <a:gd name="T50" fmla="*/ 0 w 80"/>
                  <a:gd name="T51" fmla="*/ 42 h 81"/>
                  <a:gd name="T52" fmla="*/ 0 w 80"/>
                  <a:gd name="T53" fmla="*/ 34 h 81"/>
                  <a:gd name="T54" fmla="*/ 2 w 80"/>
                  <a:gd name="T55" fmla="*/ 26 h 81"/>
                  <a:gd name="T56" fmla="*/ 2 w 80"/>
                  <a:gd name="T57" fmla="*/ 26 h 81"/>
                  <a:gd name="T58" fmla="*/ 6 w 80"/>
                  <a:gd name="T59" fmla="*/ 18 h 81"/>
                  <a:gd name="T60" fmla="*/ 10 w 80"/>
                  <a:gd name="T61" fmla="*/ 12 h 81"/>
                  <a:gd name="T62" fmla="*/ 16 w 80"/>
                  <a:gd name="T63" fmla="*/ 6 h 81"/>
                  <a:gd name="T64" fmla="*/ 24 w 80"/>
                  <a:gd name="T65" fmla="*/ 2 h 81"/>
                  <a:gd name="T66" fmla="*/ 32 w 80"/>
                  <a:gd name="T67" fmla="*/ 0 h 81"/>
                  <a:gd name="T68" fmla="*/ 38 w 80"/>
                  <a:gd name="T69" fmla="*/ 0 h 81"/>
                  <a:gd name="T70" fmla="*/ 46 w 80"/>
                  <a:gd name="T71" fmla="*/ 0 h 81"/>
                  <a:gd name="T72" fmla="*/ 54 w 80"/>
                  <a:gd name="T73" fmla="*/ 2 h 81"/>
                  <a:gd name="T74" fmla="*/ 54 w 80"/>
                  <a:gd name="T75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1">
                    <a:moveTo>
                      <a:pt x="54" y="2"/>
                    </a:moveTo>
                    <a:lnTo>
                      <a:pt x="54" y="2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8" y="24"/>
                    </a:lnTo>
                    <a:lnTo>
                      <a:pt x="80" y="32"/>
                    </a:lnTo>
                    <a:lnTo>
                      <a:pt x="80" y="38"/>
                    </a:lnTo>
                    <a:lnTo>
                      <a:pt x="80" y="46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4" y="62"/>
                    </a:lnTo>
                    <a:lnTo>
                      <a:pt x="70" y="68"/>
                    </a:lnTo>
                    <a:lnTo>
                      <a:pt x="64" y="75"/>
                    </a:lnTo>
                    <a:lnTo>
                      <a:pt x="56" y="79"/>
                    </a:lnTo>
                    <a:lnTo>
                      <a:pt x="50" y="81"/>
                    </a:lnTo>
                    <a:lnTo>
                      <a:pt x="42" y="81"/>
                    </a:lnTo>
                    <a:lnTo>
                      <a:pt x="34" y="81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18" y="75"/>
                    </a:lnTo>
                    <a:lnTo>
                      <a:pt x="12" y="71"/>
                    </a:lnTo>
                    <a:lnTo>
                      <a:pt x="6" y="64"/>
                    </a:lnTo>
                    <a:lnTo>
                      <a:pt x="4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F8E4A1E0-2854-4989-B97C-6775A7E2C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925" y="3452813"/>
                <a:ext cx="361950" cy="233363"/>
              </a:xfrm>
              <a:custGeom>
                <a:avLst/>
                <a:gdLst>
                  <a:gd name="T0" fmla="*/ 220 w 228"/>
                  <a:gd name="T1" fmla="*/ 6 h 147"/>
                  <a:gd name="T2" fmla="*/ 202 w 228"/>
                  <a:gd name="T3" fmla="*/ 0 h 147"/>
                  <a:gd name="T4" fmla="*/ 184 w 228"/>
                  <a:gd name="T5" fmla="*/ 8 h 147"/>
                  <a:gd name="T6" fmla="*/ 182 w 228"/>
                  <a:gd name="T7" fmla="*/ 12 h 147"/>
                  <a:gd name="T8" fmla="*/ 182 w 228"/>
                  <a:gd name="T9" fmla="*/ 12 h 147"/>
                  <a:gd name="T10" fmla="*/ 170 w 228"/>
                  <a:gd name="T11" fmla="*/ 28 h 147"/>
                  <a:gd name="T12" fmla="*/ 154 w 228"/>
                  <a:gd name="T13" fmla="*/ 40 h 147"/>
                  <a:gd name="T14" fmla="*/ 128 w 228"/>
                  <a:gd name="T15" fmla="*/ 42 h 147"/>
                  <a:gd name="T16" fmla="*/ 94 w 228"/>
                  <a:gd name="T17" fmla="*/ 30 h 147"/>
                  <a:gd name="T18" fmla="*/ 94 w 228"/>
                  <a:gd name="T19" fmla="*/ 30 h 147"/>
                  <a:gd name="T20" fmla="*/ 74 w 228"/>
                  <a:gd name="T21" fmla="*/ 22 h 147"/>
                  <a:gd name="T22" fmla="*/ 54 w 228"/>
                  <a:gd name="T23" fmla="*/ 22 h 147"/>
                  <a:gd name="T24" fmla="*/ 34 w 228"/>
                  <a:gd name="T25" fmla="*/ 28 h 147"/>
                  <a:gd name="T26" fmla="*/ 18 w 228"/>
                  <a:gd name="T27" fmla="*/ 40 h 147"/>
                  <a:gd name="T28" fmla="*/ 10 w 228"/>
                  <a:gd name="T29" fmla="*/ 52 h 147"/>
                  <a:gd name="T30" fmla="*/ 2 w 228"/>
                  <a:gd name="T31" fmla="*/ 74 h 147"/>
                  <a:gd name="T32" fmla="*/ 2 w 228"/>
                  <a:gd name="T33" fmla="*/ 99 h 147"/>
                  <a:gd name="T34" fmla="*/ 12 w 228"/>
                  <a:gd name="T35" fmla="*/ 121 h 147"/>
                  <a:gd name="T36" fmla="*/ 20 w 228"/>
                  <a:gd name="T37" fmla="*/ 131 h 147"/>
                  <a:gd name="T38" fmla="*/ 42 w 228"/>
                  <a:gd name="T39" fmla="*/ 143 h 147"/>
                  <a:gd name="T40" fmla="*/ 66 w 228"/>
                  <a:gd name="T41" fmla="*/ 147 h 147"/>
                  <a:gd name="T42" fmla="*/ 88 w 228"/>
                  <a:gd name="T43" fmla="*/ 141 h 147"/>
                  <a:gd name="T44" fmla="*/ 108 w 228"/>
                  <a:gd name="T45" fmla="*/ 127 h 147"/>
                  <a:gd name="T46" fmla="*/ 118 w 228"/>
                  <a:gd name="T47" fmla="*/ 115 h 147"/>
                  <a:gd name="T48" fmla="*/ 124 w 228"/>
                  <a:gd name="T49" fmla="*/ 101 h 147"/>
                  <a:gd name="T50" fmla="*/ 130 w 228"/>
                  <a:gd name="T51" fmla="*/ 81 h 147"/>
                  <a:gd name="T52" fmla="*/ 148 w 228"/>
                  <a:gd name="T53" fmla="*/ 56 h 147"/>
                  <a:gd name="T54" fmla="*/ 168 w 228"/>
                  <a:gd name="T55" fmla="*/ 46 h 147"/>
                  <a:gd name="T56" fmla="*/ 188 w 228"/>
                  <a:gd name="T57" fmla="*/ 48 h 147"/>
                  <a:gd name="T58" fmla="*/ 196 w 228"/>
                  <a:gd name="T59" fmla="*/ 50 h 147"/>
                  <a:gd name="T60" fmla="*/ 204 w 228"/>
                  <a:gd name="T61" fmla="*/ 50 h 147"/>
                  <a:gd name="T62" fmla="*/ 216 w 228"/>
                  <a:gd name="T63" fmla="*/ 46 h 147"/>
                  <a:gd name="T64" fmla="*/ 222 w 228"/>
                  <a:gd name="T65" fmla="*/ 42 h 147"/>
                  <a:gd name="T66" fmla="*/ 228 w 228"/>
                  <a:gd name="T67" fmla="*/ 24 h 147"/>
                  <a:gd name="T68" fmla="*/ 220 w 228"/>
                  <a:gd name="T69" fmla="*/ 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8" h="147">
                    <a:moveTo>
                      <a:pt x="220" y="6"/>
                    </a:moveTo>
                    <a:lnTo>
                      <a:pt x="220" y="6"/>
                    </a:lnTo>
                    <a:lnTo>
                      <a:pt x="212" y="2"/>
                    </a:lnTo>
                    <a:lnTo>
                      <a:pt x="202" y="0"/>
                    </a:lnTo>
                    <a:lnTo>
                      <a:pt x="194" y="2"/>
                    </a:lnTo>
                    <a:lnTo>
                      <a:pt x="184" y="8"/>
                    </a:lnTo>
                    <a:lnTo>
                      <a:pt x="184" y="8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20"/>
                    </a:lnTo>
                    <a:lnTo>
                      <a:pt x="170" y="28"/>
                    </a:lnTo>
                    <a:lnTo>
                      <a:pt x="162" y="36"/>
                    </a:lnTo>
                    <a:lnTo>
                      <a:pt x="154" y="40"/>
                    </a:lnTo>
                    <a:lnTo>
                      <a:pt x="142" y="44"/>
                    </a:lnTo>
                    <a:lnTo>
                      <a:pt x="128" y="42"/>
                    </a:lnTo>
                    <a:lnTo>
                      <a:pt x="112" y="38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84" y="26"/>
                    </a:lnTo>
                    <a:lnTo>
                      <a:pt x="74" y="22"/>
                    </a:lnTo>
                    <a:lnTo>
                      <a:pt x="64" y="22"/>
                    </a:lnTo>
                    <a:lnTo>
                      <a:pt x="54" y="22"/>
                    </a:lnTo>
                    <a:lnTo>
                      <a:pt x="44" y="24"/>
                    </a:lnTo>
                    <a:lnTo>
                      <a:pt x="34" y="28"/>
                    </a:lnTo>
                    <a:lnTo>
                      <a:pt x="26" y="34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0" y="52"/>
                    </a:lnTo>
                    <a:lnTo>
                      <a:pt x="4" y="62"/>
                    </a:lnTo>
                    <a:lnTo>
                      <a:pt x="2" y="74"/>
                    </a:lnTo>
                    <a:lnTo>
                      <a:pt x="0" y="87"/>
                    </a:lnTo>
                    <a:lnTo>
                      <a:pt x="2" y="99"/>
                    </a:lnTo>
                    <a:lnTo>
                      <a:pt x="6" y="111"/>
                    </a:lnTo>
                    <a:lnTo>
                      <a:pt x="12" y="121"/>
                    </a:lnTo>
                    <a:lnTo>
                      <a:pt x="20" y="131"/>
                    </a:lnTo>
                    <a:lnTo>
                      <a:pt x="20" y="131"/>
                    </a:lnTo>
                    <a:lnTo>
                      <a:pt x="30" y="137"/>
                    </a:lnTo>
                    <a:lnTo>
                      <a:pt x="42" y="143"/>
                    </a:lnTo>
                    <a:lnTo>
                      <a:pt x="54" y="147"/>
                    </a:lnTo>
                    <a:lnTo>
                      <a:pt x="66" y="147"/>
                    </a:lnTo>
                    <a:lnTo>
                      <a:pt x="76" y="145"/>
                    </a:lnTo>
                    <a:lnTo>
                      <a:pt x="88" y="141"/>
                    </a:lnTo>
                    <a:lnTo>
                      <a:pt x="100" y="135"/>
                    </a:lnTo>
                    <a:lnTo>
                      <a:pt x="108" y="127"/>
                    </a:lnTo>
                    <a:lnTo>
                      <a:pt x="108" y="127"/>
                    </a:lnTo>
                    <a:lnTo>
                      <a:pt x="118" y="115"/>
                    </a:lnTo>
                    <a:lnTo>
                      <a:pt x="124" y="101"/>
                    </a:lnTo>
                    <a:lnTo>
                      <a:pt x="124" y="101"/>
                    </a:lnTo>
                    <a:lnTo>
                      <a:pt x="124" y="101"/>
                    </a:lnTo>
                    <a:lnTo>
                      <a:pt x="130" y="81"/>
                    </a:lnTo>
                    <a:lnTo>
                      <a:pt x="138" y="66"/>
                    </a:lnTo>
                    <a:lnTo>
                      <a:pt x="148" y="56"/>
                    </a:lnTo>
                    <a:lnTo>
                      <a:pt x="156" y="50"/>
                    </a:lnTo>
                    <a:lnTo>
                      <a:pt x="168" y="46"/>
                    </a:lnTo>
                    <a:lnTo>
                      <a:pt x="178" y="46"/>
                    </a:lnTo>
                    <a:lnTo>
                      <a:pt x="188" y="48"/>
                    </a:lnTo>
                    <a:lnTo>
                      <a:pt x="196" y="50"/>
                    </a:lnTo>
                    <a:lnTo>
                      <a:pt x="196" y="50"/>
                    </a:lnTo>
                    <a:lnTo>
                      <a:pt x="196" y="50"/>
                    </a:lnTo>
                    <a:lnTo>
                      <a:pt x="204" y="50"/>
                    </a:lnTo>
                    <a:lnTo>
                      <a:pt x="210" y="50"/>
                    </a:lnTo>
                    <a:lnTo>
                      <a:pt x="216" y="46"/>
                    </a:lnTo>
                    <a:lnTo>
                      <a:pt x="222" y="42"/>
                    </a:lnTo>
                    <a:lnTo>
                      <a:pt x="222" y="42"/>
                    </a:lnTo>
                    <a:lnTo>
                      <a:pt x="228" y="34"/>
                    </a:lnTo>
                    <a:lnTo>
                      <a:pt x="228" y="24"/>
                    </a:lnTo>
                    <a:lnTo>
                      <a:pt x="226" y="14"/>
                    </a:lnTo>
                    <a:lnTo>
                      <a:pt x="220" y="6"/>
                    </a:lnTo>
                    <a:lnTo>
                      <a:pt x="220" y="6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47FCB460-73EA-491C-AFB6-528138D80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175" y="3541713"/>
                <a:ext cx="231775" cy="365125"/>
              </a:xfrm>
              <a:custGeom>
                <a:avLst/>
                <a:gdLst>
                  <a:gd name="T0" fmla="*/ 146 w 146"/>
                  <a:gd name="T1" fmla="*/ 25 h 230"/>
                  <a:gd name="T2" fmla="*/ 138 w 146"/>
                  <a:gd name="T3" fmla="*/ 8 h 230"/>
                  <a:gd name="T4" fmla="*/ 120 w 146"/>
                  <a:gd name="T5" fmla="*/ 0 h 230"/>
                  <a:gd name="T6" fmla="*/ 110 w 146"/>
                  <a:gd name="T7" fmla="*/ 2 h 230"/>
                  <a:gd name="T8" fmla="*/ 96 w 146"/>
                  <a:gd name="T9" fmla="*/ 16 h 230"/>
                  <a:gd name="T10" fmla="*/ 94 w 146"/>
                  <a:gd name="T11" fmla="*/ 27 h 230"/>
                  <a:gd name="T12" fmla="*/ 96 w 146"/>
                  <a:gd name="T13" fmla="*/ 33 h 230"/>
                  <a:gd name="T14" fmla="*/ 98 w 146"/>
                  <a:gd name="T15" fmla="*/ 43 h 230"/>
                  <a:gd name="T16" fmla="*/ 98 w 146"/>
                  <a:gd name="T17" fmla="*/ 63 h 230"/>
                  <a:gd name="T18" fmla="*/ 90 w 146"/>
                  <a:gd name="T19" fmla="*/ 83 h 230"/>
                  <a:gd name="T20" fmla="*/ 64 w 146"/>
                  <a:gd name="T21" fmla="*/ 101 h 230"/>
                  <a:gd name="T22" fmla="*/ 46 w 146"/>
                  <a:gd name="T23" fmla="*/ 107 h 230"/>
                  <a:gd name="T24" fmla="*/ 36 w 146"/>
                  <a:gd name="T25" fmla="*/ 111 h 230"/>
                  <a:gd name="T26" fmla="*/ 18 w 146"/>
                  <a:gd name="T27" fmla="*/ 123 h 230"/>
                  <a:gd name="T28" fmla="*/ 6 w 146"/>
                  <a:gd name="T29" fmla="*/ 139 h 230"/>
                  <a:gd name="T30" fmla="*/ 0 w 146"/>
                  <a:gd name="T31" fmla="*/ 159 h 230"/>
                  <a:gd name="T32" fmla="*/ 0 w 146"/>
                  <a:gd name="T33" fmla="*/ 169 h 230"/>
                  <a:gd name="T34" fmla="*/ 6 w 146"/>
                  <a:gd name="T35" fmla="*/ 193 h 230"/>
                  <a:gd name="T36" fmla="*/ 20 w 146"/>
                  <a:gd name="T37" fmla="*/ 214 h 230"/>
                  <a:gd name="T38" fmla="*/ 40 w 146"/>
                  <a:gd name="T39" fmla="*/ 226 h 230"/>
                  <a:gd name="T40" fmla="*/ 64 w 146"/>
                  <a:gd name="T41" fmla="*/ 230 h 230"/>
                  <a:gd name="T42" fmla="*/ 76 w 146"/>
                  <a:gd name="T43" fmla="*/ 228 h 230"/>
                  <a:gd name="T44" fmla="*/ 98 w 146"/>
                  <a:gd name="T45" fmla="*/ 218 h 230"/>
                  <a:gd name="T46" fmla="*/ 114 w 146"/>
                  <a:gd name="T47" fmla="*/ 202 h 230"/>
                  <a:gd name="T48" fmla="*/ 124 w 146"/>
                  <a:gd name="T49" fmla="*/ 177 h 230"/>
                  <a:gd name="T50" fmla="*/ 124 w 146"/>
                  <a:gd name="T51" fmla="*/ 165 h 230"/>
                  <a:gd name="T52" fmla="*/ 116 w 146"/>
                  <a:gd name="T53" fmla="*/ 137 h 230"/>
                  <a:gd name="T54" fmla="*/ 116 w 146"/>
                  <a:gd name="T55" fmla="*/ 137 h 230"/>
                  <a:gd name="T56" fmla="*/ 102 w 146"/>
                  <a:gd name="T57" fmla="*/ 101 h 230"/>
                  <a:gd name="T58" fmla="*/ 104 w 146"/>
                  <a:gd name="T59" fmla="*/ 77 h 230"/>
                  <a:gd name="T60" fmla="*/ 116 w 146"/>
                  <a:gd name="T61" fmla="*/ 61 h 230"/>
                  <a:gd name="T62" fmla="*/ 132 w 146"/>
                  <a:gd name="T63" fmla="*/ 49 h 230"/>
                  <a:gd name="T64" fmla="*/ 132 w 146"/>
                  <a:gd name="T65" fmla="*/ 49 h 230"/>
                  <a:gd name="T66" fmla="*/ 142 w 146"/>
                  <a:gd name="T67" fmla="*/ 39 h 230"/>
                  <a:gd name="T68" fmla="*/ 146 w 146"/>
                  <a:gd name="T69" fmla="*/ 2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6" h="230">
                    <a:moveTo>
                      <a:pt x="146" y="25"/>
                    </a:moveTo>
                    <a:lnTo>
                      <a:pt x="146" y="25"/>
                    </a:lnTo>
                    <a:lnTo>
                      <a:pt x="142" y="16"/>
                    </a:lnTo>
                    <a:lnTo>
                      <a:pt x="138" y="8"/>
                    </a:lnTo>
                    <a:lnTo>
                      <a:pt x="130" y="2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0" y="2"/>
                    </a:lnTo>
                    <a:lnTo>
                      <a:pt x="102" y="8"/>
                    </a:lnTo>
                    <a:lnTo>
                      <a:pt x="96" y="16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6" y="33"/>
                    </a:lnTo>
                    <a:lnTo>
                      <a:pt x="96" y="33"/>
                    </a:lnTo>
                    <a:lnTo>
                      <a:pt x="96" y="33"/>
                    </a:lnTo>
                    <a:lnTo>
                      <a:pt x="98" y="43"/>
                    </a:lnTo>
                    <a:lnTo>
                      <a:pt x="98" y="53"/>
                    </a:lnTo>
                    <a:lnTo>
                      <a:pt x="98" y="63"/>
                    </a:lnTo>
                    <a:lnTo>
                      <a:pt x="96" y="73"/>
                    </a:lnTo>
                    <a:lnTo>
                      <a:pt x="90" y="83"/>
                    </a:lnTo>
                    <a:lnTo>
                      <a:pt x="80" y="93"/>
                    </a:lnTo>
                    <a:lnTo>
                      <a:pt x="64" y="101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36" y="111"/>
                    </a:lnTo>
                    <a:lnTo>
                      <a:pt x="26" y="115"/>
                    </a:lnTo>
                    <a:lnTo>
                      <a:pt x="18" y="123"/>
                    </a:lnTo>
                    <a:lnTo>
                      <a:pt x="12" y="131"/>
                    </a:lnTo>
                    <a:lnTo>
                      <a:pt x="6" y="139"/>
                    </a:lnTo>
                    <a:lnTo>
                      <a:pt x="2" y="149"/>
                    </a:lnTo>
                    <a:lnTo>
                      <a:pt x="0" y="159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2" y="181"/>
                    </a:lnTo>
                    <a:lnTo>
                      <a:pt x="6" y="193"/>
                    </a:lnTo>
                    <a:lnTo>
                      <a:pt x="12" y="204"/>
                    </a:lnTo>
                    <a:lnTo>
                      <a:pt x="20" y="214"/>
                    </a:lnTo>
                    <a:lnTo>
                      <a:pt x="28" y="222"/>
                    </a:lnTo>
                    <a:lnTo>
                      <a:pt x="40" y="226"/>
                    </a:lnTo>
                    <a:lnTo>
                      <a:pt x="52" y="230"/>
                    </a:lnTo>
                    <a:lnTo>
                      <a:pt x="64" y="230"/>
                    </a:lnTo>
                    <a:lnTo>
                      <a:pt x="64" y="230"/>
                    </a:lnTo>
                    <a:lnTo>
                      <a:pt x="76" y="228"/>
                    </a:lnTo>
                    <a:lnTo>
                      <a:pt x="88" y="224"/>
                    </a:lnTo>
                    <a:lnTo>
                      <a:pt x="98" y="218"/>
                    </a:lnTo>
                    <a:lnTo>
                      <a:pt x="108" y="210"/>
                    </a:lnTo>
                    <a:lnTo>
                      <a:pt x="114" y="202"/>
                    </a:lnTo>
                    <a:lnTo>
                      <a:pt x="120" y="189"/>
                    </a:lnTo>
                    <a:lnTo>
                      <a:pt x="124" y="177"/>
                    </a:lnTo>
                    <a:lnTo>
                      <a:pt x="124" y="165"/>
                    </a:lnTo>
                    <a:lnTo>
                      <a:pt x="124" y="165"/>
                    </a:lnTo>
                    <a:lnTo>
                      <a:pt x="122" y="151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08" y="117"/>
                    </a:lnTo>
                    <a:lnTo>
                      <a:pt x="102" y="101"/>
                    </a:lnTo>
                    <a:lnTo>
                      <a:pt x="102" y="89"/>
                    </a:lnTo>
                    <a:lnTo>
                      <a:pt x="104" y="77"/>
                    </a:lnTo>
                    <a:lnTo>
                      <a:pt x="110" y="67"/>
                    </a:lnTo>
                    <a:lnTo>
                      <a:pt x="116" y="61"/>
                    </a:lnTo>
                    <a:lnTo>
                      <a:pt x="124" y="53"/>
                    </a:lnTo>
                    <a:lnTo>
                      <a:pt x="132" y="49"/>
                    </a:lnTo>
                    <a:lnTo>
                      <a:pt x="132" y="49"/>
                    </a:lnTo>
                    <a:lnTo>
                      <a:pt x="132" y="49"/>
                    </a:lnTo>
                    <a:lnTo>
                      <a:pt x="138" y="45"/>
                    </a:lnTo>
                    <a:lnTo>
                      <a:pt x="142" y="39"/>
                    </a:lnTo>
                    <a:lnTo>
                      <a:pt x="144" y="33"/>
                    </a:lnTo>
                    <a:lnTo>
                      <a:pt x="146" y="25"/>
                    </a:lnTo>
                    <a:lnTo>
                      <a:pt x="146" y="25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C63A3B80-6418-4B70-9EEE-D95960564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3541713"/>
                <a:ext cx="231775" cy="365125"/>
              </a:xfrm>
              <a:custGeom>
                <a:avLst/>
                <a:gdLst>
                  <a:gd name="T0" fmla="*/ 126 w 146"/>
                  <a:gd name="T1" fmla="*/ 121 h 230"/>
                  <a:gd name="T2" fmla="*/ 100 w 146"/>
                  <a:gd name="T3" fmla="*/ 107 h 230"/>
                  <a:gd name="T4" fmla="*/ 100 w 146"/>
                  <a:gd name="T5" fmla="*/ 107 h 230"/>
                  <a:gd name="T6" fmla="*/ 66 w 146"/>
                  <a:gd name="T7" fmla="*/ 91 h 230"/>
                  <a:gd name="T8" fmla="*/ 50 w 146"/>
                  <a:gd name="T9" fmla="*/ 73 h 230"/>
                  <a:gd name="T10" fmla="*/ 46 w 146"/>
                  <a:gd name="T11" fmla="*/ 53 h 230"/>
                  <a:gd name="T12" fmla="*/ 50 w 146"/>
                  <a:gd name="T13" fmla="*/ 33 h 230"/>
                  <a:gd name="T14" fmla="*/ 50 w 146"/>
                  <a:gd name="T15" fmla="*/ 33 h 230"/>
                  <a:gd name="T16" fmla="*/ 50 w 146"/>
                  <a:gd name="T17" fmla="*/ 21 h 230"/>
                  <a:gd name="T18" fmla="*/ 44 w 146"/>
                  <a:gd name="T19" fmla="*/ 8 h 230"/>
                  <a:gd name="T20" fmla="*/ 34 w 146"/>
                  <a:gd name="T21" fmla="*/ 2 h 230"/>
                  <a:gd name="T22" fmla="*/ 16 w 146"/>
                  <a:gd name="T23" fmla="*/ 2 h 230"/>
                  <a:gd name="T24" fmla="*/ 8 w 146"/>
                  <a:gd name="T25" fmla="*/ 8 h 230"/>
                  <a:gd name="T26" fmla="*/ 0 w 146"/>
                  <a:gd name="T27" fmla="*/ 27 h 230"/>
                  <a:gd name="T28" fmla="*/ 8 w 146"/>
                  <a:gd name="T29" fmla="*/ 45 h 230"/>
                  <a:gd name="T30" fmla="*/ 14 w 146"/>
                  <a:gd name="T31" fmla="*/ 49 h 230"/>
                  <a:gd name="T32" fmla="*/ 14 w 146"/>
                  <a:gd name="T33" fmla="*/ 49 h 230"/>
                  <a:gd name="T34" fmla="*/ 30 w 146"/>
                  <a:gd name="T35" fmla="*/ 61 h 230"/>
                  <a:gd name="T36" fmla="*/ 42 w 146"/>
                  <a:gd name="T37" fmla="*/ 77 h 230"/>
                  <a:gd name="T38" fmla="*/ 44 w 146"/>
                  <a:gd name="T39" fmla="*/ 101 h 230"/>
                  <a:gd name="T40" fmla="*/ 30 w 146"/>
                  <a:gd name="T41" fmla="*/ 137 h 230"/>
                  <a:gd name="T42" fmla="*/ 30 w 146"/>
                  <a:gd name="T43" fmla="*/ 137 h 230"/>
                  <a:gd name="T44" fmla="*/ 22 w 146"/>
                  <a:gd name="T45" fmla="*/ 155 h 230"/>
                  <a:gd name="T46" fmla="*/ 22 w 146"/>
                  <a:gd name="T47" fmla="*/ 177 h 230"/>
                  <a:gd name="T48" fmla="*/ 28 w 146"/>
                  <a:gd name="T49" fmla="*/ 195 h 230"/>
                  <a:gd name="T50" fmla="*/ 42 w 146"/>
                  <a:gd name="T51" fmla="*/ 214 h 230"/>
                  <a:gd name="T52" fmla="*/ 52 w 146"/>
                  <a:gd name="T53" fmla="*/ 222 h 230"/>
                  <a:gd name="T54" fmla="*/ 74 w 146"/>
                  <a:gd name="T55" fmla="*/ 230 h 230"/>
                  <a:gd name="T56" fmla="*/ 98 w 146"/>
                  <a:gd name="T57" fmla="*/ 228 h 230"/>
                  <a:gd name="T58" fmla="*/ 120 w 146"/>
                  <a:gd name="T59" fmla="*/ 220 h 230"/>
                  <a:gd name="T60" fmla="*/ 130 w 146"/>
                  <a:gd name="T61" fmla="*/ 210 h 230"/>
                  <a:gd name="T62" fmla="*/ 142 w 146"/>
                  <a:gd name="T63" fmla="*/ 189 h 230"/>
                  <a:gd name="T64" fmla="*/ 146 w 146"/>
                  <a:gd name="T65" fmla="*/ 165 h 230"/>
                  <a:gd name="T66" fmla="*/ 142 w 146"/>
                  <a:gd name="T67" fmla="*/ 141 h 230"/>
                  <a:gd name="T68" fmla="*/ 126 w 146"/>
                  <a:gd name="T69" fmla="*/ 12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6" h="230">
                    <a:moveTo>
                      <a:pt x="126" y="121"/>
                    </a:moveTo>
                    <a:lnTo>
                      <a:pt x="126" y="121"/>
                    </a:lnTo>
                    <a:lnTo>
                      <a:pt x="114" y="113"/>
                    </a:lnTo>
                    <a:lnTo>
                      <a:pt x="100" y="107"/>
                    </a:lnTo>
                    <a:lnTo>
                      <a:pt x="100" y="107"/>
                    </a:lnTo>
                    <a:lnTo>
                      <a:pt x="100" y="107"/>
                    </a:lnTo>
                    <a:lnTo>
                      <a:pt x="80" y="99"/>
                    </a:lnTo>
                    <a:lnTo>
                      <a:pt x="66" y="91"/>
                    </a:lnTo>
                    <a:lnTo>
                      <a:pt x="56" y="83"/>
                    </a:lnTo>
                    <a:lnTo>
                      <a:pt x="50" y="73"/>
                    </a:lnTo>
                    <a:lnTo>
                      <a:pt x="48" y="63"/>
                    </a:lnTo>
                    <a:lnTo>
                      <a:pt x="46" y="53"/>
                    </a:lnTo>
                    <a:lnTo>
                      <a:pt x="48" y="4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27"/>
                    </a:lnTo>
                    <a:lnTo>
                      <a:pt x="50" y="21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22" y="53"/>
                    </a:lnTo>
                    <a:lnTo>
                      <a:pt x="30" y="61"/>
                    </a:lnTo>
                    <a:lnTo>
                      <a:pt x="36" y="67"/>
                    </a:lnTo>
                    <a:lnTo>
                      <a:pt x="42" y="77"/>
                    </a:lnTo>
                    <a:lnTo>
                      <a:pt x="44" y="89"/>
                    </a:lnTo>
                    <a:lnTo>
                      <a:pt x="44" y="101"/>
                    </a:lnTo>
                    <a:lnTo>
                      <a:pt x="38" y="117"/>
                    </a:lnTo>
                    <a:lnTo>
                      <a:pt x="30" y="137"/>
                    </a:lnTo>
                    <a:lnTo>
                      <a:pt x="30" y="137"/>
                    </a:lnTo>
                    <a:lnTo>
                      <a:pt x="30" y="137"/>
                    </a:lnTo>
                    <a:lnTo>
                      <a:pt x="26" y="145"/>
                    </a:lnTo>
                    <a:lnTo>
                      <a:pt x="22" y="155"/>
                    </a:lnTo>
                    <a:lnTo>
                      <a:pt x="22" y="165"/>
                    </a:lnTo>
                    <a:lnTo>
                      <a:pt x="22" y="177"/>
                    </a:lnTo>
                    <a:lnTo>
                      <a:pt x="24" y="187"/>
                    </a:lnTo>
                    <a:lnTo>
                      <a:pt x="28" y="195"/>
                    </a:lnTo>
                    <a:lnTo>
                      <a:pt x="34" y="206"/>
                    </a:lnTo>
                    <a:lnTo>
                      <a:pt x="42" y="214"/>
                    </a:lnTo>
                    <a:lnTo>
                      <a:pt x="42" y="214"/>
                    </a:lnTo>
                    <a:lnTo>
                      <a:pt x="52" y="222"/>
                    </a:lnTo>
                    <a:lnTo>
                      <a:pt x="62" y="226"/>
                    </a:lnTo>
                    <a:lnTo>
                      <a:pt x="74" y="230"/>
                    </a:lnTo>
                    <a:lnTo>
                      <a:pt x="86" y="230"/>
                    </a:lnTo>
                    <a:lnTo>
                      <a:pt x="98" y="228"/>
                    </a:lnTo>
                    <a:lnTo>
                      <a:pt x="110" y="226"/>
                    </a:lnTo>
                    <a:lnTo>
                      <a:pt x="120" y="220"/>
                    </a:lnTo>
                    <a:lnTo>
                      <a:pt x="130" y="210"/>
                    </a:lnTo>
                    <a:lnTo>
                      <a:pt x="130" y="210"/>
                    </a:lnTo>
                    <a:lnTo>
                      <a:pt x="138" y="199"/>
                    </a:lnTo>
                    <a:lnTo>
                      <a:pt x="142" y="189"/>
                    </a:lnTo>
                    <a:lnTo>
                      <a:pt x="146" y="177"/>
                    </a:lnTo>
                    <a:lnTo>
                      <a:pt x="146" y="165"/>
                    </a:lnTo>
                    <a:lnTo>
                      <a:pt x="146" y="153"/>
                    </a:lnTo>
                    <a:lnTo>
                      <a:pt x="142" y="141"/>
                    </a:lnTo>
                    <a:lnTo>
                      <a:pt x="136" y="131"/>
                    </a:lnTo>
                    <a:lnTo>
                      <a:pt x="126" y="121"/>
                    </a:lnTo>
                    <a:lnTo>
                      <a:pt x="126" y="121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69C9BBF2-4604-43E3-8FFA-B61BA1ABC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0300" y="3452813"/>
                <a:ext cx="363538" cy="233363"/>
              </a:xfrm>
              <a:custGeom>
                <a:avLst/>
                <a:gdLst>
                  <a:gd name="T0" fmla="*/ 163 w 229"/>
                  <a:gd name="T1" fmla="*/ 20 h 147"/>
                  <a:gd name="T2" fmla="*/ 135 w 229"/>
                  <a:gd name="T3" fmla="*/ 28 h 147"/>
                  <a:gd name="T4" fmla="*/ 135 w 229"/>
                  <a:gd name="T5" fmla="*/ 28 h 147"/>
                  <a:gd name="T6" fmla="*/ 102 w 229"/>
                  <a:gd name="T7" fmla="*/ 42 h 147"/>
                  <a:gd name="T8" fmla="*/ 76 w 229"/>
                  <a:gd name="T9" fmla="*/ 40 h 147"/>
                  <a:gd name="T10" fmla="*/ 60 w 229"/>
                  <a:gd name="T11" fmla="*/ 28 h 147"/>
                  <a:gd name="T12" fmla="*/ 48 w 229"/>
                  <a:gd name="T13" fmla="*/ 12 h 147"/>
                  <a:gd name="T14" fmla="*/ 48 w 229"/>
                  <a:gd name="T15" fmla="*/ 12 h 147"/>
                  <a:gd name="T16" fmla="*/ 38 w 229"/>
                  <a:gd name="T17" fmla="*/ 4 h 147"/>
                  <a:gd name="T18" fmla="*/ 26 w 229"/>
                  <a:gd name="T19" fmla="*/ 0 h 147"/>
                  <a:gd name="T20" fmla="*/ 16 w 229"/>
                  <a:gd name="T21" fmla="*/ 2 h 147"/>
                  <a:gd name="T22" fmla="*/ 2 w 229"/>
                  <a:gd name="T23" fmla="*/ 16 h 147"/>
                  <a:gd name="T24" fmla="*/ 0 w 229"/>
                  <a:gd name="T25" fmla="*/ 26 h 147"/>
                  <a:gd name="T26" fmla="*/ 8 w 229"/>
                  <a:gd name="T27" fmla="*/ 44 h 147"/>
                  <a:gd name="T28" fmla="*/ 26 w 229"/>
                  <a:gd name="T29" fmla="*/ 50 h 147"/>
                  <a:gd name="T30" fmla="*/ 34 w 229"/>
                  <a:gd name="T31" fmla="*/ 50 h 147"/>
                  <a:gd name="T32" fmla="*/ 34 w 229"/>
                  <a:gd name="T33" fmla="*/ 50 h 147"/>
                  <a:gd name="T34" fmla="*/ 52 w 229"/>
                  <a:gd name="T35" fmla="*/ 46 h 147"/>
                  <a:gd name="T36" fmla="*/ 72 w 229"/>
                  <a:gd name="T37" fmla="*/ 50 h 147"/>
                  <a:gd name="T38" fmla="*/ 92 w 229"/>
                  <a:gd name="T39" fmla="*/ 66 h 147"/>
                  <a:gd name="T40" fmla="*/ 106 w 229"/>
                  <a:gd name="T41" fmla="*/ 101 h 147"/>
                  <a:gd name="T42" fmla="*/ 106 w 229"/>
                  <a:gd name="T43" fmla="*/ 101 h 147"/>
                  <a:gd name="T44" fmla="*/ 115 w 229"/>
                  <a:gd name="T45" fmla="*/ 119 h 147"/>
                  <a:gd name="T46" fmla="*/ 129 w 229"/>
                  <a:gd name="T47" fmla="*/ 135 h 147"/>
                  <a:gd name="T48" fmla="*/ 147 w 229"/>
                  <a:gd name="T49" fmla="*/ 143 h 147"/>
                  <a:gd name="T50" fmla="*/ 167 w 229"/>
                  <a:gd name="T51" fmla="*/ 147 h 147"/>
                  <a:gd name="T52" fmla="*/ 181 w 229"/>
                  <a:gd name="T53" fmla="*/ 145 h 147"/>
                  <a:gd name="T54" fmla="*/ 203 w 229"/>
                  <a:gd name="T55" fmla="*/ 135 h 147"/>
                  <a:gd name="T56" fmla="*/ 219 w 229"/>
                  <a:gd name="T57" fmla="*/ 117 h 147"/>
                  <a:gd name="T58" fmla="*/ 227 w 229"/>
                  <a:gd name="T59" fmla="*/ 95 h 147"/>
                  <a:gd name="T60" fmla="*/ 229 w 229"/>
                  <a:gd name="T61" fmla="*/ 83 h 147"/>
                  <a:gd name="T62" fmla="*/ 223 w 229"/>
                  <a:gd name="T63" fmla="*/ 56 h 147"/>
                  <a:gd name="T64" fmla="*/ 209 w 229"/>
                  <a:gd name="T65" fmla="*/ 38 h 147"/>
                  <a:gd name="T66" fmla="*/ 189 w 229"/>
                  <a:gd name="T67" fmla="*/ 24 h 147"/>
                  <a:gd name="T68" fmla="*/ 163 w 229"/>
                  <a:gd name="T69" fmla="*/ 2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9" h="147">
                    <a:moveTo>
                      <a:pt x="163" y="20"/>
                    </a:moveTo>
                    <a:lnTo>
                      <a:pt x="163" y="20"/>
                    </a:lnTo>
                    <a:lnTo>
                      <a:pt x="149" y="24"/>
                    </a:lnTo>
                    <a:lnTo>
                      <a:pt x="135" y="28"/>
                    </a:lnTo>
                    <a:lnTo>
                      <a:pt x="135" y="28"/>
                    </a:lnTo>
                    <a:lnTo>
                      <a:pt x="135" y="28"/>
                    </a:lnTo>
                    <a:lnTo>
                      <a:pt x="117" y="38"/>
                    </a:lnTo>
                    <a:lnTo>
                      <a:pt x="102" y="42"/>
                    </a:lnTo>
                    <a:lnTo>
                      <a:pt x="88" y="44"/>
                    </a:lnTo>
                    <a:lnTo>
                      <a:pt x="76" y="40"/>
                    </a:lnTo>
                    <a:lnTo>
                      <a:pt x="68" y="36"/>
                    </a:lnTo>
                    <a:lnTo>
                      <a:pt x="60" y="28"/>
                    </a:lnTo>
                    <a:lnTo>
                      <a:pt x="54" y="2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38" y="4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36"/>
                    </a:lnTo>
                    <a:lnTo>
                      <a:pt x="8" y="44"/>
                    </a:lnTo>
                    <a:lnTo>
                      <a:pt x="18" y="48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42" y="48"/>
                    </a:lnTo>
                    <a:lnTo>
                      <a:pt x="52" y="46"/>
                    </a:lnTo>
                    <a:lnTo>
                      <a:pt x="62" y="46"/>
                    </a:lnTo>
                    <a:lnTo>
                      <a:pt x="72" y="50"/>
                    </a:lnTo>
                    <a:lnTo>
                      <a:pt x="82" y="56"/>
                    </a:lnTo>
                    <a:lnTo>
                      <a:pt x="92" y="66"/>
                    </a:lnTo>
                    <a:lnTo>
                      <a:pt x="100" y="8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10" y="111"/>
                    </a:lnTo>
                    <a:lnTo>
                      <a:pt x="115" y="119"/>
                    </a:lnTo>
                    <a:lnTo>
                      <a:pt x="121" y="127"/>
                    </a:lnTo>
                    <a:lnTo>
                      <a:pt x="129" y="135"/>
                    </a:lnTo>
                    <a:lnTo>
                      <a:pt x="137" y="139"/>
                    </a:lnTo>
                    <a:lnTo>
                      <a:pt x="147" y="143"/>
                    </a:lnTo>
                    <a:lnTo>
                      <a:pt x="157" y="145"/>
                    </a:lnTo>
                    <a:lnTo>
                      <a:pt x="167" y="147"/>
                    </a:lnTo>
                    <a:lnTo>
                      <a:pt x="167" y="147"/>
                    </a:lnTo>
                    <a:lnTo>
                      <a:pt x="181" y="145"/>
                    </a:lnTo>
                    <a:lnTo>
                      <a:pt x="191" y="141"/>
                    </a:lnTo>
                    <a:lnTo>
                      <a:pt x="203" y="135"/>
                    </a:lnTo>
                    <a:lnTo>
                      <a:pt x="211" y="127"/>
                    </a:lnTo>
                    <a:lnTo>
                      <a:pt x="219" y="117"/>
                    </a:lnTo>
                    <a:lnTo>
                      <a:pt x="225" y="107"/>
                    </a:lnTo>
                    <a:lnTo>
                      <a:pt x="227" y="95"/>
                    </a:lnTo>
                    <a:lnTo>
                      <a:pt x="229" y="83"/>
                    </a:lnTo>
                    <a:lnTo>
                      <a:pt x="229" y="83"/>
                    </a:lnTo>
                    <a:lnTo>
                      <a:pt x="227" y="68"/>
                    </a:lnTo>
                    <a:lnTo>
                      <a:pt x="223" y="56"/>
                    </a:lnTo>
                    <a:lnTo>
                      <a:pt x="217" y="46"/>
                    </a:lnTo>
                    <a:lnTo>
                      <a:pt x="209" y="38"/>
                    </a:lnTo>
                    <a:lnTo>
                      <a:pt x="199" y="30"/>
                    </a:lnTo>
                    <a:lnTo>
                      <a:pt x="189" y="24"/>
                    </a:lnTo>
                    <a:lnTo>
                      <a:pt x="177" y="22"/>
                    </a:lnTo>
                    <a:lnTo>
                      <a:pt x="163" y="20"/>
                    </a:lnTo>
                    <a:lnTo>
                      <a:pt x="163" y="20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41C7F26F-CD54-49AE-B3D9-0EFAB2199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0300" y="3171826"/>
                <a:ext cx="360363" cy="233363"/>
              </a:xfrm>
              <a:custGeom>
                <a:avLst/>
                <a:gdLst>
                  <a:gd name="T0" fmla="*/ 209 w 227"/>
                  <a:gd name="T1" fmla="*/ 18 h 147"/>
                  <a:gd name="T2" fmla="*/ 187 w 227"/>
                  <a:gd name="T3" fmla="*/ 4 h 147"/>
                  <a:gd name="T4" fmla="*/ 163 w 227"/>
                  <a:gd name="T5" fmla="*/ 0 h 147"/>
                  <a:gd name="T6" fmla="*/ 141 w 227"/>
                  <a:gd name="T7" fmla="*/ 6 h 147"/>
                  <a:gd name="T8" fmla="*/ 121 w 227"/>
                  <a:gd name="T9" fmla="*/ 20 h 147"/>
                  <a:gd name="T10" fmla="*/ 111 w 227"/>
                  <a:gd name="T11" fmla="*/ 32 h 147"/>
                  <a:gd name="T12" fmla="*/ 106 w 227"/>
                  <a:gd name="T13" fmla="*/ 46 h 147"/>
                  <a:gd name="T14" fmla="*/ 100 w 227"/>
                  <a:gd name="T15" fmla="*/ 66 h 147"/>
                  <a:gd name="T16" fmla="*/ 82 w 227"/>
                  <a:gd name="T17" fmla="*/ 91 h 147"/>
                  <a:gd name="T18" fmla="*/ 62 w 227"/>
                  <a:gd name="T19" fmla="*/ 101 h 147"/>
                  <a:gd name="T20" fmla="*/ 42 w 227"/>
                  <a:gd name="T21" fmla="*/ 101 h 147"/>
                  <a:gd name="T22" fmla="*/ 34 w 227"/>
                  <a:gd name="T23" fmla="*/ 99 h 147"/>
                  <a:gd name="T24" fmla="*/ 26 w 227"/>
                  <a:gd name="T25" fmla="*/ 97 h 147"/>
                  <a:gd name="T26" fmla="*/ 14 w 227"/>
                  <a:gd name="T27" fmla="*/ 101 h 147"/>
                  <a:gd name="T28" fmla="*/ 8 w 227"/>
                  <a:gd name="T29" fmla="*/ 105 h 147"/>
                  <a:gd name="T30" fmla="*/ 0 w 227"/>
                  <a:gd name="T31" fmla="*/ 123 h 147"/>
                  <a:gd name="T32" fmla="*/ 8 w 227"/>
                  <a:gd name="T33" fmla="*/ 141 h 147"/>
                  <a:gd name="T34" fmla="*/ 18 w 227"/>
                  <a:gd name="T35" fmla="*/ 147 h 147"/>
                  <a:gd name="T36" fmla="*/ 36 w 227"/>
                  <a:gd name="T37" fmla="*/ 145 h 147"/>
                  <a:gd name="T38" fmla="*/ 44 w 227"/>
                  <a:gd name="T39" fmla="*/ 139 h 147"/>
                  <a:gd name="T40" fmla="*/ 48 w 227"/>
                  <a:gd name="T41" fmla="*/ 135 h 147"/>
                  <a:gd name="T42" fmla="*/ 54 w 227"/>
                  <a:gd name="T43" fmla="*/ 127 h 147"/>
                  <a:gd name="T44" fmla="*/ 68 w 227"/>
                  <a:gd name="T45" fmla="*/ 111 h 147"/>
                  <a:gd name="T46" fmla="*/ 88 w 227"/>
                  <a:gd name="T47" fmla="*/ 105 h 147"/>
                  <a:gd name="T48" fmla="*/ 117 w 227"/>
                  <a:gd name="T49" fmla="*/ 109 h 147"/>
                  <a:gd name="T50" fmla="*/ 135 w 227"/>
                  <a:gd name="T51" fmla="*/ 119 h 147"/>
                  <a:gd name="T52" fmla="*/ 145 w 227"/>
                  <a:gd name="T53" fmla="*/ 123 h 147"/>
                  <a:gd name="T54" fmla="*/ 165 w 227"/>
                  <a:gd name="T55" fmla="*/ 127 h 147"/>
                  <a:gd name="T56" fmla="*/ 185 w 227"/>
                  <a:gd name="T57" fmla="*/ 123 h 147"/>
                  <a:gd name="T58" fmla="*/ 203 w 227"/>
                  <a:gd name="T59" fmla="*/ 113 h 147"/>
                  <a:gd name="T60" fmla="*/ 211 w 227"/>
                  <a:gd name="T61" fmla="*/ 107 h 147"/>
                  <a:gd name="T62" fmla="*/ 225 w 227"/>
                  <a:gd name="T63" fmla="*/ 85 h 147"/>
                  <a:gd name="T64" fmla="*/ 227 w 227"/>
                  <a:gd name="T65" fmla="*/ 60 h 147"/>
                  <a:gd name="T66" fmla="*/ 223 w 227"/>
                  <a:gd name="T67" fmla="*/ 38 h 147"/>
                  <a:gd name="T68" fmla="*/ 209 w 227"/>
                  <a:gd name="T69" fmla="*/ 1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147">
                    <a:moveTo>
                      <a:pt x="209" y="18"/>
                    </a:moveTo>
                    <a:lnTo>
                      <a:pt x="209" y="18"/>
                    </a:lnTo>
                    <a:lnTo>
                      <a:pt x="199" y="10"/>
                    </a:lnTo>
                    <a:lnTo>
                      <a:pt x="187" y="4"/>
                    </a:lnTo>
                    <a:lnTo>
                      <a:pt x="175" y="2"/>
                    </a:lnTo>
                    <a:lnTo>
                      <a:pt x="163" y="0"/>
                    </a:lnTo>
                    <a:lnTo>
                      <a:pt x="151" y="2"/>
                    </a:lnTo>
                    <a:lnTo>
                      <a:pt x="141" y="6"/>
                    </a:lnTo>
                    <a:lnTo>
                      <a:pt x="129" y="12"/>
                    </a:lnTo>
                    <a:lnTo>
                      <a:pt x="121" y="20"/>
                    </a:lnTo>
                    <a:lnTo>
                      <a:pt x="121" y="20"/>
                    </a:lnTo>
                    <a:lnTo>
                      <a:pt x="111" y="3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0" y="66"/>
                    </a:lnTo>
                    <a:lnTo>
                      <a:pt x="92" y="81"/>
                    </a:lnTo>
                    <a:lnTo>
                      <a:pt x="82" y="91"/>
                    </a:lnTo>
                    <a:lnTo>
                      <a:pt x="72" y="97"/>
                    </a:lnTo>
                    <a:lnTo>
                      <a:pt x="62" y="101"/>
                    </a:lnTo>
                    <a:lnTo>
                      <a:pt x="52" y="101"/>
                    </a:lnTo>
                    <a:lnTo>
                      <a:pt x="42" y="101"/>
                    </a:lnTo>
                    <a:lnTo>
                      <a:pt x="34" y="97"/>
                    </a:lnTo>
                    <a:lnTo>
                      <a:pt x="34" y="99"/>
                    </a:lnTo>
                    <a:lnTo>
                      <a:pt x="34" y="99"/>
                    </a:lnTo>
                    <a:lnTo>
                      <a:pt x="26" y="97"/>
                    </a:lnTo>
                    <a:lnTo>
                      <a:pt x="20" y="99"/>
                    </a:lnTo>
                    <a:lnTo>
                      <a:pt x="14" y="101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2" y="113"/>
                    </a:lnTo>
                    <a:lnTo>
                      <a:pt x="0" y="123"/>
                    </a:lnTo>
                    <a:lnTo>
                      <a:pt x="4" y="133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18" y="147"/>
                    </a:lnTo>
                    <a:lnTo>
                      <a:pt x="28" y="147"/>
                    </a:lnTo>
                    <a:lnTo>
                      <a:pt x="36" y="145"/>
                    </a:lnTo>
                    <a:lnTo>
                      <a:pt x="44" y="139"/>
                    </a:lnTo>
                    <a:lnTo>
                      <a:pt x="44" y="139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54" y="127"/>
                    </a:lnTo>
                    <a:lnTo>
                      <a:pt x="60" y="119"/>
                    </a:lnTo>
                    <a:lnTo>
                      <a:pt x="68" y="111"/>
                    </a:lnTo>
                    <a:lnTo>
                      <a:pt x="76" y="107"/>
                    </a:lnTo>
                    <a:lnTo>
                      <a:pt x="88" y="105"/>
                    </a:lnTo>
                    <a:lnTo>
                      <a:pt x="102" y="105"/>
                    </a:lnTo>
                    <a:lnTo>
                      <a:pt x="117" y="109"/>
                    </a:lnTo>
                    <a:lnTo>
                      <a:pt x="135" y="119"/>
                    </a:lnTo>
                    <a:lnTo>
                      <a:pt x="135" y="119"/>
                    </a:lnTo>
                    <a:lnTo>
                      <a:pt x="135" y="119"/>
                    </a:lnTo>
                    <a:lnTo>
                      <a:pt x="145" y="123"/>
                    </a:lnTo>
                    <a:lnTo>
                      <a:pt x="155" y="125"/>
                    </a:lnTo>
                    <a:lnTo>
                      <a:pt x="165" y="127"/>
                    </a:lnTo>
                    <a:lnTo>
                      <a:pt x="175" y="125"/>
                    </a:lnTo>
                    <a:lnTo>
                      <a:pt x="185" y="123"/>
                    </a:lnTo>
                    <a:lnTo>
                      <a:pt x="195" y="119"/>
                    </a:lnTo>
                    <a:lnTo>
                      <a:pt x="203" y="113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19" y="97"/>
                    </a:lnTo>
                    <a:lnTo>
                      <a:pt x="225" y="85"/>
                    </a:lnTo>
                    <a:lnTo>
                      <a:pt x="227" y="73"/>
                    </a:lnTo>
                    <a:lnTo>
                      <a:pt x="227" y="60"/>
                    </a:lnTo>
                    <a:lnTo>
                      <a:pt x="227" y="48"/>
                    </a:lnTo>
                    <a:lnTo>
                      <a:pt x="223" y="38"/>
                    </a:lnTo>
                    <a:lnTo>
                      <a:pt x="217" y="26"/>
                    </a:lnTo>
                    <a:lnTo>
                      <a:pt x="209" y="18"/>
                    </a:lnTo>
                    <a:lnTo>
                      <a:pt x="209" y="18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6EF8776A-1607-4CBC-A4F6-DEA0A2016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2951163"/>
                <a:ext cx="231775" cy="365125"/>
              </a:xfrm>
              <a:custGeom>
                <a:avLst/>
                <a:gdLst>
                  <a:gd name="T0" fmla="*/ 146 w 146"/>
                  <a:gd name="T1" fmla="*/ 61 h 230"/>
                  <a:gd name="T2" fmla="*/ 140 w 146"/>
                  <a:gd name="T3" fmla="*/ 37 h 230"/>
                  <a:gd name="T4" fmla="*/ 126 w 146"/>
                  <a:gd name="T5" fmla="*/ 16 h 230"/>
                  <a:gd name="T6" fmla="*/ 106 w 146"/>
                  <a:gd name="T7" fmla="*/ 4 h 230"/>
                  <a:gd name="T8" fmla="*/ 82 w 146"/>
                  <a:gd name="T9" fmla="*/ 0 h 230"/>
                  <a:gd name="T10" fmla="*/ 70 w 146"/>
                  <a:gd name="T11" fmla="*/ 2 h 230"/>
                  <a:gd name="T12" fmla="*/ 48 w 146"/>
                  <a:gd name="T13" fmla="*/ 12 h 230"/>
                  <a:gd name="T14" fmla="*/ 30 w 146"/>
                  <a:gd name="T15" fmla="*/ 31 h 230"/>
                  <a:gd name="T16" fmla="*/ 22 w 146"/>
                  <a:gd name="T17" fmla="*/ 53 h 230"/>
                  <a:gd name="T18" fmla="*/ 22 w 146"/>
                  <a:gd name="T19" fmla="*/ 65 h 230"/>
                  <a:gd name="T20" fmla="*/ 30 w 146"/>
                  <a:gd name="T21" fmla="*/ 95 h 230"/>
                  <a:gd name="T22" fmla="*/ 30 w 146"/>
                  <a:gd name="T23" fmla="*/ 95 h 230"/>
                  <a:gd name="T24" fmla="*/ 44 w 146"/>
                  <a:gd name="T25" fmla="*/ 129 h 230"/>
                  <a:gd name="T26" fmla="*/ 42 w 146"/>
                  <a:gd name="T27" fmla="*/ 153 h 230"/>
                  <a:gd name="T28" fmla="*/ 30 w 146"/>
                  <a:gd name="T29" fmla="*/ 171 h 230"/>
                  <a:gd name="T30" fmla="*/ 14 w 146"/>
                  <a:gd name="T31" fmla="*/ 181 h 230"/>
                  <a:gd name="T32" fmla="*/ 14 w 146"/>
                  <a:gd name="T33" fmla="*/ 181 h 230"/>
                  <a:gd name="T34" fmla="*/ 4 w 146"/>
                  <a:gd name="T35" fmla="*/ 191 h 230"/>
                  <a:gd name="T36" fmla="*/ 0 w 146"/>
                  <a:gd name="T37" fmla="*/ 205 h 230"/>
                  <a:gd name="T38" fmla="*/ 2 w 146"/>
                  <a:gd name="T39" fmla="*/ 216 h 230"/>
                  <a:gd name="T40" fmla="*/ 16 w 146"/>
                  <a:gd name="T41" fmla="*/ 228 h 230"/>
                  <a:gd name="T42" fmla="*/ 26 w 146"/>
                  <a:gd name="T43" fmla="*/ 230 h 230"/>
                  <a:gd name="T44" fmla="*/ 44 w 146"/>
                  <a:gd name="T45" fmla="*/ 222 h 230"/>
                  <a:gd name="T46" fmla="*/ 52 w 146"/>
                  <a:gd name="T47" fmla="*/ 203 h 230"/>
                  <a:gd name="T48" fmla="*/ 50 w 146"/>
                  <a:gd name="T49" fmla="*/ 197 h 230"/>
                  <a:gd name="T50" fmla="*/ 50 w 146"/>
                  <a:gd name="T51" fmla="*/ 197 h 230"/>
                  <a:gd name="T52" fmla="*/ 46 w 146"/>
                  <a:gd name="T53" fmla="*/ 177 h 230"/>
                  <a:gd name="T54" fmla="*/ 50 w 146"/>
                  <a:gd name="T55" fmla="*/ 157 h 230"/>
                  <a:gd name="T56" fmla="*/ 66 w 146"/>
                  <a:gd name="T57" fmla="*/ 139 h 230"/>
                  <a:gd name="T58" fmla="*/ 100 w 146"/>
                  <a:gd name="T59" fmla="*/ 123 h 230"/>
                  <a:gd name="T60" fmla="*/ 100 w 146"/>
                  <a:gd name="T61" fmla="*/ 123 h 230"/>
                  <a:gd name="T62" fmla="*/ 120 w 146"/>
                  <a:gd name="T63" fmla="*/ 115 h 230"/>
                  <a:gd name="T64" fmla="*/ 134 w 146"/>
                  <a:gd name="T65" fmla="*/ 101 h 230"/>
                  <a:gd name="T66" fmla="*/ 144 w 146"/>
                  <a:gd name="T67" fmla="*/ 83 h 230"/>
                  <a:gd name="T68" fmla="*/ 146 w 146"/>
                  <a:gd name="T69" fmla="*/ 6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6" h="230">
                    <a:moveTo>
                      <a:pt x="146" y="61"/>
                    </a:moveTo>
                    <a:lnTo>
                      <a:pt x="146" y="61"/>
                    </a:lnTo>
                    <a:lnTo>
                      <a:pt x="144" y="49"/>
                    </a:lnTo>
                    <a:lnTo>
                      <a:pt x="140" y="37"/>
                    </a:lnTo>
                    <a:lnTo>
                      <a:pt x="134" y="26"/>
                    </a:lnTo>
                    <a:lnTo>
                      <a:pt x="126" y="16"/>
                    </a:lnTo>
                    <a:lnTo>
                      <a:pt x="116" y="10"/>
                    </a:lnTo>
                    <a:lnTo>
                      <a:pt x="106" y="4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70" y="2"/>
                    </a:lnTo>
                    <a:lnTo>
                      <a:pt x="58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1"/>
                    </a:lnTo>
                    <a:lnTo>
                      <a:pt x="26" y="41"/>
                    </a:lnTo>
                    <a:lnTo>
                      <a:pt x="22" y="53"/>
                    </a:lnTo>
                    <a:lnTo>
                      <a:pt x="22" y="65"/>
                    </a:lnTo>
                    <a:lnTo>
                      <a:pt x="22" y="65"/>
                    </a:lnTo>
                    <a:lnTo>
                      <a:pt x="24" y="8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8" y="113"/>
                    </a:lnTo>
                    <a:lnTo>
                      <a:pt x="44" y="129"/>
                    </a:lnTo>
                    <a:lnTo>
                      <a:pt x="44" y="143"/>
                    </a:lnTo>
                    <a:lnTo>
                      <a:pt x="42" y="153"/>
                    </a:lnTo>
                    <a:lnTo>
                      <a:pt x="36" y="163"/>
                    </a:lnTo>
                    <a:lnTo>
                      <a:pt x="30" y="171"/>
                    </a:lnTo>
                    <a:lnTo>
                      <a:pt x="22" y="177"/>
                    </a:lnTo>
                    <a:lnTo>
                      <a:pt x="14" y="181"/>
                    </a:lnTo>
                    <a:lnTo>
                      <a:pt x="14" y="181"/>
                    </a:lnTo>
                    <a:lnTo>
                      <a:pt x="14" y="181"/>
                    </a:lnTo>
                    <a:lnTo>
                      <a:pt x="8" y="187"/>
                    </a:lnTo>
                    <a:lnTo>
                      <a:pt x="4" y="191"/>
                    </a:lnTo>
                    <a:lnTo>
                      <a:pt x="2" y="197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2" y="216"/>
                    </a:lnTo>
                    <a:lnTo>
                      <a:pt x="8" y="224"/>
                    </a:lnTo>
                    <a:lnTo>
                      <a:pt x="16" y="228"/>
                    </a:lnTo>
                    <a:lnTo>
                      <a:pt x="26" y="230"/>
                    </a:lnTo>
                    <a:lnTo>
                      <a:pt x="26" y="230"/>
                    </a:lnTo>
                    <a:lnTo>
                      <a:pt x="36" y="228"/>
                    </a:lnTo>
                    <a:lnTo>
                      <a:pt x="44" y="222"/>
                    </a:lnTo>
                    <a:lnTo>
                      <a:pt x="50" y="214"/>
                    </a:lnTo>
                    <a:lnTo>
                      <a:pt x="52" y="203"/>
                    </a:lnTo>
                    <a:lnTo>
                      <a:pt x="52" y="203"/>
                    </a:lnTo>
                    <a:lnTo>
                      <a:pt x="50" y="197"/>
                    </a:lnTo>
                    <a:lnTo>
                      <a:pt x="50" y="197"/>
                    </a:lnTo>
                    <a:lnTo>
                      <a:pt x="50" y="197"/>
                    </a:lnTo>
                    <a:lnTo>
                      <a:pt x="48" y="187"/>
                    </a:lnTo>
                    <a:lnTo>
                      <a:pt x="46" y="177"/>
                    </a:lnTo>
                    <a:lnTo>
                      <a:pt x="48" y="167"/>
                    </a:lnTo>
                    <a:lnTo>
                      <a:pt x="50" y="157"/>
                    </a:lnTo>
                    <a:lnTo>
                      <a:pt x="56" y="147"/>
                    </a:lnTo>
                    <a:lnTo>
                      <a:pt x="66" y="139"/>
                    </a:lnTo>
                    <a:lnTo>
                      <a:pt x="80" y="131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10" y="119"/>
                    </a:lnTo>
                    <a:lnTo>
                      <a:pt x="120" y="115"/>
                    </a:lnTo>
                    <a:lnTo>
                      <a:pt x="128" y="109"/>
                    </a:lnTo>
                    <a:lnTo>
                      <a:pt x="134" y="101"/>
                    </a:lnTo>
                    <a:lnTo>
                      <a:pt x="140" y="91"/>
                    </a:lnTo>
                    <a:lnTo>
                      <a:pt x="144" y="83"/>
                    </a:lnTo>
                    <a:lnTo>
                      <a:pt x="146" y="73"/>
                    </a:lnTo>
                    <a:lnTo>
                      <a:pt x="146" y="61"/>
                    </a:lnTo>
                    <a:lnTo>
                      <a:pt x="146" y="61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C8DE7991-A560-49B5-BEEF-856741852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925" y="3175001"/>
                <a:ext cx="361950" cy="230188"/>
              </a:xfrm>
              <a:custGeom>
                <a:avLst/>
                <a:gdLst>
                  <a:gd name="T0" fmla="*/ 202 w 228"/>
                  <a:gd name="T1" fmla="*/ 95 h 145"/>
                  <a:gd name="T2" fmla="*/ 196 w 228"/>
                  <a:gd name="T3" fmla="*/ 95 h 145"/>
                  <a:gd name="T4" fmla="*/ 188 w 228"/>
                  <a:gd name="T5" fmla="*/ 99 h 145"/>
                  <a:gd name="T6" fmla="*/ 168 w 228"/>
                  <a:gd name="T7" fmla="*/ 99 h 145"/>
                  <a:gd name="T8" fmla="*/ 148 w 228"/>
                  <a:gd name="T9" fmla="*/ 89 h 145"/>
                  <a:gd name="T10" fmla="*/ 130 w 228"/>
                  <a:gd name="T11" fmla="*/ 64 h 145"/>
                  <a:gd name="T12" fmla="*/ 122 w 228"/>
                  <a:gd name="T13" fmla="*/ 44 h 145"/>
                  <a:gd name="T14" fmla="*/ 120 w 228"/>
                  <a:gd name="T15" fmla="*/ 34 h 145"/>
                  <a:gd name="T16" fmla="*/ 108 w 228"/>
                  <a:gd name="T17" fmla="*/ 18 h 145"/>
                  <a:gd name="T18" fmla="*/ 92 w 228"/>
                  <a:gd name="T19" fmla="*/ 6 h 145"/>
                  <a:gd name="T20" fmla="*/ 72 w 228"/>
                  <a:gd name="T21" fmla="*/ 0 h 145"/>
                  <a:gd name="T22" fmla="*/ 60 w 228"/>
                  <a:gd name="T23" fmla="*/ 0 h 145"/>
                  <a:gd name="T24" fmla="*/ 36 w 228"/>
                  <a:gd name="T25" fmla="*/ 4 h 145"/>
                  <a:gd name="T26" fmla="*/ 18 w 228"/>
                  <a:gd name="T27" fmla="*/ 18 h 145"/>
                  <a:gd name="T28" fmla="*/ 4 w 228"/>
                  <a:gd name="T29" fmla="*/ 38 h 145"/>
                  <a:gd name="T30" fmla="*/ 0 w 228"/>
                  <a:gd name="T31" fmla="*/ 64 h 145"/>
                  <a:gd name="T32" fmla="*/ 2 w 228"/>
                  <a:gd name="T33" fmla="*/ 77 h 145"/>
                  <a:gd name="T34" fmla="*/ 12 w 228"/>
                  <a:gd name="T35" fmla="*/ 99 h 145"/>
                  <a:gd name="T36" fmla="*/ 30 w 228"/>
                  <a:gd name="T37" fmla="*/ 115 h 145"/>
                  <a:gd name="T38" fmla="*/ 52 w 228"/>
                  <a:gd name="T39" fmla="*/ 123 h 145"/>
                  <a:gd name="T40" fmla="*/ 64 w 228"/>
                  <a:gd name="T41" fmla="*/ 125 h 145"/>
                  <a:gd name="T42" fmla="*/ 94 w 228"/>
                  <a:gd name="T43" fmla="*/ 117 h 145"/>
                  <a:gd name="T44" fmla="*/ 94 w 228"/>
                  <a:gd name="T45" fmla="*/ 117 h 145"/>
                  <a:gd name="T46" fmla="*/ 128 w 228"/>
                  <a:gd name="T47" fmla="*/ 103 h 145"/>
                  <a:gd name="T48" fmla="*/ 154 w 228"/>
                  <a:gd name="T49" fmla="*/ 105 h 145"/>
                  <a:gd name="T50" fmla="*/ 170 w 228"/>
                  <a:gd name="T51" fmla="*/ 117 h 145"/>
                  <a:gd name="T52" fmla="*/ 182 w 228"/>
                  <a:gd name="T53" fmla="*/ 133 h 145"/>
                  <a:gd name="T54" fmla="*/ 182 w 228"/>
                  <a:gd name="T55" fmla="*/ 133 h 145"/>
                  <a:gd name="T56" fmla="*/ 190 w 228"/>
                  <a:gd name="T57" fmla="*/ 143 h 145"/>
                  <a:gd name="T58" fmla="*/ 204 w 228"/>
                  <a:gd name="T59" fmla="*/ 145 h 145"/>
                  <a:gd name="T60" fmla="*/ 214 w 228"/>
                  <a:gd name="T61" fmla="*/ 143 h 145"/>
                  <a:gd name="T62" fmla="*/ 228 w 228"/>
                  <a:gd name="T63" fmla="*/ 129 h 145"/>
                  <a:gd name="T64" fmla="*/ 228 w 228"/>
                  <a:gd name="T65" fmla="*/ 119 h 145"/>
                  <a:gd name="T66" fmla="*/ 220 w 228"/>
                  <a:gd name="T67" fmla="*/ 101 h 145"/>
                  <a:gd name="T68" fmla="*/ 202 w 228"/>
                  <a:gd name="T69" fmla="*/ 9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8" h="145">
                    <a:moveTo>
                      <a:pt x="202" y="95"/>
                    </a:moveTo>
                    <a:lnTo>
                      <a:pt x="202" y="95"/>
                    </a:lnTo>
                    <a:lnTo>
                      <a:pt x="196" y="95"/>
                    </a:lnTo>
                    <a:lnTo>
                      <a:pt x="196" y="95"/>
                    </a:lnTo>
                    <a:lnTo>
                      <a:pt x="196" y="95"/>
                    </a:lnTo>
                    <a:lnTo>
                      <a:pt x="188" y="99"/>
                    </a:lnTo>
                    <a:lnTo>
                      <a:pt x="178" y="99"/>
                    </a:lnTo>
                    <a:lnTo>
                      <a:pt x="168" y="99"/>
                    </a:lnTo>
                    <a:lnTo>
                      <a:pt x="156" y="95"/>
                    </a:lnTo>
                    <a:lnTo>
                      <a:pt x="148" y="89"/>
                    </a:lnTo>
                    <a:lnTo>
                      <a:pt x="138" y="79"/>
                    </a:lnTo>
                    <a:lnTo>
                      <a:pt x="130" y="64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20" y="34"/>
                    </a:lnTo>
                    <a:lnTo>
                      <a:pt x="114" y="26"/>
                    </a:lnTo>
                    <a:lnTo>
                      <a:pt x="108" y="18"/>
                    </a:lnTo>
                    <a:lnTo>
                      <a:pt x="100" y="12"/>
                    </a:lnTo>
                    <a:lnTo>
                      <a:pt x="92" y="6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6" y="4"/>
                    </a:lnTo>
                    <a:lnTo>
                      <a:pt x="26" y="10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2" y="5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7"/>
                    </a:lnTo>
                    <a:lnTo>
                      <a:pt x="6" y="89"/>
                    </a:lnTo>
                    <a:lnTo>
                      <a:pt x="12" y="99"/>
                    </a:lnTo>
                    <a:lnTo>
                      <a:pt x="20" y="107"/>
                    </a:lnTo>
                    <a:lnTo>
                      <a:pt x="30" y="115"/>
                    </a:lnTo>
                    <a:lnTo>
                      <a:pt x="40" y="121"/>
                    </a:lnTo>
                    <a:lnTo>
                      <a:pt x="52" y="123"/>
                    </a:lnTo>
                    <a:lnTo>
                      <a:pt x="64" y="125"/>
                    </a:lnTo>
                    <a:lnTo>
                      <a:pt x="64" y="125"/>
                    </a:lnTo>
                    <a:lnTo>
                      <a:pt x="80" y="123"/>
                    </a:lnTo>
                    <a:lnTo>
                      <a:pt x="94" y="117"/>
                    </a:lnTo>
                    <a:lnTo>
                      <a:pt x="94" y="117"/>
                    </a:lnTo>
                    <a:lnTo>
                      <a:pt x="94" y="117"/>
                    </a:lnTo>
                    <a:lnTo>
                      <a:pt x="112" y="107"/>
                    </a:lnTo>
                    <a:lnTo>
                      <a:pt x="128" y="103"/>
                    </a:lnTo>
                    <a:lnTo>
                      <a:pt x="142" y="103"/>
                    </a:lnTo>
                    <a:lnTo>
                      <a:pt x="154" y="105"/>
                    </a:lnTo>
                    <a:lnTo>
                      <a:pt x="162" y="109"/>
                    </a:lnTo>
                    <a:lnTo>
                      <a:pt x="170" y="117"/>
                    </a:lnTo>
                    <a:lnTo>
                      <a:pt x="176" y="125"/>
                    </a:lnTo>
                    <a:lnTo>
                      <a:pt x="182" y="133"/>
                    </a:lnTo>
                    <a:lnTo>
                      <a:pt x="182" y="133"/>
                    </a:lnTo>
                    <a:lnTo>
                      <a:pt x="182" y="133"/>
                    </a:lnTo>
                    <a:lnTo>
                      <a:pt x="186" y="139"/>
                    </a:lnTo>
                    <a:lnTo>
                      <a:pt x="190" y="143"/>
                    </a:lnTo>
                    <a:lnTo>
                      <a:pt x="198" y="145"/>
                    </a:lnTo>
                    <a:lnTo>
                      <a:pt x="204" y="145"/>
                    </a:lnTo>
                    <a:lnTo>
                      <a:pt x="204" y="145"/>
                    </a:lnTo>
                    <a:lnTo>
                      <a:pt x="214" y="143"/>
                    </a:lnTo>
                    <a:lnTo>
                      <a:pt x="222" y="137"/>
                    </a:lnTo>
                    <a:lnTo>
                      <a:pt x="228" y="129"/>
                    </a:lnTo>
                    <a:lnTo>
                      <a:pt x="228" y="119"/>
                    </a:lnTo>
                    <a:lnTo>
                      <a:pt x="228" y="119"/>
                    </a:lnTo>
                    <a:lnTo>
                      <a:pt x="226" y="109"/>
                    </a:lnTo>
                    <a:lnTo>
                      <a:pt x="220" y="101"/>
                    </a:lnTo>
                    <a:lnTo>
                      <a:pt x="212" y="97"/>
                    </a:lnTo>
                    <a:lnTo>
                      <a:pt x="202" y="95"/>
                    </a:lnTo>
                    <a:lnTo>
                      <a:pt x="202" y="95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A7249883-8C27-4E1B-B714-14271BDFE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175" y="2951163"/>
                <a:ext cx="231775" cy="365125"/>
              </a:xfrm>
              <a:custGeom>
                <a:avLst/>
                <a:gdLst>
                  <a:gd name="T0" fmla="*/ 138 w 146"/>
                  <a:gd name="T1" fmla="*/ 185 h 230"/>
                  <a:gd name="T2" fmla="*/ 132 w 146"/>
                  <a:gd name="T3" fmla="*/ 181 h 230"/>
                  <a:gd name="T4" fmla="*/ 124 w 146"/>
                  <a:gd name="T5" fmla="*/ 177 h 230"/>
                  <a:gd name="T6" fmla="*/ 110 w 146"/>
                  <a:gd name="T7" fmla="*/ 163 h 230"/>
                  <a:gd name="T8" fmla="*/ 102 w 146"/>
                  <a:gd name="T9" fmla="*/ 143 h 230"/>
                  <a:gd name="T10" fmla="*/ 106 w 146"/>
                  <a:gd name="T11" fmla="*/ 113 h 230"/>
                  <a:gd name="T12" fmla="*/ 116 w 146"/>
                  <a:gd name="T13" fmla="*/ 95 h 230"/>
                  <a:gd name="T14" fmla="*/ 120 w 146"/>
                  <a:gd name="T15" fmla="*/ 85 h 230"/>
                  <a:gd name="T16" fmla="*/ 124 w 146"/>
                  <a:gd name="T17" fmla="*/ 65 h 230"/>
                  <a:gd name="T18" fmla="*/ 120 w 146"/>
                  <a:gd name="T19" fmla="*/ 45 h 230"/>
                  <a:gd name="T20" fmla="*/ 112 w 146"/>
                  <a:gd name="T21" fmla="*/ 24 h 230"/>
                  <a:gd name="T22" fmla="*/ 104 w 146"/>
                  <a:gd name="T23" fmla="*/ 16 h 230"/>
                  <a:gd name="T24" fmla="*/ 84 w 146"/>
                  <a:gd name="T25" fmla="*/ 4 h 230"/>
                  <a:gd name="T26" fmla="*/ 60 w 146"/>
                  <a:gd name="T27" fmla="*/ 0 h 230"/>
                  <a:gd name="T28" fmla="*/ 36 w 146"/>
                  <a:gd name="T29" fmla="*/ 6 h 230"/>
                  <a:gd name="T30" fmla="*/ 16 w 146"/>
                  <a:gd name="T31" fmla="*/ 20 h 230"/>
                  <a:gd name="T32" fmla="*/ 8 w 146"/>
                  <a:gd name="T33" fmla="*/ 31 h 230"/>
                  <a:gd name="T34" fmla="*/ 0 w 146"/>
                  <a:gd name="T35" fmla="*/ 53 h 230"/>
                  <a:gd name="T36" fmla="*/ 0 w 146"/>
                  <a:gd name="T37" fmla="*/ 77 h 230"/>
                  <a:gd name="T38" fmla="*/ 10 w 146"/>
                  <a:gd name="T39" fmla="*/ 99 h 230"/>
                  <a:gd name="T40" fmla="*/ 18 w 146"/>
                  <a:gd name="T41" fmla="*/ 109 h 230"/>
                  <a:gd name="T42" fmla="*/ 46 w 146"/>
                  <a:gd name="T43" fmla="*/ 123 h 230"/>
                  <a:gd name="T44" fmla="*/ 44 w 146"/>
                  <a:gd name="T45" fmla="*/ 123 h 230"/>
                  <a:gd name="T46" fmla="*/ 80 w 146"/>
                  <a:gd name="T47" fmla="*/ 139 h 230"/>
                  <a:gd name="T48" fmla="*/ 96 w 146"/>
                  <a:gd name="T49" fmla="*/ 157 h 230"/>
                  <a:gd name="T50" fmla="*/ 98 w 146"/>
                  <a:gd name="T51" fmla="*/ 177 h 230"/>
                  <a:gd name="T52" fmla="*/ 96 w 146"/>
                  <a:gd name="T53" fmla="*/ 197 h 230"/>
                  <a:gd name="T54" fmla="*/ 96 w 146"/>
                  <a:gd name="T55" fmla="*/ 197 h 230"/>
                  <a:gd name="T56" fmla="*/ 96 w 146"/>
                  <a:gd name="T57" fmla="*/ 212 h 230"/>
                  <a:gd name="T58" fmla="*/ 102 w 146"/>
                  <a:gd name="T59" fmla="*/ 224 h 230"/>
                  <a:gd name="T60" fmla="*/ 112 w 146"/>
                  <a:gd name="T61" fmla="*/ 228 h 230"/>
                  <a:gd name="T62" fmla="*/ 130 w 146"/>
                  <a:gd name="T63" fmla="*/ 228 h 230"/>
                  <a:gd name="T64" fmla="*/ 138 w 146"/>
                  <a:gd name="T65" fmla="*/ 222 h 230"/>
                  <a:gd name="T66" fmla="*/ 146 w 146"/>
                  <a:gd name="T67" fmla="*/ 203 h 230"/>
                  <a:gd name="T68" fmla="*/ 138 w 146"/>
                  <a:gd name="T69" fmla="*/ 18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6" h="230">
                    <a:moveTo>
                      <a:pt x="138" y="185"/>
                    </a:moveTo>
                    <a:lnTo>
                      <a:pt x="138" y="185"/>
                    </a:lnTo>
                    <a:lnTo>
                      <a:pt x="132" y="181"/>
                    </a:lnTo>
                    <a:lnTo>
                      <a:pt x="132" y="181"/>
                    </a:lnTo>
                    <a:lnTo>
                      <a:pt x="132" y="181"/>
                    </a:lnTo>
                    <a:lnTo>
                      <a:pt x="124" y="177"/>
                    </a:lnTo>
                    <a:lnTo>
                      <a:pt x="116" y="171"/>
                    </a:lnTo>
                    <a:lnTo>
                      <a:pt x="110" y="163"/>
                    </a:lnTo>
                    <a:lnTo>
                      <a:pt x="104" y="153"/>
                    </a:lnTo>
                    <a:lnTo>
                      <a:pt x="102" y="143"/>
                    </a:lnTo>
                    <a:lnTo>
                      <a:pt x="102" y="129"/>
                    </a:lnTo>
                    <a:lnTo>
                      <a:pt x="106" y="113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20" y="85"/>
                    </a:lnTo>
                    <a:lnTo>
                      <a:pt x="122" y="75"/>
                    </a:lnTo>
                    <a:lnTo>
                      <a:pt x="124" y="65"/>
                    </a:lnTo>
                    <a:lnTo>
                      <a:pt x="124" y="55"/>
                    </a:lnTo>
                    <a:lnTo>
                      <a:pt x="120" y="45"/>
                    </a:lnTo>
                    <a:lnTo>
                      <a:pt x="116" y="35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4" y="10"/>
                    </a:lnTo>
                    <a:lnTo>
                      <a:pt x="84" y="4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2"/>
                    </a:lnTo>
                    <a:lnTo>
                      <a:pt x="36" y="6"/>
                    </a:lnTo>
                    <a:lnTo>
                      <a:pt x="26" y="1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8" y="31"/>
                    </a:lnTo>
                    <a:lnTo>
                      <a:pt x="2" y="41"/>
                    </a:lnTo>
                    <a:lnTo>
                      <a:pt x="0" y="53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4" y="89"/>
                    </a:lnTo>
                    <a:lnTo>
                      <a:pt x="10" y="99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32" y="119"/>
                    </a:lnTo>
                    <a:lnTo>
                      <a:pt x="46" y="123"/>
                    </a:lnTo>
                    <a:lnTo>
                      <a:pt x="44" y="123"/>
                    </a:lnTo>
                    <a:lnTo>
                      <a:pt x="44" y="123"/>
                    </a:lnTo>
                    <a:lnTo>
                      <a:pt x="64" y="131"/>
                    </a:lnTo>
                    <a:lnTo>
                      <a:pt x="80" y="139"/>
                    </a:lnTo>
                    <a:lnTo>
                      <a:pt x="90" y="147"/>
                    </a:lnTo>
                    <a:lnTo>
                      <a:pt x="96" y="157"/>
                    </a:lnTo>
                    <a:lnTo>
                      <a:pt x="98" y="167"/>
                    </a:lnTo>
                    <a:lnTo>
                      <a:pt x="98" y="177"/>
                    </a:lnTo>
                    <a:lnTo>
                      <a:pt x="98" y="187"/>
                    </a:lnTo>
                    <a:lnTo>
                      <a:pt x="96" y="197"/>
                    </a:lnTo>
                    <a:lnTo>
                      <a:pt x="96" y="197"/>
                    </a:lnTo>
                    <a:lnTo>
                      <a:pt x="96" y="197"/>
                    </a:lnTo>
                    <a:lnTo>
                      <a:pt x="94" y="203"/>
                    </a:lnTo>
                    <a:lnTo>
                      <a:pt x="96" y="212"/>
                    </a:lnTo>
                    <a:lnTo>
                      <a:pt x="98" y="218"/>
                    </a:lnTo>
                    <a:lnTo>
                      <a:pt x="102" y="224"/>
                    </a:lnTo>
                    <a:lnTo>
                      <a:pt x="102" y="224"/>
                    </a:lnTo>
                    <a:lnTo>
                      <a:pt x="112" y="228"/>
                    </a:lnTo>
                    <a:lnTo>
                      <a:pt x="120" y="230"/>
                    </a:lnTo>
                    <a:lnTo>
                      <a:pt x="130" y="228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44" y="214"/>
                    </a:lnTo>
                    <a:lnTo>
                      <a:pt x="146" y="203"/>
                    </a:lnTo>
                    <a:lnTo>
                      <a:pt x="144" y="193"/>
                    </a:lnTo>
                    <a:lnTo>
                      <a:pt x="138" y="185"/>
                    </a:lnTo>
                    <a:lnTo>
                      <a:pt x="138" y="185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2E43345C-47DB-4E2E-A4B8-9C26F7B2A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6900" y="3730626"/>
                <a:ext cx="117475" cy="120650"/>
              </a:xfrm>
              <a:custGeom>
                <a:avLst/>
                <a:gdLst>
                  <a:gd name="T0" fmla="*/ 2 w 74"/>
                  <a:gd name="T1" fmla="*/ 24 h 76"/>
                  <a:gd name="T2" fmla="*/ 2 w 74"/>
                  <a:gd name="T3" fmla="*/ 24 h 76"/>
                  <a:gd name="T4" fmla="*/ 0 w 74"/>
                  <a:gd name="T5" fmla="*/ 32 h 76"/>
                  <a:gd name="T6" fmla="*/ 0 w 74"/>
                  <a:gd name="T7" fmla="*/ 38 h 76"/>
                  <a:gd name="T8" fmla="*/ 0 w 74"/>
                  <a:gd name="T9" fmla="*/ 46 h 76"/>
                  <a:gd name="T10" fmla="*/ 2 w 74"/>
                  <a:gd name="T11" fmla="*/ 52 h 76"/>
                  <a:gd name="T12" fmla="*/ 6 w 74"/>
                  <a:gd name="T13" fmla="*/ 60 h 76"/>
                  <a:gd name="T14" fmla="*/ 10 w 74"/>
                  <a:gd name="T15" fmla="*/ 64 h 76"/>
                  <a:gd name="T16" fmla="*/ 16 w 74"/>
                  <a:gd name="T17" fmla="*/ 70 h 76"/>
                  <a:gd name="T18" fmla="*/ 24 w 74"/>
                  <a:gd name="T19" fmla="*/ 72 h 76"/>
                  <a:gd name="T20" fmla="*/ 24 w 74"/>
                  <a:gd name="T21" fmla="*/ 72 h 76"/>
                  <a:gd name="T22" fmla="*/ 30 w 74"/>
                  <a:gd name="T23" fmla="*/ 74 h 76"/>
                  <a:gd name="T24" fmla="*/ 38 w 74"/>
                  <a:gd name="T25" fmla="*/ 76 h 76"/>
                  <a:gd name="T26" fmla="*/ 44 w 74"/>
                  <a:gd name="T27" fmla="*/ 74 h 76"/>
                  <a:gd name="T28" fmla="*/ 52 w 74"/>
                  <a:gd name="T29" fmla="*/ 72 h 76"/>
                  <a:gd name="T30" fmla="*/ 58 w 74"/>
                  <a:gd name="T31" fmla="*/ 68 h 76"/>
                  <a:gd name="T32" fmla="*/ 64 w 74"/>
                  <a:gd name="T33" fmla="*/ 64 h 76"/>
                  <a:gd name="T34" fmla="*/ 68 w 74"/>
                  <a:gd name="T35" fmla="*/ 58 h 76"/>
                  <a:gd name="T36" fmla="*/ 72 w 74"/>
                  <a:gd name="T37" fmla="*/ 52 h 76"/>
                  <a:gd name="T38" fmla="*/ 72 w 74"/>
                  <a:gd name="T39" fmla="*/ 52 h 76"/>
                  <a:gd name="T40" fmla="*/ 74 w 74"/>
                  <a:gd name="T41" fmla="*/ 44 h 76"/>
                  <a:gd name="T42" fmla="*/ 74 w 74"/>
                  <a:gd name="T43" fmla="*/ 36 h 76"/>
                  <a:gd name="T44" fmla="*/ 74 w 74"/>
                  <a:gd name="T45" fmla="*/ 30 h 76"/>
                  <a:gd name="T46" fmla="*/ 70 w 74"/>
                  <a:gd name="T47" fmla="*/ 22 h 76"/>
                  <a:gd name="T48" fmla="*/ 68 w 74"/>
                  <a:gd name="T49" fmla="*/ 16 h 76"/>
                  <a:gd name="T50" fmla="*/ 62 w 74"/>
                  <a:gd name="T51" fmla="*/ 10 h 76"/>
                  <a:gd name="T52" fmla="*/ 56 w 74"/>
                  <a:gd name="T53" fmla="*/ 6 h 76"/>
                  <a:gd name="T54" fmla="*/ 50 w 74"/>
                  <a:gd name="T55" fmla="*/ 2 h 76"/>
                  <a:gd name="T56" fmla="*/ 50 w 74"/>
                  <a:gd name="T57" fmla="*/ 2 h 76"/>
                  <a:gd name="T58" fmla="*/ 42 w 74"/>
                  <a:gd name="T59" fmla="*/ 0 h 76"/>
                  <a:gd name="T60" fmla="*/ 36 w 74"/>
                  <a:gd name="T61" fmla="*/ 0 h 76"/>
                  <a:gd name="T62" fmla="*/ 28 w 74"/>
                  <a:gd name="T63" fmla="*/ 2 h 76"/>
                  <a:gd name="T64" fmla="*/ 22 w 74"/>
                  <a:gd name="T65" fmla="*/ 4 h 76"/>
                  <a:gd name="T66" fmla="*/ 16 w 74"/>
                  <a:gd name="T67" fmla="*/ 6 h 76"/>
                  <a:gd name="T68" fmla="*/ 10 w 74"/>
                  <a:gd name="T69" fmla="*/ 12 h 76"/>
                  <a:gd name="T70" fmla="*/ 6 w 74"/>
                  <a:gd name="T71" fmla="*/ 18 h 76"/>
                  <a:gd name="T72" fmla="*/ 2 w 74"/>
                  <a:gd name="T73" fmla="*/ 24 h 76"/>
                  <a:gd name="T74" fmla="*/ 2 w 74"/>
                  <a:gd name="T7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6">
                    <a:moveTo>
                      <a:pt x="2" y="24"/>
                    </a:moveTo>
                    <a:lnTo>
                      <a:pt x="2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6" y="60"/>
                    </a:lnTo>
                    <a:lnTo>
                      <a:pt x="10" y="64"/>
                    </a:lnTo>
                    <a:lnTo>
                      <a:pt x="16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2" y="72"/>
                    </a:lnTo>
                    <a:lnTo>
                      <a:pt x="58" y="68"/>
                    </a:lnTo>
                    <a:lnTo>
                      <a:pt x="64" y="64"/>
                    </a:lnTo>
                    <a:lnTo>
                      <a:pt x="68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4" y="44"/>
                    </a:lnTo>
                    <a:lnTo>
                      <a:pt x="74" y="36"/>
                    </a:lnTo>
                    <a:lnTo>
                      <a:pt x="74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3C898753-B28A-4C23-B4C9-0EA96DD85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675" y="3884613"/>
                <a:ext cx="120650" cy="117475"/>
              </a:xfrm>
              <a:custGeom>
                <a:avLst/>
                <a:gdLst>
                  <a:gd name="T0" fmla="*/ 4 w 76"/>
                  <a:gd name="T1" fmla="*/ 52 h 74"/>
                  <a:gd name="T2" fmla="*/ 4 w 76"/>
                  <a:gd name="T3" fmla="*/ 52 h 74"/>
                  <a:gd name="T4" fmla="*/ 8 w 76"/>
                  <a:gd name="T5" fmla="*/ 60 h 74"/>
                  <a:gd name="T6" fmla="*/ 12 w 76"/>
                  <a:gd name="T7" fmla="*/ 64 h 74"/>
                  <a:gd name="T8" fmla="*/ 18 w 76"/>
                  <a:gd name="T9" fmla="*/ 70 h 74"/>
                  <a:gd name="T10" fmla="*/ 24 w 76"/>
                  <a:gd name="T11" fmla="*/ 72 h 74"/>
                  <a:gd name="T12" fmla="*/ 32 w 76"/>
                  <a:gd name="T13" fmla="*/ 74 h 74"/>
                  <a:gd name="T14" fmla="*/ 38 w 76"/>
                  <a:gd name="T15" fmla="*/ 74 h 74"/>
                  <a:gd name="T16" fmla="*/ 46 w 76"/>
                  <a:gd name="T17" fmla="*/ 74 h 74"/>
                  <a:gd name="T18" fmla="*/ 52 w 76"/>
                  <a:gd name="T19" fmla="*/ 72 h 74"/>
                  <a:gd name="T20" fmla="*/ 52 w 76"/>
                  <a:gd name="T21" fmla="*/ 72 h 74"/>
                  <a:gd name="T22" fmla="*/ 60 w 76"/>
                  <a:gd name="T23" fmla="*/ 68 h 74"/>
                  <a:gd name="T24" fmla="*/ 66 w 76"/>
                  <a:gd name="T25" fmla="*/ 64 h 74"/>
                  <a:gd name="T26" fmla="*/ 70 w 76"/>
                  <a:gd name="T27" fmla="*/ 58 h 74"/>
                  <a:gd name="T28" fmla="*/ 72 w 76"/>
                  <a:gd name="T29" fmla="*/ 50 h 74"/>
                  <a:gd name="T30" fmla="*/ 74 w 76"/>
                  <a:gd name="T31" fmla="*/ 44 h 74"/>
                  <a:gd name="T32" fmla="*/ 76 w 76"/>
                  <a:gd name="T33" fmla="*/ 36 h 74"/>
                  <a:gd name="T34" fmla="*/ 74 w 76"/>
                  <a:gd name="T35" fmla="*/ 30 h 74"/>
                  <a:gd name="T36" fmla="*/ 72 w 76"/>
                  <a:gd name="T37" fmla="*/ 22 h 74"/>
                  <a:gd name="T38" fmla="*/ 72 w 76"/>
                  <a:gd name="T39" fmla="*/ 22 h 74"/>
                  <a:gd name="T40" fmla="*/ 68 w 76"/>
                  <a:gd name="T41" fmla="*/ 16 h 74"/>
                  <a:gd name="T42" fmla="*/ 64 w 76"/>
                  <a:gd name="T43" fmla="*/ 10 h 74"/>
                  <a:gd name="T44" fmla="*/ 58 w 76"/>
                  <a:gd name="T45" fmla="*/ 6 h 74"/>
                  <a:gd name="T46" fmla="*/ 52 w 76"/>
                  <a:gd name="T47" fmla="*/ 2 h 74"/>
                  <a:gd name="T48" fmla="*/ 44 w 76"/>
                  <a:gd name="T49" fmla="*/ 0 h 74"/>
                  <a:gd name="T50" fmla="*/ 38 w 76"/>
                  <a:gd name="T51" fmla="*/ 0 h 74"/>
                  <a:gd name="T52" fmla="*/ 30 w 76"/>
                  <a:gd name="T53" fmla="*/ 0 h 74"/>
                  <a:gd name="T54" fmla="*/ 22 w 76"/>
                  <a:gd name="T55" fmla="*/ 4 h 74"/>
                  <a:gd name="T56" fmla="*/ 22 w 76"/>
                  <a:gd name="T57" fmla="*/ 4 h 74"/>
                  <a:gd name="T58" fmla="*/ 16 w 76"/>
                  <a:gd name="T59" fmla="*/ 6 h 74"/>
                  <a:gd name="T60" fmla="*/ 10 w 76"/>
                  <a:gd name="T61" fmla="*/ 12 h 74"/>
                  <a:gd name="T62" fmla="*/ 6 w 76"/>
                  <a:gd name="T63" fmla="*/ 18 h 74"/>
                  <a:gd name="T64" fmla="*/ 2 w 76"/>
                  <a:gd name="T65" fmla="*/ 24 h 74"/>
                  <a:gd name="T66" fmla="*/ 0 w 76"/>
                  <a:gd name="T67" fmla="*/ 30 h 74"/>
                  <a:gd name="T68" fmla="*/ 0 w 76"/>
                  <a:gd name="T69" fmla="*/ 38 h 74"/>
                  <a:gd name="T70" fmla="*/ 2 w 76"/>
                  <a:gd name="T71" fmla="*/ 46 h 74"/>
                  <a:gd name="T72" fmla="*/ 4 w 76"/>
                  <a:gd name="T73" fmla="*/ 52 h 74"/>
                  <a:gd name="T74" fmla="*/ 4 w 76"/>
                  <a:gd name="T75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74">
                    <a:moveTo>
                      <a:pt x="4" y="52"/>
                    </a:moveTo>
                    <a:lnTo>
                      <a:pt x="4" y="52"/>
                    </a:lnTo>
                    <a:lnTo>
                      <a:pt x="8" y="60"/>
                    </a:lnTo>
                    <a:lnTo>
                      <a:pt x="12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32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60" y="68"/>
                    </a:lnTo>
                    <a:lnTo>
                      <a:pt x="66" y="64"/>
                    </a:lnTo>
                    <a:lnTo>
                      <a:pt x="70" y="58"/>
                    </a:lnTo>
                    <a:lnTo>
                      <a:pt x="72" y="50"/>
                    </a:lnTo>
                    <a:lnTo>
                      <a:pt x="74" y="44"/>
                    </a:lnTo>
                    <a:lnTo>
                      <a:pt x="76" y="36"/>
                    </a:lnTo>
                    <a:lnTo>
                      <a:pt x="74" y="30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68" y="16"/>
                    </a:lnTo>
                    <a:lnTo>
                      <a:pt x="64" y="10"/>
                    </a:lnTo>
                    <a:lnTo>
                      <a:pt x="58" y="6"/>
                    </a:lnTo>
                    <a:lnTo>
                      <a:pt x="52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2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C208E86A-5406-4F54-99DC-3569471F0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6038" y="3736976"/>
                <a:ext cx="120650" cy="117475"/>
              </a:xfrm>
              <a:custGeom>
                <a:avLst/>
                <a:gdLst>
                  <a:gd name="T0" fmla="*/ 24 w 76"/>
                  <a:gd name="T1" fmla="*/ 72 h 74"/>
                  <a:gd name="T2" fmla="*/ 24 w 76"/>
                  <a:gd name="T3" fmla="*/ 72 h 74"/>
                  <a:gd name="T4" fmla="*/ 32 w 76"/>
                  <a:gd name="T5" fmla="*/ 74 h 74"/>
                  <a:gd name="T6" fmla="*/ 40 w 76"/>
                  <a:gd name="T7" fmla="*/ 74 h 74"/>
                  <a:gd name="T8" fmla="*/ 46 w 76"/>
                  <a:gd name="T9" fmla="*/ 74 h 74"/>
                  <a:gd name="T10" fmla="*/ 54 w 76"/>
                  <a:gd name="T11" fmla="*/ 70 h 74"/>
                  <a:gd name="T12" fmla="*/ 60 w 76"/>
                  <a:gd name="T13" fmla="*/ 68 h 74"/>
                  <a:gd name="T14" fmla="*/ 66 w 76"/>
                  <a:gd name="T15" fmla="*/ 62 h 74"/>
                  <a:gd name="T16" fmla="*/ 70 w 76"/>
                  <a:gd name="T17" fmla="*/ 56 h 74"/>
                  <a:gd name="T18" fmla="*/ 74 w 76"/>
                  <a:gd name="T19" fmla="*/ 50 h 74"/>
                  <a:gd name="T20" fmla="*/ 74 w 76"/>
                  <a:gd name="T21" fmla="*/ 50 h 74"/>
                  <a:gd name="T22" fmla="*/ 76 w 76"/>
                  <a:gd name="T23" fmla="*/ 42 h 74"/>
                  <a:gd name="T24" fmla="*/ 76 w 76"/>
                  <a:gd name="T25" fmla="*/ 36 h 74"/>
                  <a:gd name="T26" fmla="*/ 74 w 76"/>
                  <a:gd name="T27" fmla="*/ 28 h 74"/>
                  <a:gd name="T28" fmla="*/ 72 w 76"/>
                  <a:gd name="T29" fmla="*/ 22 h 74"/>
                  <a:gd name="T30" fmla="*/ 68 w 76"/>
                  <a:gd name="T31" fmla="*/ 16 h 74"/>
                  <a:gd name="T32" fmla="*/ 64 w 76"/>
                  <a:gd name="T33" fmla="*/ 10 h 74"/>
                  <a:gd name="T34" fmla="*/ 58 w 76"/>
                  <a:gd name="T35" fmla="*/ 6 h 74"/>
                  <a:gd name="T36" fmla="*/ 52 w 76"/>
                  <a:gd name="T37" fmla="*/ 2 h 74"/>
                  <a:gd name="T38" fmla="*/ 52 w 76"/>
                  <a:gd name="T39" fmla="*/ 2 h 74"/>
                  <a:gd name="T40" fmla="*/ 44 w 76"/>
                  <a:gd name="T41" fmla="*/ 0 h 74"/>
                  <a:gd name="T42" fmla="*/ 38 w 76"/>
                  <a:gd name="T43" fmla="*/ 0 h 74"/>
                  <a:gd name="T44" fmla="*/ 30 w 76"/>
                  <a:gd name="T45" fmla="*/ 0 h 74"/>
                  <a:gd name="T46" fmla="*/ 24 w 76"/>
                  <a:gd name="T47" fmla="*/ 2 h 74"/>
                  <a:gd name="T48" fmla="*/ 16 w 76"/>
                  <a:gd name="T49" fmla="*/ 6 h 74"/>
                  <a:gd name="T50" fmla="*/ 12 w 76"/>
                  <a:gd name="T51" fmla="*/ 10 h 74"/>
                  <a:gd name="T52" fmla="*/ 6 w 76"/>
                  <a:gd name="T53" fmla="*/ 16 h 74"/>
                  <a:gd name="T54" fmla="*/ 4 w 76"/>
                  <a:gd name="T55" fmla="*/ 24 h 74"/>
                  <a:gd name="T56" fmla="*/ 4 w 76"/>
                  <a:gd name="T57" fmla="*/ 24 h 74"/>
                  <a:gd name="T58" fmla="*/ 2 w 76"/>
                  <a:gd name="T59" fmla="*/ 30 h 74"/>
                  <a:gd name="T60" fmla="*/ 0 w 76"/>
                  <a:gd name="T61" fmla="*/ 38 h 74"/>
                  <a:gd name="T62" fmla="*/ 2 w 76"/>
                  <a:gd name="T63" fmla="*/ 44 h 74"/>
                  <a:gd name="T64" fmla="*/ 4 w 76"/>
                  <a:gd name="T65" fmla="*/ 52 h 74"/>
                  <a:gd name="T66" fmla="*/ 8 w 76"/>
                  <a:gd name="T67" fmla="*/ 58 h 74"/>
                  <a:gd name="T68" fmla="*/ 12 w 76"/>
                  <a:gd name="T69" fmla="*/ 64 h 74"/>
                  <a:gd name="T70" fmla="*/ 18 w 76"/>
                  <a:gd name="T71" fmla="*/ 68 h 74"/>
                  <a:gd name="T72" fmla="*/ 24 w 76"/>
                  <a:gd name="T73" fmla="*/ 72 h 74"/>
                  <a:gd name="T74" fmla="*/ 24 w 76"/>
                  <a:gd name="T75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74">
                    <a:moveTo>
                      <a:pt x="24" y="72"/>
                    </a:moveTo>
                    <a:lnTo>
                      <a:pt x="24" y="72"/>
                    </a:lnTo>
                    <a:lnTo>
                      <a:pt x="32" y="74"/>
                    </a:lnTo>
                    <a:lnTo>
                      <a:pt x="40" y="74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0" y="68"/>
                    </a:lnTo>
                    <a:lnTo>
                      <a:pt x="66" y="62"/>
                    </a:lnTo>
                    <a:lnTo>
                      <a:pt x="70" y="56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6" y="42"/>
                    </a:lnTo>
                    <a:lnTo>
                      <a:pt x="76" y="36"/>
                    </a:lnTo>
                    <a:lnTo>
                      <a:pt x="74" y="28"/>
                    </a:lnTo>
                    <a:lnTo>
                      <a:pt x="72" y="22"/>
                    </a:lnTo>
                    <a:lnTo>
                      <a:pt x="68" y="16"/>
                    </a:lnTo>
                    <a:lnTo>
                      <a:pt x="64" y="10"/>
                    </a:lnTo>
                    <a:lnTo>
                      <a:pt x="58" y="6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6" y="16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8" y="68"/>
                    </a:lnTo>
                    <a:lnTo>
                      <a:pt x="24" y="72"/>
                    </a:lnTo>
                    <a:lnTo>
                      <a:pt x="24" y="72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91D8E6B4-EC90-4BE5-B06F-11C4C10CC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438" y="3373438"/>
                <a:ext cx="120650" cy="117475"/>
              </a:xfrm>
              <a:custGeom>
                <a:avLst/>
                <a:gdLst>
                  <a:gd name="T0" fmla="*/ 54 w 76"/>
                  <a:gd name="T1" fmla="*/ 72 h 74"/>
                  <a:gd name="T2" fmla="*/ 54 w 76"/>
                  <a:gd name="T3" fmla="*/ 72 h 74"/>
                  <a:gd name="T4" fmla="*/ 60 w 76"/>
                  <a:gd name="T5" fmla="*/ 68 h 74"/>
                  <a:gd name="T6" fmla="*/ 66 w 76"/>
                  <a:gd name="T7" fmla="*/ 64 h 74"/>
                  <a:gd name="T8" fmla="*/ 70 w 76"/>
                  <a:gd name="T9" fmla="*/ 58 h 74"/>
                  <a:gd name="T10" fmla="*/ 72 w 76"/>
                  <a:gd name="T11" fmla="*/ 50 h 74"/>
                  <a:gd name="T12" fmla="*/ 74 w 76"/>
                  <a:gd name="T13" fmla="*/ 44 h 74"/>
                  <a:gd name="T14" fmla="*/ 76 w 76"/>
                  <a:gd name="T15" fmla="*/ 36 h 74"/>
                  <a:gd name="T16" fmla="*/ 74 w 76"/>
                  <a:gd name="T17" fmla="*/ 30 h 74"/>
                  <a:gd name="T18" fmla="*/ 72 w 76"/>
                  <a:gd name="T19" fmla="*/ 22 h 74"/>
                  <a:gd name="T20" fmla="*/ 72 w 76"/>
                  <a:gd name="T21" fmla="*/ 22 h 74"/>
                  <a:gd name="T22" fmla="*/ 68 w 76"/>
                  <a:gd name="T23" fmla="*/ 16 h 74"/>
                  <a:gd name="T24" fmla="*/ 64 w 76"/>
                  <a:gd name="T25" fmla="*/ 10 h 74"/>
                  <a:gd name="T26" fmla="*/ 58 w 76"/>
                  <a:gd name="T27" fmla="*/ 6 h 74"/>
                  <a:gd name="T28" fmla="*/ 52 w 76"/>
                  <a:gd name="T29" fmla="*/ 2 h 74"/>
                  <a:gd name="T30" fmla="*/ 44 w 76"/>
                  <a:gd name="T31" fmla="*/ 0 h 74"/>
                  <a:gd name="T32" fmla="*/ 38 w 76"/>
                  <a:gd name="T33" fmla="*/ 0 h 74"/>
                  <a:gd name="T34" fmla="*/ 30 w 76"/>
                  <a:gd name="T35" fmla="*/ 0 h 74"/>
                  <a:gd name="T36" fmla="*/ 22 w 76"/>
                  <a:gd name="T37" fmla="*/ 4 h 74"/>
                  <a:gd name="T38" fmla="*/ 22 w 76"/>
                  <a:gd name="T39" fmla="*/ 4 h 74"/>
                  <a:gd name="T40" fmla="*/ 16 w 76"/>
                  <a:gd name="T41" fmla="*/ 6 h 74"/>
                  <a:gd name="T42" fmla="*/ 10 w 76"/>
                  <a:gd name="T43" fmla="*/ 12 h 74"/>
                  <a:gd name="T44" fmla="*/ 6 w 76"/>
                  <a:gd name="T45" fmla="*/ 18 h 74"/>
                  <a:gd name="T46" fmla="*/ 4 w 76"/>
                  <a:gd name="T47" fmla="*/ 24 h 74"/>
                  <a:gd name="T48" fmla="*/ 2 w 76"/>
                  <a:gd name="T49" fmla="*/ 30 h 74"/>
                  <a:gd name="T50" fmla="*/ 0 w 76"/>
                  <a:gd name="T51" fmla="*/ 38 h 74"/>
                  <a:gd name="T52" fmla="*/ 2 w 76"/>
                  <a:gd name="T53" fmla="*/ 46 h 74"/>
                  <a:gd name="T54" fmla="*/ 4 w 76"/>
                  <a:gd name="T55" fmla="*/ 52 h 74"/>
                  <a:gd name="T56" fmla="*/ 4 w 76"/>
                  <a:gd name="T57" fmla="*/ 52 h 74"/>
                  <a:gd name="T58" fmla="*/ 8 w 76"/>
                  <a:gd name="T59" fmla="*/ 60 h 74"/>
                  <a:gd name="T60" fmla="*/ 12 w 76"/>
                  <a:gd name="T61" fmla="*/ 64 h 74"/>
                  <a:gd name="T62" fmla="*/ 18 w 76"/>
                  <a:gd name="T63" fmla="*/ 70 h 74"/>
                  <a:gd name="T64" fmla="*/ 24 w 76"/>
                  <a:gd name="T65" fmla="*/ 72 h 74"/>
                  <a:gd name="T66" fmla="*/ 32 w 76"/>
                  <a:gd name="T67" fmla="*/ 74 h 74"/>
                  <a:gd name="T68" fmla="*/ 38 w 76"/>
                  <a:gd name="T69" fmla="*/ 74 h 74"/>
                  <a:gd name="T70" fmla="*/ 46 w 76"/>
                  <a:gd name="T71" fmla="*/ 74 h 74"/>
                  <a:gd name="T72" fmla="*/ 54 w 76"/>
                  <a:gd name="T73" fmla="*/ 72 h 74"/>
                  <a:gd name="T74" fmla="*/ 54 w 76"/>
                  <a:gd name="T75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74">
                    <a:moveTo>
                      <a:pt x="54" y="72"/>
                    </a:moveTo>
                    <a:lnTo>
                      <a:pt x="54" y="72"/>
                    </a:lnTo>
                    <a:lnTo>
                      <a:pt x="60" y="68"/>
                    </a:lnTo>
                    <a:lnTo>
                      <a:pt x="66" y="64"/>
                    </a:lnTo>
                    <a:lnTo>
                      <a:pt x="70" y="58"/>
                    </a:lnTo>
                    <a:lnTo>
                      <a:pt x="72" y="50"/>
                    </a:lnTo>
                    <a:lnTo>
                      <a:pt x="74" y="44"/>
                    </a:lnTo>
                    <a:lnTo>
                      <a:pt x="76" y="36"/>
                    </a:lnTo>
                    <a:lnTo>
                      <a:pt x="74" y="30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68" y="16"/>
                    </a:lnTo>
                    <a:lnTo>
                      <a:pt x="64" y="10"/>
                    </a:lnTo>
                    <a:lnTo>
                      <a:pt x="58" y="6"/>
                    </a:lnTo>
                    <a:lnTo>
                      <a:pt x="52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4" y="24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8" y="60"/>
                    </a:lnTo>
                    <a:lnTo>
                      <a:pt x="12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32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4" y="72"/>
                    </a:lnTo>
                    <a:lnTo>
                      <a:pt x="54" y="72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3714A66D-9824-4FC7-B6BC-242167A31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88" y="3009901"/>
                <a:ext cx="117475" cy="117475"/>
              </a:xfrm>
              <a:custGeom>
                <a:avLst/>
                <a:gdLst>
                  <a:gd name="T0" fmla="*/ 72 w 74"/>
                  <a:gd name="T1" fmla="*/ 50 h 74"/>
                  <a:gd name="T2" fmla="*/ 72 w 74"/>
                  <a:gd name="T3" fmla="*/ 50 h 74"/>
                  <a:gd name="T4" fmla="*/ 74 w 74"/>
                  <a:gd name="T5" fmla="*/ 44 h 74"/>
                  <a:gd name="T6" fmla="*/ 74 w 74"/>
                  <a:gd name="T7" fmla="*/ 36 h 74"/>
                  <a:gd name="T8" fmla="*/ 74 w 74"/>
                  <a:gd name="T9" fmla="*/ 28 h 74"/>
                  <a:gd name="T10" fmla="*/ 72 w 74"/>
                  <a:gd name="T11" fmla="*/ 22 h 74"/>
                  <a:gd name="T12" fmla="*/ 68 w 74"/>
                  <a:gd name="T13" fmla="*/ 16 h 74"/>
                  <a:gd name="T14" fmla="*/ 64 w 74"/>
                  <a:gd name="T15" fmla="*/ 10 h 74"/>
                  <a:gd name="T16" fmla="*/ 58 w 74"/>
                  <a:gd name="T17" fmla="*/ 6 h 74"/>
                  <a:gd name="T18" fmla="*/ 50 w 74"/>
                  <a:gd name="T19" fmla="*/ 2 h 74"/>
                  <a:gd name="T20" fmla="*/ 50 w 74"/>
                  <a:gd name="T21" fmla="*/ 2 h 74"/>
                  <a:gd name="T22" fmla="*/ 44 w 74"/>
                  <a:gd name="T23" fmla="*/ 0 h 74"/>
                  <a:gd name="T24" fmla="*/ 36 w 74"/>
                  <a:gd name="T25" fmla="*/ 0 h 74"/>
                  <a:gd name="T26" fmla="*/ 28 w 74"/>
                  <a:gd name="T27" fmla="*/ 0 h 74"/>
                  <a:gd name="T28" fmla="*/ 22 w 74"/>
                  <a:gd name="T29" fmla="*/ 2 h 74"/>
                  <a:gd name="T30" fmla="*/ 16 w 74"/>
                  <a:gd name="T31" fmla="*/ 6 h 74"/>
                  <a:gd name="T32" fmla="*/ 10 w 74"/>
                  <a:gd name="T33" fmla="*/ 10 h 74"/>
                  <a:gd name="T34" fmla="*/ 6 w 74"/>
                  <a:gd name="T35" fmla="*/ 16 h 74"/>
                  <a:gd name="T36" fmla="*/ 2 w 74"/>
                  <a:gd name="T37" fmla="*/ 24 h 74"/>
                  <a:gd name="T38" fmla="*/ 2 w 74"/>
                  <a:gd name="T39" fmla="*/ 24 h 74"/>
                  <a:gd name="T40" fmla="*/ 0 w 74"/>
                  <a:gd name="T41" fmla="*/ 30 h 74"/>
                  <a:gd name="T42" fmla="*/ 0 w 74"/>
                  <a:gd name="T43" fmla="*/ 38 h 74"/>
                  <a:gd name="T44" fmla="*/ 0 w 74"/>
                  <a:gd name="T45" fmla="*/ 46 h 74"/>
                  <a:gd name="T46" fmla="*/ 2 w 74"/>
                  <a:gd name="T47" fmla="*/ 52 h 74"/>
                  <a:gd name="T48" fmla="*/ 6 w 74"/>
                  <a:gd name="T49" fmla="*/ 58 h 74"/>
                  <a:gd name="T50" fmla="*/ 12 w 74"/>
                  <a:gd name="T51" fmla="*/ 64 h 74"/>
                  <a:gd name="T52" fmla="*/ 16 w 74"/>
                  <a:gd name="T53" fmla="*/ 68 h 74"/>
                  <a:gd name="T54" fmla="*/ 24 w 74"/>
                  <a:gd name="T55" fmla="*/ 72 h 74"/>
                  <a:gd name="T56" fmla="*/ 24 w 74"/>
                  <a:gd name="T57" fmla="*/ 72 h 74"/>
                  <a:gd name="T58" fmla="*/ 30 w 74"/>
                  <a:gd name="T59" fmla="*/ 74 h 74"/>
                  <a:gd name="T60" fmla="*/ 38 w 74"/>
                  <a:gd name="T61" fmla="*/ 74 h 74"/>
                  <a:gd name="T62" fmla="*/ 46 w 74"/>
                  <a:gd name="T63" fmla="*/ 74 h 74"/>
                  <a:gd name="T64" fmla="*/ 52 w 74"/>
                  <a:gd name="T65" fmla="*/ 72 h 74"/>
                  <a:gd name="T66" fmla="*/ 58 w 74"/>
                  <a:gd name="T67" fmla="*/ 68 h 74"/>
                  <a:gd name="T68" fmla="*/ 64 w 74"/>
                  <a:gd name="T69" fmla="*/ 62 h 74"/>
                  <a:gd name="T70" fmla="*/ 68 w 74"/>
                  <a:gd name="T71" fmla="*/ 58 h 74"/>
                  <a:gd name="T72" fmla="*/ 72 w 74"/>
                  <a:gd name="T73" fmla="*/ 50 h 74"/>
                  <a:gd name="T74" fmla="*/ 72 w 74"/>
                  <a:gd name="T75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2" y="50"/>
                    </a:moveTo>
                    <a:lnTo>
                      <a:pt x="72" y="50"/>
                    </a:lnTo>
                    <a:lnTo>
                      <a:pt x="74" y="44"/>
                    </a:lnTo>
                    <a:lnTo>
                      <a:pt x="74" y="36"/>
                    </a:lnTo>
                    <a:lnTo>
                      <a:pt x="74" y="28"/>
                    </a:lnTo>
                    <a:lnTo>
                      <a:pt x="72" y="22"/>
                    </a:lnTo>
                    <a:lnTo>
                      <a:pt x="68" y="16"/>
                    </a:lnTo>
                    <a:lnTo>
                      <a:pt x="64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2" y="64"/>
                    </a:lnTo>
                    <a:lnTo>
                      <a:pt x="16" y="68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2" y="72"/>
                    </a:lnTo>
                    <a:lnTo>
                      <a:pt x="58" y="68"/>
                    </a:lnTo>
                    <a:lnTo>
                      <a:pt x="64" y="62"/>
                    </a:lnTo>
                    <a:lnTo>
                      <a:pt x="68" y="58"/>
                    </a:lnTo>
                    <a:lnTo>
                      <a:pt x="72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4D421C64-33B2-47C2-AEBA-79B9DDDEA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025" y="2855913"/>
                <a:ext cx="120650" cy="117475"/>
              </a:xfrm>
              <a:custGeom>
                <a:avLst/>
                <a:gdLst>
                  <a:gd name="T0" fmla="*/ 72 w 76"/>
                  <a:gd name="T1" fmla="*/ 22 h 74"/>
                  <a:gd name="T2" fmla="*/ 72 w 76"/>
                  <a:gd name="T3" fmla="*/ 22 h 74"/>
                  <a:gd name="T4" fmla="*/ 68 w 76"/>
                  <a:gd name="T5" fmla="*/ 16 h 74"/>
                  <a:gd name="T6" fmla="*/ 64 w 76"/>
                  <a:gd name="T7" fmla="*/ 10 h 74"/>
                  <a:gd name="T8" fmla="*/ 58 w 76"/>
                  <a:gd name="T9" fmla="*/ 6 h 74"/>
                  <a:gd name="T10" fmla="*/ 52 w 76"/>
                  <a:gd name="T11" fmla="*/ 2 h 74"/>
                  <a:gd name="T12" fmla="*/ 44 w 76"/>
                  <a:gd name="T13" fmla="*/ 0 h 74"/>
                  <a:gd name="T14" fmla="*/ 38 w 76"/>
                  <a:gd name="T15" fmla="*/ 0 h 74"/>
                  <a:gd name="T16" fmla="*/ 30 w 76"/>
                  <a:gd name="T17" fmla="*/ 0 h 74"/>
                  <a:gd name="T18" fmla="*/ 22 w 76"/>
                  <a:gd name="T19" fmla="*/ 2 h 74"/>
                  <a:gd name="T20" fmla="*/ 22 w 76"/>
                  <a:gd name="T21" fmla="*/ 2 h 74"/>
                  <a:gd name="T22" fmla="*/ 16 w 76"/>
                  <a:gd name="T23" fmla="*/ 6 h 74"/>
                  <a:gd name="T24" fmla="*/ 10 w 76"/>
                  <a:gd name="T25" fmla="*/ 12 h 74"/>
                  <a:gd name="T26" fmla="*/ 6 w 76"/>
                  <a:gd name="T27" fmla="*/ 18 h 74"/>
                  <a:gd name="T28" fmla="*/ 4 w 76"/>
                  <a:gd name="T29" fmla="*/ 24 h 74"/>
                  <a:gd name="T30" fmla="*/ 2 w 76"/>
                  <a:gd name="T31" fmla="*/ 30 h 74"/>
                  <a:gd name="T32" fmla="*/ 0 w 76"/>
                  <a:gd name="T33" fmla="*/ 38 h 74"/>
                  <a:gd name="T34" fmla="*/ 2 w 76"/>
                  <a:gd name="T35" fmla="*/ 46 h 74"/>
                  <a:gd name="T36" fmla="*/ 4 w 76"/>
                  <a:gd name="T37" fmla="*/ 52 h 74"/>
                  <a:gd name="T38" fmla="*/ 4 w 76"/>
                  <a:gd name="T39" fmla="*/ 52 h 74"/>
                  <a:gd name="T40" fmla="*/ 8 w 76"/>
                  <a:gd name="T41" fmla="*/ 58 h 74"/>
                  <a:gd name="T42" fmla="*/ 12 w 76"/>
                  <a:gd name="T43" fmla="*/ 64 h 74"/>
                  <a:gd name="T44" fmla="*/ 18 w 76"/>
                  <a:gd name="T45" fmla="*/ 68 h 74"/>
                  <a:gd name="T46" fmla="*/ 24 w 76"/>
                  <a:gd name="T47" fmla="*/ 72 h 74"/>
                  <a:gd name="T48" fmla="*/ 32 w 76"/>
                  <a:gd name="T49" fmla="*/ 74 h 74"/>
                  <a:gd name="T50" fmla="*/ 38 w 76"/>
                  <a:gd name="T51" fmla="*/ 74 h 74"/>
                  <a:gd name="T52" fmla="*/ 46 w 76"/>
                  <a:gd name="T53" fmla="*/ 74 h 74"/>
                  <a:gd name="T54" fmla="*/ 54 w 76"/>
                  <a:gd name="T55" fmla="*/ 72 h 74"/>
                  <a:gd name="T56" fmla="*/ 54 w 76"/>
                  <a:gd name="T57" fmla="*/ 72 h 74"/>
                  <a:gd name="T58" fmla="*/ 60 w 76"/>
                  <a:gd name="T59" fmla="*/ 68 h 74"/>
                  <a:gd name="T60" fmla="*/ 66 w 76"/>
                  <a:gd name="T61" fmla="*/ 62 h 74"/>
                  <a:gd name="T62" fmla="*/ 70 w 76"/>
                  <a:gd name="T63" fmla="*/ 56 h 74"/>
                  <a:gd name="T64" fmla="*/ 72 w 76"/>
                  <a:gd name="T65" fmla="*/ 50 h 74"/>
                  <a:gd name="T66" fmla="*/ 74 w 76"/>
                  <a:gd name="T67" fmla="*/ 44 h 74"/>
                  <a:gd name="T68" fmla="*/ 76 w 76"/>
                  <a:gd name="T69" fmla="*/ 36 h 74"/>
                  <a:gd name="T70" fmla="*/ 74 w 76"/>
                  <a:gd name="T71" fmla="*/ 30 h 74"/>
                  <a:gd name="T72" fmla="*/ 72 w 76"/>
                  <a:gd name="T73" fmla="*/ 22 h 74"/>
                  <a:gd name="T74" fmla="*/ 72 w 76"/>
                  <a:gd name="T75" fmla="*/ 2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74">
                    <a:moveTo>
                      <a:pt x="72" y="22"/>
                    </a:moveTo>
                    <a:lnTo>
                      <a:pt x="72" y="22"/>
                    </a:lnTo>
                    <a:lnTo>
                      <a:pt x="68" y="16"/>
                    </a:lnTo>
                    <a:lnTo>
                      <a:pt x="64" y="10"/>
                    </a:lnTo>
                    <a:lnTo>
                      <a:pt x="58" y="6"/>
                    </a:lnTo>
                    <a:lnTo>
                      <a:pt x="52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4" y="24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8" y="68"/>
                    </a:lnTo>
                    <a:lnTo>
                      <a:pt x="24" y="72"/>
                    </a:lnTo>
                    <a:lnTo>
                      <a:pt x="32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60" y="68"/>
                    </a:lnTo>
                    <a:lnTo>
                      <a:pt x="66" y="62"/>
                    </a:lnTo>
                    <a:lnTo>
                      <a:pt x="70" y="56"/>
                    </a:lnTo>
                    <a:lnTo>
                      <a:pt x="72" y="50"/>
                    </a:lnTo>
                    <a:lnTo>
                      <a:pt x="74" y="44"/>
                    </a:lnTo>
                    <a:lnTo>
                      <a:pt x="76" y="36"/>
                    </a:lnTo>
                    <a:lnTo>
                      <a:pt x="74" y="30"/>
                    </a:lnTo>
                    <a:lnTo>
                      <a:pt x="72" y="22"/>
                    </a:lnTo>
                    <a:lnTo>
                      <a:pt x="72" y="22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1ABA0AC7-969B-4DEA-9090-029192C9C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3367088"/>
                <a:ext cx="120650" cy="117475"/>
              </a:xfrm>
              <a:custGeom>
                <a:avLst/>
                <a:gdLst>
                  <a:gd name="T0" fmla="*/ 22 w 76"/>
                  <a:gd name="T1" fmla="*/ 2 h 74"/>
                  <a:gd name="T2" fmla="*/ 22 w 76"/>
                  <a:gd name="T3" fmla="*/ 2 h 74"/>
                  <a:gd name="T4" fmla="*/ 16 w 76"/>
                  <a:gd name="T5" fmla="*/ 6 h 74"/>
                  <a:gd name="T6" fmla="*/ 10 w 76"/>
                  <a:gd name="T7" fmla="*/ 12 h 74"/>
                  <a:gd name="T8" fmla="*/ 6 w 76"/>
                  <a:gd name="T9" fmla="*/ 18 h 74"/>
                  <a:gd name="T10" fmla="*/ 2 w 76"/>
                  <a:gd name="T11" fmla="*/ 24 h 74"/>
                  <a:gd name="T12" fmla="*/ 0 w 76"/>
                  <a:gd name="T13" fmla="*/ 30 h 74"/>
                  <a:gd name="T14" fmla="*/ 0 w 76"/>
                  <a:gd name="T15" fmla="*/ 38 h 74"/>
                  <a:gd name="T16" fmla="*/ 2 w 76"/>
                  <a:gd name="T17" fmla="*/ 46 h 74"/>
                  <a:gd name="T18" fmla="*/ 4 w 76"/>
                  <a:gd name="T19" fmla="*/ 52 h 74"/>
                  <a:gd name="T20" fmla="*/ 4 w 76"/>
                  <a:gd name="T21" fmla="*/ 52 h 74"/>
                  <a:gd name="T22" fmla="*/ 8 w 76"/>
                  <a:gd name="T23" fmla="*/ 58 h 74"/>
                  <a:gd name="T24" fmla="*/ 12 w 76"/>
                  <a:gd name="T25" fmla="*/ 64 h 74"/>
                  <a:gd name="T26" fmla="*/ 18 w 76"/>
                  <a:gd name="T27" fmla="*/ 68 h 74"/>
                  <a:gd name="T28" fmla="*/ 24 w 76"/>
                  <a:gd name="T29" fmla="*/ 72 h 74"/>
                  <a:gd name="T30" fmla="*/ 32 w 76"/>
                  <a:gd name="T31" fmla="*/ 74 h 74"/>
                  <a:gd name="T32" fmla="*/ 38 w 76"/>
                  <a:gd name="T33" fmla="*/ 74 h 74"/>
                  <a:gd name="T34" fmla="*/ 46 w 76"/>
                  <a:gd name="T35" fmla="*/ 74 h 74"/>
                  <a:gd name="T36" fmla="*/ 52 w 76"/>
                  <a:gd name="T37" fmla="*/ 72 h 74"/>
                  <a:gd name="T38" fmla="*/ 52 w 76"/>
                  <a:gd name="T39" fmla="*/ 72 h 74"/>
                  <a:gd name="T40" fmla="*/ 60 w 76"/>
                  <a:gd name="T41" fmla="*/ 68 h 74"/>
                  <a:gd name="T42" fmla="*/ 64 w 76"/>
                  <a:gd name="T43" fmla="*/ 62 h 74"/>
                  <a:gd name="T44" fmla="*/ 70 w 76"/>
                  <a:gd name="T45" fmla="*/ 58 h 74"/>
                  <a:gd name="T46" fmla="*/ 72 w 76"/>
                  <a:gd name="T47" fmla="*/ 50 h 74"/>
                  <a:gd name="T48" fmla="*/ 74 w 76"/>
                  <a:gd name="T49" fmla="*/ 44 h 74"/>
                  <a:gd name="T50" fmla="*/ 76 w 76"/>
                  <a:gd name="T51" fmla="*/ 36 h 74"/>
                  <a:gd name="T52" fmla="*/ 74 w 76"/>
                  <a:gd name="T53" fmla="*/ 30 h 74"/>
                  <a:gd name="T54" fmla="*/ 72 w 76"/>
                  <a:gd name="T55" fmla="*/ 22 h 74"/>
                  <a:gd name="T56" fmla="*/ 72 w 76"/>
                  <a:gd name="T57" fmla="*/ 22 h 74"/>
                  <a:gd name="T58" fmla="*/ 68 w 76"/>
                  <a:gd name="T59" fmla="*/ 16 h 74"/>
                  <a:gd name="T60" fmla="*/ 64 w 76"/>
                  <a:gd name="T61" fmla="*/ 10 h 74"/>
                  <a:gd name="T62" fmla="*/ 58 w 76"/>
                  <a:gd name="T63" fmla="*/ 6 h 74"/>
                  <a:gd name="T64" fmla="*/ 52 w 76"/>
                  <a:gd name="T65" fmla="*/ 2 h 74"/>
                  <a:gd name="T66" fmla="*/ 44 w 76"/>
                  <a:gd name="T67" fmla="*/ 0 h 74"/>
                  <a:gd name="T68" fmla="*/ 36 w 76"/>
                  <a:gd name="T69" fmla="*/ 0 h 74"/>
                  <a:gd name="T70" fmla="*/ 30 w 76"/>
                  <a:gd name="T71" fmla="*/ 0 h 74"/>
                  <a:gd name="T72" fmla="*/ 22 w 76"/>
                  <a:gd name="T73" fmla="*/ 2 h 74"/>
                  <a:gd name="T74" fmla="*/ 22 w 76"/>
                  <a:gd name="T75" fmla="*/ 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74">
                    <a:moveTo>
                      <a:pt x="22" y="2"/>
                    </a:moveTo>
                    <a:lnTo>
                      <a:pt x="22" y="2"/>
                    </a:lnTo>
                    <a:lnTo>
                      <a:pt x="16" y="6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8" y="68"/>
                    </a:lnTo>
                    <a:lnTo>
                      <a:pt x="24" y="72"/>
                    </a:lnTo>
                    <a:lnTo>
                      <a:pt x="32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60" y="68"/>
                    </a:lnTo>
                    <a:lnTo>
                      <a:pt x="64" y="62"/>
                    </a:lnTo>
                    <a:lnTo>
                      <a:pt x="70" y="58"/>
                    </a:lnTo>
                    <a:lnTo>
                      <a:pt x="72" y="50"/>
                    </a:lnTo>
                    <a:lnTo>
                      <a:pt x="74" y="44"/>
                    </a:lnTo>
                    <a:lnTo>
                      <a:pt x="76" y="36"/>
                    </a:lnTo>
                    <a:lnTo>
                      <a:pt x="74" y="30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68" y="16"/>
                    </a:lnTo>
                    <a:lnTo>
                      <a:pt x="64" y="10"/>
                    </a:lnTo>
                    <a:lnTo>
                      <a:pt x="58" y="6"/>
                    </a:lnTo>
                    <a:lnTo>
                      <a:pt x="52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1707C6C6-A8EA-4F05-A5AA-696AFFF5A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3003551"/>
                <a:ext cx="117475" cy="120650"/>
              </a:xfrm>
              <a:custGeom>
                <a:avLst/>
                <a:gdLst>
                  <a:gd name="T0" fmla="*/ 52 w 74"/>
                  <a:gd name="T1" fmla="*/ 4 h 76"/>
                  <a:gd name="T2" fmla="*/ 52 w 74"/>
                  <a:gd name="T3" fmla="*/ 4 h 76"/>
                  <a:gd name="T4" fmla="*/ 44 w 74"/>
                  <a:gd name="T5" fmla="*/ 2 h 76"/>
                  <a:gd name="T6" fmla="*/ 36 w 74"/>
                  <a:gd name="T7" fmla="*/ 0 h 76"/>
                  <a:gd name="T8" fmla="*/ 30 w 74"/>
                  <a:gd name="T9" fmla="*/ 2 h 76"/>
                  <a:gd name="T10" fmla="*/ 22 w 74"/>
                  <a:gd name="T11" fmla="*/ 4 h 76"/>
                  <a:gd name="T12" fmla="*/ 16 w 74"/>
                  <a:gd name="T13" fmla="*/ 8 h 76"/>
                  <a:gd name="T14" fmla="*/ 10 w 74"/>
                  <a:gd name="T15" fmla="*/ 12 h 76"/>
                  <a:gd name="T16" fmla="*/ 6 w 74"/>
                  <a:gd name="T17" fmla="*/ 18 h 76"/>
                  <a:gd name="T18" fmla="*/ 2 w 74"/>
                  <a:gd name="T19" fmla="*/ 24 h 76"/>
                  <a:gd name="T20" fmla="*/ 2 w 74"/>
                  <a:gd name="T21" fmla="*/ 24 h 76"/>
                  <a:gd name="T22" fmla="*/ 0 w 74"/>
                  <a:gd name="T23" fmla="*/ 32 h 76"/>
                  <a:gd name="T24" fmla="*/ 0 w 74"/>
                  <a:gd name="T25" fmla="*/ 40 h 76"/>
                  <a:gd name="T26" fmla="*/ 0 w 74"/>
                  <a:gd name="T27" fmla="*/ 46 h 76"/>
                  <a:gd name="T28" fmla="*/ 4 w 74"/>
                  <a:gd name="T29" fmla="*/ 54 h 76"/>
                  <a:gd name="T30" fmla="*/ 6 w 74"/>
                  <a:gd name="T31" fmla="*/ 60 h 76"/>
                  <a:gd name="T32" fmla="*/ 12 w 74"/>
                  <a:gd name="T33" fmla="*/ 64 h 76"/>
                  <a:gd name="T34" fmla="*/ 18 w 74"/>
                  <a:gd name="T35" fmla="*/ 70 h 76"/>
                  <a:gd name="T36" fmla="*/ 24 w 74"/>
                  <a:gd name="T37" fmla="*/ 72 h 76"/>
                  <a:gd name="T38" fmla="*/ 24 w 74"/>
                  <a:gd name="T39" fmla="*/ 72 h 76"/>
                  <a:gd name="T40" fmla="*/ 32 w 74"/>
                  <a:gd name="T41" fmla="*/ 74 h 76"/>
                  <a:gd name="T42" fmla="*/ 38 w 74"/>
                  <a:gd name="T43" fmla="*/ 76 h 76"/>
                  <a:gd name="T44" fmla="*/ 46 w 74"/>
                  <a:gd name="T45" fmla="*/ 74 h 76"/>
                  <a:gd name="T46" fmla="*/ 52 w 74"/>
                  <a:gd name="T47" fmla="*/ 72 h 76"/>
                  <a:gd name="T48" fmla="*/ 58 w 74"/>
                  <a:gd name="T49" fmla="*/ 68 h 76"/>
                  <a:gd name="T50" fmla="*/ 64 w 74"/>
                  <a:gd name="T51" fmla="*/ 64 h 76"/>
                  <a:gd name="T52" fmla="*/ 70 w 74"/>
                  <a:gd name="T53" fmla="*/ 58 h 76"/>
                  <a:gd name="T54" fmla="*/ 72 w 74"/>
                  <a:gd name="T55" fmla="*/ 52 h 76"/>
                  <a:gd name="T56" fmla="*/ 72 w 74"/>
                  <a:gd name="T57" fmla="*/ 52 h 76"/>
                  <a:gd name="T58" fmla="*/ 74 w 74"/>
                  <a:gd name="T59" fmla="*/ 44 h 76"/>
                  <a:gd name="T60" fmla="*/ 74 w 74"/>
                  <a:gd name="T61" fmla="*/ 36 h 76"/>
                  <a:gd name="T62" fmla="*/ 74 w 74"/>
                  <a:gd name="T63" fmla="*/ 30 h 76"/>
                  <a:gd name="T64" fmla="*/ 72 w 74"/>
                  <a:gd name="T65" fmla="*/ 22 h 76"/>
                  <a:gd name="T66" fmla="*/ 68 w 74"/>
                  <a:gd name="T67" fmla="*/ 16 h 76"/>
                  <a:gd name="T68" fmla="*/ 64 w 74"/>
                  <a:gd name="T69" fmla="*/ 12 h 76"/>
                  <a:gd name="T70" fmla="*/ 58 w 74"/>
                  <a:gd name="T71" fmla="*/ 6 h 76"/>
                  <a:gd name="T72" fmla="*/ 52 w 74"/>
                  <a:gd name="T73" fmla="*/ 4 h 76"/>
                  <a:gd name="T74" fmla="*/ 52 w 74"/>
                  <a:gd name="T75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6">
                    <a:moveTo>
                      <a:pt x="52" y="4"/>
                    </a:moveTo>
                    <a:lnTo>
                      <a:pt x="52" y="4"/>
                    </a:lnTo>
                    <a:lnTo>
                      <a:pt x="44" y="2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2" y="4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0"/>
                    </a:lnTo>
                    <a:lnTo>
                      <a:pt x="12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2" y="74"/>
                    </a:lnTo>
                    <a:lnTo>
                      <a:pt x="38" y="76"/>
                    </a:lnTo>
                    <a:lnTo>
                      <a:pt x="46" y="74"/>
                    </a:lnTo>
                    <a:lnTo>
                      <a:pt x="52" y="72"/>
                    </a:lnTo>
                    <a:lnTo>
                      <a:pt x="58" y="68"/>
                    </a:lnTo>
                    <a:lnTo>
                      <a:pt x="64" y="64"/>
                    </a:lnTo>
                    <a:lnTo>
                      <a:pt x="70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4" y="44"/>
                    </a:lnTo>
                    <a:lnTo>
                      <a:pt x="74" y="36"/>
                    </a:lnTo>
                    <a:lnTo>
                      <a:pt x="74" y="30"/>
                    </a:lnTo>
                    <a:lnTo>
                      <a:pt x="72" y="22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58" y="6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3A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10B6EC6E-D595-4A86-B32D-DF876695C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050" y="3348038"/>
                <a:ext cx="215900" cy="196850"/>
              </a:xfrm>
              <a:custGeom>
                <a:avLst/>
                <a:gdLst>
                  <a:gd name="T0" fmla="*/ 68 w 136"/>
                  <a:gd name="T1" fmla="*/ 124 h 124"/>
                  <a:gd name="T2" fmla="*/ 58 w 136"/>
                  <a:gd name="T3" fmla="*/ 116 h 124"/>
                  <a:gd name="T4" fmla="*/ 58 w 136"/>
                  <a:gd name="T5" fmla="*/ 116 h 124"/>
                  <a:gd name="T6" fmla="*/ 34 w 136"/>
                  <a:gd name="T7" fmla="*/ 94 h 124"/>
                  <a:gd name="T8" fmla="*/ 16 w 136"/>
                  <a:gd name="T9" fmla="*/ 74 h 124"/>
                  <a:gd name="T10" fmla="*/ 10 w 136"/>
                  <a:gd name="T11" fmla="*/ 66 h 124"/>
                  <a:gd name="T12" fmla="*/ 4 w 136"/>
                  <a:gd name="T13" fmla="*/ 56 h 124"/>
                  <a:gd name="T14" fmla="*/ 2 w 136"/>
                  <a:gd name="T15" fmla="*/ 46 h 124"/>
                  <a:gd name="T16" fmla="*/ 0 w 136"/>
                  <a:gd name="T17" fmla="*/ 38 h 124"/>
                  <a:gd name="T18" fmla="*/ 0 w 136"/>
                  <a:gd name="T19" fmla="*/ 38 h 124"/>
                  <a:gd name="T20" fmla="*/ 2 w 136"/>
                  <a:gd name="T21" fmla="*/ 30 h 124"/>
                  <a:gd name="T22" fmla="*/ 4 w 136"/>
                  <a:gd name="T23" fmla="*/ 22 h 124"/>
                  <a:gd name="T24" fmla="*/ 6 w 136"/>
                  <a:gd name="T25" fmla="*/ 16 h 124"/>
                  <a:gd name="T26" fmla="*/ 12 w 136"/>
                  <a:gd name="T27" fmla="*/ 12 h 124"/>
                  <a:gd name="T28" fmla="*/ 16 w 136"/>
                  <a:gd name="T29" fmla="*/ 6 h 124"/>
                  <a:gd name="T30" fmla="*/ 22 w 136"/>
                  <a:gd name="T31" fmla="*/ 4 h 124"/>
                  <a:gd name="T32" fmla="*/ 30 w 136"/>
                  <a:gd name="T33" fmla="*/ 2 h 124"/>
                  <a:gd name="T34" fmla="*/ 38 w 136"/>
                  <a:gd name="T35" fmla="*/ 0 h 124"/>
                  <a:gd name="T36" fmla="*/ 38 w 136"/>
                  <a:gd name="T37" fmla="*/ 0 h 124"/>
                  <a:gd name="T38" fmla="*/ 46 w 136"/>
                  <a:gd name="T39" fmla="*/ 2 h 124"/>
                  <a:gd name="T40" fmla="*/ 54 w 136"/>
                  <a:gd name="T41" fmla="*/ 4 h 124"/>
                  <a:gd name="T42" fmla="*/ 62 w 136"/>
                  <a:gd name="T43" fmla="*/ 8 h 124"/>
                  <a:gd name="T44" fmla="*/ 68 w 136"/>
                  <a:gd name="T45" fmla="*/ 14 h 124"/>
                  <a:gd name="T46" fmla="*/ 68 w 136"/>
                  <a:gd name="T47" fmla="*/ 14 h 124"/>
                  <a:gd name="T48" fmla="*/ 74 w 136"/>
                  <a:gd name="T49" fmla="*/ 8 h 124"/>
                  <a:gd name="T50" fmla="*/ 82 w 136"/>
                  <a:gd name="T51" fmla="*/ 4 h 124"/>
                  <a:gd name="T52" fmla="*/ 90 w 136"/>
                  <a:gd name="T53" fmla="*/ 2 h 124"/>
                  <a:gd name="T54" fmla="*/ 98 w 136"/>
                  <a:gd name="T55" fmla="*/ 0 h 124"/>
                  <a:gd name="T56" fmla="*/ 98 w 136"/>
                  <a:gd name="T57" fmla="*/ 0 h 124"/>
                  <a:gd name="T58" fmla="*/ 106 w 136"/>
                  <a:gd name="T59" fmla="*/ 2 h 124"/>
                  <a:gd name="T60" fmla="*/ 112 w 136"/>
                  <a:gd name="T61" fmla="*/ 4 h 124"/>
                  <a:gd name="T62" fmla="*/ 120 w 136"/>
                  <a:gd name="T63" fmla="*/ 6 h 124"/>
                  <a:gd name="T64" fmla="*/ 124 w 136"/>
                  <a:gd name="T65" fmla="*/ 12 h 124"/>
                  <a:gd name="T66" fmla="*/ 130 w 136"/>
                  <a:gd name="T67" fmla="*/ 16 h 124"/>
                  <a:gd name="T68" fmla="*/ 132 w 136"/>
                  <a:gd name="T69" fmla="*/ 22 h 124"/>
                  <a:gd name="T70" fmla="*/ 134 w 136"/>
                  <a:gd name="T71" fmla="*/ 30 h 124"/>
                  <a:gd name="T72" fmla="*/ 136 w 136"/>
                  <a:gd name="T73" fmla="*/ 38 h 124"/>
                  <a:gd name="T74" fmla="*/ 136 w 136"/>
                  <a:gd name="T75" fmla="*/ 38 h 124"/>
                  <a:gd name="T76" fmla="*/ 134 w 136"/>
                  <a:gd name="T77" fmla="*/ 46 h 124"/>
                  <a:gd name="T78" fmla="*/ 132 w 136"/>
                  <a:gd name="T79" fmla="*/ 56 h 124"/>
                  <a:gd name="T80" fmla="*/ 126 w 136"/>
                  <a:gd name="T81" fmla="*/ 66 h 124"/>
                  <a:gd name="T82" fmla="*/ 120 w 136"/>
                  <a:gd name="T83" fmla="*/ 74 h 124"/>
                  <a:gd name="T84" fmla="*/ 102 w 136"/>
                  <a:gd name="T85" fmla="*/ 94 h 124"/>
                  <a:gd name="T86" fmla="*/ 78 w 136"/>
                  <a:gd name="T87" fmla="*/ 116 h 124"/>
                  <a:gd name="T88" fmla="*/ 68 w 136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" h="124">
                    <a:moveTo>
                      <a:pt x="68" y="124"/>
                    </a:moveTo>
                    <a:lnTo>
                      <a:pt x="58" y="116"/>
                    </a:lnTo>
                    <a:lnTo>
                      <a:pt x="58" y="116"/>
                    </a:lnTo>
                    <a:lnTo>
                      <a:pt x="34" y="94"/>
                    </a:lnTo>
                    <a:lnTo>
                      <a:pt x="16" y="74"/>
                    </a:lnTo>
                    <a:lnTo>
                      <a:pt x="10" y="66"/>
                    </a:lnTo>
                    <a:lnTo>
                      <a:pt x="4" y="56"/>
                    </a:lnTo>
                    <a:lnTo>
                      <a:pt x="2" y="4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54" y="4"/>
                    </a:lnTo>
                    <a:lnTo>
                      <a:pt x="62" y="8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74" y="8"/>
                    </a:lnTo>
                    <a:lnTo>
                      <a:pt x="82" y="4"/>
                    </a:lnTo>
                    <a:lnTo>
                      <a:pt x="90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6" y="2"/>
                    </a:lnTo>
                    <a:lnTo>
                      <a:pt x="112" y="4"/>
                    </a:lnTo>
                    <a:lnTo>
                      <a:pt x="120" y="6"/>
                    </a:lnTo>
                    <a:lnTo>
                      <a:pt x="124" y="12"/>
                    </a:lnTo>
                    <a:lnTo>
                      <a:pt x="130" y="16"/>
                    </a:lnTo>
                    <a:lnTo>
                      <a:pt x="132" y="22"/>
                    </a:lnTo>
                    <a:lnTo>
                      <a:pt x="134" y="30"/>
                    </a:lnTo>
                    <a:lnTo>
                      <a:pt x="136" y="38"/>
                    </a:lnTo>
                    <a:lnTo>
                      <a:pt x="136" y="38"/>
                    </a:lnTo>
                    <a:lnTo>
                      <a:pt x="134" y="46"/>
                    </a:lnTo>
                    <a:lnTo>
                      <a:pt x="132" y="56"/>
                    </a:lnTo>
                    <a:lnTo>
                      <a:pt x="126" y="66"/>
                    </a:lnTo>
                    <a:lnTo>
                      <a:pt x="120" y="74"/>
                    </a:lnTo>
                    <a:lnTo>
                      <a:pt x="102" y="94"/>
                    </a:lnTo>
                    <a:lnTo>
                      <a:pt x="78" y="116"/>
                    </a:lnTo>
                    <a:lnTo>
                      <a:pt x="68" y="1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61" name="Date Placeholder 3">
            <a:extLst>
              <a:ext uri="{FF2B5EF4-FFF2-40B4-BE49-F238E27FC236}">
                <a16:creationId xmlns:a16="http://schemas.microsoft.com/office/drawing/2014/main" id="{5775734E-52EF-44A8-938B-9078746F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1150" y="5733256"/>
            <a:ext cx="2743200" cy="365125"/>
          </a:xfrm>
        </p:spPr>
        <p:txBody>
          <a:bodyPr/>
          <a:lstStyle/>
          <a:p>
            <a:fld id="{7D78CB60-C093-436D-A173-1352A2EA4FA3}" type="datetime4">
              <a:rPr lang="en-US" sz="2400" b="1" smtClean="0">
                <a:solidFill>
                  <a:schemeClr val="tx1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January 27, 2020</a:t>
            </a:fld>
            <a:endParaRPr lang="en-GB" sz="2400" b="1" dirty="0">
              <a:solidFill>
                <a:schemeClr val="tx1"/>
              </a:solidFill>
              <a:latin typeface="Assistant Light" panose="00000400000000000000" pitchFamily="2" charset="-79"/>
              <a:cs typeface="Assistant Light" panose="00000400000000000000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69E7C-94B1-5049-A2DC-0BF627BB3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4437112"/>
            <a:ext cx="1584176" cy="15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0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>
            <a:extLst>
              <a:ext uri="{FF2B5EF4-FFF2-40B4-BE49-F238E27FC236}">
                <a16:creationId xmlns:a16="http://schemas.microsoft.com/office/drawing/2014/main" id="{2B58E16F-0C58-47A3-9CD4-23A5A2C55BEC}"/>
              </a:ext>
            </a:extLst>
          </p:cNvPr>
          <p:cNvSpPr/>
          <p:nvPr/>
        </p:nvSpPr>
        <p:spPr>
          <a:xfrm>
            <a:off x="283657" y="380370"/>
            <a:ext cx="426071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2567D1"/>
                </a:solidFill>
                <a:latin typeface="Assistant" pitchFamily="2" charset="-79"/>
                <a:cs typeface="Assistant" pitchFamily="2" charset="-79"/>
              </a:rPr>
              <a:t>B2B Business Models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6BCF80-DF90-1345-B428-83CF86DE4DB7}"/>
              </a:ext>
            </a:extLst>
          </p:cNvPr>
          <p:cNvSpPr txBox="1"/>
          <p:nvPr/>
        </p:nvSpPr>
        <p:spPr>
          <a:xfrm>
            <a:off x="13515105" y="4428401"/>
            <a:ext cx="1653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sp>
        <p:nvSpPr>
          <p:cNvPr id="84" name="Slide Number Placeholder 1">
            <a:extLst>
              <a:ext uri="{FF2B5EF4-FFF2-40B4-BE49-F238E27FC236}">
                <a16:creationId xmlns:a16="http://schemas.microsoft.com/office/drawing/2014/main" id="{379AC19E-772A-4641-9225-485BAA1495A4}"/>
              </a:ext>
            </a:extLst>
          </p:cNvPr>
          <p:cNvSpPr txBox="1">
            <a:spLocks/>
          </p:cNvSpPr>
          <p:nvPr/>
        </p:nvSpPr>
        <p:spPr>
          <a:xfrm>
            <a:off x="11560242" y="6356350"/>
            <a:ext cx="473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B59D1-E37D-4E3F-81E5-C5BBDA76D10C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Slide Number Placeholder 1">
            <a:extLst>
              <a:ext uri="{FF2B5EF4-FFF2-40B4-BE49-F238E27FC236}">
                <a16:creationId xmlns:a16="http://schemas.microsoft.com/office/drawing/2014/main" id="{DBCC01AC-10FA-5541-8F0A-FA8A0E35C43F}"/>
              </a:ext>
            </a:extLst>
          </p:cNvPr>
          <p:cNvSpPr txBox="1">
            <a:spLocks/>
          </p:cNvSpPr>
          <p:nvPr/>
        </p:nvSpPr>
        <p:spPr>
          <a:xfrm>
            <a:off x="11712642" y="6508750"/>
            <a:ext cx="473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1CEC3BB-59E3-4700-9AEA-C53EB4D39381}"/>
              </a:ext>
            </a:extLst>
          </p:cNvPr>
          <p:cNvGraphicFramePr>
            <a:graphicFrameLocks noGrp="1"/>
          </p:cNvGraphicFramePr>
          <p:nvPr/>
        </p:nvGraphicFramePr>
        <p:xfrm>
          <a:off x="302491" y="1052737"/>
          <a:ext cx="11554149" cy="491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956">
                  <a:extLst>
                    <a:ext uri="{9D8B030D-6E8A-4147-A177-3AD203B41FA5}">
                      <a16:colId xmlns:a16="http://schemas.microsoft.com/office/drawing/2014/main" val="71970051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216416235"/>
                    </a:ext>
                  </a:extLst>
                </a:gridCol>
                <a:gridCol w="1390535">
                  <a:extLst>
                    <a:ext uri="{9D8B030D-6E8A-4147-A177-3AD203B41FA5}">
                      <a16:colId xmlns:a16="http://schemas.microsoft.com/office/drawing/2014/main" val="3641278296"/>
                    </a:ext>
                  </a:extLst>
                </a:gridCol>
                <a:gridCol w="2209865">
                  <a:extLst>
                    <a:ext uri="{9D8B030D-6E8A-4147-A177-3AD203B41FA5}">
                      <a16:colId xmlns:a16="http://schemas.microsoft.com/office/drawing/2014/main" val="4058523668"/>
                    </a:ext>
                  </a:extLst>
                </a:gridCol>
                <a:gridCol w="1923085">
                  <a:extLst>
                    <a:ext uri="{9D8B030D-6E8A-4147-A177-3AD203B41FA5}">
                      <a16:colId xmlns:a16="http://schemas.microsoft.com/office/drawing/2014/main" val="883935856"/>
                    </a:ext>
                  </a:extLst>
                </a:gridCol>
                <a:gridCol w="1292554">
                  <a:extLst>
                    <a:ext uri="{9D8B030D-6E8A-4147-A177-3AD203B41FA5}">
                      <a16:colId xmlns:a16="http://schemas.microsoft.com/office/drawing/2014/main" val="1861119597"/>
                    </a:ext>
                  </a:extLst>
                </a:gridCol>
                <a:gridCol w="1176866">
                  <a:extLst>
                    <a:ext uri="{9D8B030D-6E8A-4147-A177-3AD203B41FA5}">
                      <a16:colId xmlns:a16="http://schemas.microsoft.com/office/drawing/2014/main" val="3910978217"/>
                    </a:ext>
                  </a:extLst>
                </a:gridCol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ssistant" pitchFamily="2" charset="-79"/>
                          <a:cs typeface="Assistant" pitchFamily="2" charset="-79"/>
                        </a:rPr>
                        <a:t>Timing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ssistant" pitchFamily="2" charset="-79"/>
                          <a:cs typeface="Assistant" pitchFamily="2" charset="-79"/>
                        </a:rPr>
                        <a:t>Market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ssistant" pitchFamily="2" charset="-79"/>
                          <a:cs typeface="Assistant" pitchFamily="2" charset="-79"/>
                        </a:rPr>
                        <a:t>Devices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ssistant" pitchFamily="2" charset="-79"/>
                          <a:cs typeface="Assistant" pitchFamily="2" charset="-79"/>
                        </a:rPr>
                        <a:t>Service providers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ssistant" pitchFamily="2" charset="-79"/>
                          <a:cs typeface="Assistant" pitchFamily="2" charset="-79"/>
                        </a:rPr>
                        <a:t>Partners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ssistant" pitchFamily="2" charset="-79"/>
                          <a:cs typeface="Assistant" pitchFamily="2" charset="-79"/>
                        </a:rPr>
                        <a:t>Payors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ssistant" pitchFamily="2" charset="-79"/>
                          <a:cs typeface="Assistant" pitchFamily="2" charset="-79"/>
                        </a:rPr>
                        <a:t>CPT codes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2244461"/>
                  </a:ext>
                </a:extLst>
              </a:tr>
              <a:tr h="93179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ssistant" pitchFamily="2" charset="-79"/>
                          <a:cs typeface="Assistant" pitchFamily="2" charset="-79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Out-of-hospital continuous, long-term arrhythmias (AF first)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Monitoring companies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  <a:p>
                      <a:pPr algn="l"/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Rhythm management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Insurance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93229</a:t>
                      </a:r>
                    </a:p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ssistant" pitchFamily="2" charset="-79"/>
                          <a:ea typeface="+mn-ea"/>
                          <a:cs typeface="Assistant" pitchFamily="2" charset="-79"/>
                        </a:rPr>
                        <a:t>93271</a:t>
                      </a:r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  <a:p>
                      <a:pPr algn="ctr"/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80165"/>
                  </a:ext>
                </a:extLst>
              </a:tr>
              <a:tr h="79295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ssistant" pitchFamily="2" charset="-79"/>
                          <a:cs typeface="Assistant" pitchFamily="2" charset="-79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Out-of-hospital medically-driven vital sign monitoring</a:t>
                      </a:r>
                    </a:p>
                    <a:p>
                      <a:pPr algn="l"/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Monitoring companies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HMOs</a:t>
                      </a:r>
                    </a:p>
                    <a:p>
                      <a:pPr algn="l"/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Bed-side monitoring companies</a:t>
                      </a:r>
                    </a:p>
                    <a:p>
                      <a:pPr algn="l"/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Insurance companies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99453 - RPM</a:t>
                      </a:r>
                    </a:p>
                    <a:p>
                      <a:pPr algn="ctr"/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99454 - RPM</a:t>
                      </a:r>
                    </a:p>
                    <a:p>
                      <a:pPr algn="ctr"/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99457 – RPM</a:t>
                      </a:r>
                    </a:p>
                    <a:p>
                      <a:pPr algn="ctr"/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99487/89/90/91 – CCM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379323"/>
                  </a:ext>
                </a:extLst>
              </a:tr>
              <a:tr h="79295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ssistant" pitchFamily="2" charset="-79"/>
                          <a:cs typeface="Assistant" pitchFamily="2" charset="-79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In-hospital vital sign monitoring</a:t>
                      </a:r>
                    </a:p>
                    <a:p>
                      <a:pPr algn="l"/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Hospitals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Elderly houses rehabilitation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Bed-side monitoring companies</a:t>
                      </a:r>
                    </a:p>
                    <a:p>
                      <a:pPr algn="l"/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Hospitals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Part of DRG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676365"/>
                  </a:ext>
                </a:extLst>
              </a:tr>
              <a:tr h="79295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ssistant" pitchFamily="2" charset="-79"/>
                          <a:cs typeface="Assistant" pitchFamily="2" charset="-79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Health-conscious consumers</a:t>
                      </a:r>
                    </a:p>
                    <a:p>
                      <a:pPr algn="l"/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Consumer watch companies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Monitoring centers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Without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ssistant" pitchFamily="2" charset="-79"/>
                          <a:cs typeface="Assistant" pitchFamily="2" charset="-79"/>
                        </a:rPr>
                        <a:t>Not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88735"/>
                  </a:ext>
                </a:extLst>
              </a:tr>
            </a:tbl>
          </a:graphicData>
        </a:graphic>
      </p:graphicFrame>
      <p:pic>
        <p:nvPicPr>
          <p:cNvPr id="18" name="Picture 17" descr="A close up of a device&#10;&#10;Description automatically generated">
            <a:extLst>
              <a:ext uri="{FF2B5EF4-FFF2-40B4-BE49-F238E27FC236}">
                <a16:creationId xmlns:a16="http://schemas.microsoft.com/office/drawing/2014/main" id="{5F818007-A64E-4C11-B03A-554D54EFB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75" y="2111183"/>
            <a:ext cx="559133" cy="669745"/>
          </a:xfrm>
          <a:prstGeom prst="rect">
            <a:avLst/>
          </a:prstGeom>
        </p:spPr>
      </p:pic>
      <p:pic>
        <p:nvPicPr>
          <p:cNvPr id="19" name="Picture 18" descr="A close up of a device&#10;&#10;Description automatically generated">
            <a:extLst>
              <a:ext uri="{FF2B5EF4-FFF2-40B4-BE49-F238E27FC236}">
                <a16:creationId xmlns:a16="http://schemas.microsoft.com/office/drawing/2014/main" id="{20F73DF5-57F3-4405-935C-CD879B562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82" y="3047287"/>
            <a:ext cx="559133" cy="6697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823BC9-1595-4433-9D43-E53C4041F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799" y="3063219"/>
            <a:ext cx="998146" cy="7258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4AE3C0-F96B-4B7D-A498-9C4DA34D6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4742" y="4149080"/>
            <a:ext cx="998146" cy="725821"/>
          </a:xfrm>
          <a:prstGeom prst="rect">
            <a:avLst/>
          </a:prstGeom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1D76F7F6-427C-4F2C-9EEA-8407E2F81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44" y="5209343"/>
            <a:ext cx="559133" cy="6697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F0F422-63F1-4181-B441-AF15FDAAE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676" y="5249256"/>
            <a:ext cx="998146" cy="725821"/>
          </a:xfrm>
          <a:prstGeom prst="rect">
            <a:avLst/>
          </a:prstGeom>
        </p:spPr>
      </p:pic>
      <p:pic>
        <p:nvPicPr>
          <p:cNvPr id="26" name="Picture 25" descr="A picture containing indoor&#10;&#10;Description automatically generated">
            <a:extLst>
              <a:ext uri="{FF2B5EF4-FFF2-40B4-BE49-F238E27FC236}">
                <a16:creationId xmlns:a16="http://schemas.microsoft.com/office/drawing/2014/main" id="{59FEDEB2-1E62-432C-B50A-983621A6C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9" y="5085184"/>
            <a:ext cx="351760" cy="385837"/>
          </a:xfrm>
          <a:prstGeom prst="rect">
            <a:avLst/>
          </a:prstGeom>
        </p:spPr>
      </p:pic>
      <p:pic>
        <p:nvPicPr>
          <p:cNvPr id="27" name="Picture 26" descr="A picture containing photo, indoor, electronics, sitting&#10;&#10;Description automatically generated">
            <a:extLst>
              <a:ext uri="{FF2B5EF4-FFF2-40B4-BE49-F238E27FC236}">
                <a16:creationId xmlns:a16="http://schemas.microsoft.com/office/drawing/2014/main" id="{B3614536-5EF9-45D5-BD91-36F582132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62" y="5499434"/>
            <a:ext cx="559133" cy="47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159869"/>
          <a:ext cx="10515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7529052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Cardiac Rhythm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 Management Device / Monitoring Companies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Other Med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 T</a:t>
                      </a: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ech / Monitoring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 Companies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132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Health Tech / Consumer Tech</a:t>
                      </a: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Other</a:t>
                      </a: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441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71676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777"/>
            <a:ext cx="10515600" cy="527951"/>
          </a:xfrm>
        </p:spPr>
        <p:txBody>
          <a:bodyPr anchor="t">
            <a:normAutofit/>
          </a:bodyPr>
          <a:lstStyle/>
          <a:p>
            <a:pPr>
              <a:lnSpc>
                <a:spcPts val="342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rgbClr val="2567D1"/>
                </a:solidFill>
                <a:latin typeface="Assistant" pitchFamily="2" charset="-79"/>
                <a:ea typeface="+mn-ea"/>
                <a:cs typeface="Assistant" pitchFamily="2" charset="-79"/>
              </a:rPr>
              <a:t>Selected Preliminary Partner Conversations</a:t>
            </a:r>
          </a:p>
        </p:txBody>
      </p:sp>
      <p:pic>
        <p:nvPicPr>
          <p:cNvPr id="6" name="Picture 5" descr="tmpbclqvf_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47" y="1736610"/>
            <a:ext cx="1343516" cy="335879"/>
          </a:xfrm>
          <a:prstGeom prst="rect">
            <a:avLst/>
          </a:prstGeom>
        </p:spPr>
      </p:pic>
      <p:pic>
        <p:nvPicPr>
          <p:cNvPr id="7" name="Picture 6" descr="tmphxbqqeg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209" y="1755494"/>
            <a:ext cx="1751404" cy="298111"/>
          </a:xfrm>
          <a:prstGeom prst="rect">
            <a:avLst/>
          </a:prstGeom>
        </p:spPr>
      </p:pic>
      <p:pic>
        <p:nvPicPr>
          <p:cNvPr id="8" name="Picture 7" descr="tmp5q0ndymz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06" y="2350766"/>
            <a:ext cx="1936998" cy="246967"/>
          </a:xfrm>
          <a:prstGeom prst="rect">
            <a:avLst/>
          </a:prstGeom>
        </p:spPr>
      </p:pic>
      <p:pic>
        <p:nvPicPr>
          <p:cNvPr id="9" name="Picture 8" descr="tmptqcl5rp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654" y="2264238"/>
            <a:ext cx="1244513" cy="420023"/>
          </a:xfrm>
          <a:prstGeom prst="rect">
            <a:avLst/>
          </a:prstGeom>
        </p:spPr>
      </p:pic>
      <p:pic>
        <p:nvPicPr>
          <p:cNvPr id="10" name="Picture 9" descr="tmp4lqi4sz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364" y="2894894"/>
            <a:ext cx="1775094" cy="292891"/>
          </a:xfrm>
          <a:prstGeom prst="rect">
            <a:avLst/>
          </a:prstGeom>
        </p:spPr>
      </p:pic>
      <p:pic>
        <p:nvPicPr>
          <p:cNvPr id="11" name="Picture 10" descr="tmprrexzri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054" y="3356992"/>
            <a:ext cx="1729362" cy="302638"/>
          </a:xfrm>
          <a:prstGeom prst="rect">
            <a:avLst/>
          </a:prstGeom>
        </p:spPr>
      </p:pic>
      <p:pic>
        <p:nvPicPr>
          <p:cNvPr id="12" name="Picture 11" descr="tmpe7aiui6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5252" y="2859012"/>
            <a:ext cx="1998106" cy="364654"/>
          </a:xfrm>
          <a:prstGeom prst="rect">
            <a:avLst/>
          </a:prstGeom>
        </p:spPr>
      </p:pic>
      <p:pic>
        <p:nvPicPr>
          <p:cNvPr id="13" name="Picture 12" descr="tmp4okj_pnv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7497" y="2661651"/>
            <a:ext cx="1432958" cy="290173"/>
          </a:xfrm>
          <a:prstGeom prst="rect">
            <a:avLst/>
          </a:prstGeom>
        </p:spPr>
      </p:pic>
      <p:pic>
        <p:nvPicPr>
          <p:cNvPr id="14" name="Picture 13" descr="tmp_6ds_5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1174" y="1894215"/>
            <a:ext cx="1876641" cy="295571"/>
          </a:xfrm>
          <a:prstGeom prst="rect">
            <a:avLst/>
          </a:prstGeom>
        </p:spPr>
      </p:pic>
      <p:pic>
        <p:nvPicPr>
          <p:cNvPr id="15" name="Picture 14" descr="tmpzcm9mxn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71727" y="1727275"/>
            <a:ext cx="1824499" cy="629452"/>
          </a:xfrm>
          <a:prstGeom prst="rect">
            <a:avLst/>
          </a:prstGeom>
        </p:spPr>
      </p:pic>
      <p:pic>
        <p:nvPicPr>
          <p:cNvPr id="17" name="Picture 16" descr="tmpy2hijc2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61050" y="3169789"/>
            <a:ext cx="1357814" cy="475235"/>
          </a:xfrm>
          <a:prstGeom prst="rect">
            <a:avLst/>
          </a:prstGeom>
        </p:spPr>
      </p:pic>
      <p:pic>
        <p:nvPicPr>
          <p:cNvPr id="18" name="Picture 17" descr="tmp4mf_qyji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4157" y="4549029"/>
            <a:ext cx="652637" cy="774643"/>
          </a:xfrm>
          <a:prstGeom prst="rect">
            <a:avLst/>
          </a:prstGeom>
        </p:spPr>
      </p:pic>
      <p:pic>
        <p:nvPicPr>
          <p:cNvPr id="19" name="Picture 18" descr="tmp7uw1eita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5898" y="4734950"/>
            <a:ext cx="1696008" cy="402801"/>
          </a:xfrm>
          <a:prstGeom prst="rect">
            <a:avLst/>
          </a:prstGeom>
        </p:spPr>
      </p:pic>
      <p:pic>
        <p:nvPicPr>
          <p:cNvPr id="20" name="Picture 19" descr="tmpgqp1m15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9382" y="5588221"/>
            <a:ext cx="935248" cy="556474"/>
          </a:xfrm>
          <a:prstGeom prst="rect">
            <a:avLst/>
          </a:prstGeom>
        </p:spPr>
      </p:pic>
      <p:pic>
        <p:nvPicPr>
          <p:cNvPr id="21" name="Picture 20" descr="tmpikz7yrg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20408" y="4593632"/>
            <a:ext cx="1092794" cy="5682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4305" y="4521113"/>
            <a:ext cx="1876156" cy="830475"/>
          </a:xfrm>
          <a:prstGeom prst="rect">
            <a:avLst/>
          </a:prstGeom>
        </p:spPr>
      </p:pic>
      <p:pic>
        <p:nvPicPr>
          <p:cNvPr id="1030" name="Picture 6" descr="Image result for samsung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83" y="5202710"/>
            <a:ext cx="1789201" cy="117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simo logo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27452" r="15941" b="26919"/>
          <a:stretch/>
        </p:blipFill>
        <p:spPr bwMode="auto">
          <a:xfrm>
            <a:off x="6699693" y="2541354"/>
            <a:ext cx="1499603" cy="5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reventice solutions 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08" y="4632004"/>
            <a:ext cx="2157839" cy="4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tmpqnfvm0e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06238" y="5630464"/>
            <a:ext cx="2267439" cy="323110"/>
          </a:xfrm>
          <a:prstGeom prst="rect">
            <a:avLst/>
          </a:prstGeom>
        </p:spPr>
      </p:pic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CB477B7C-1390-0D46-945C-025412E42FF8}"/>
              </a:ext>
            </a:extLst>
          </p:cNvPr>
          <p:cNvSpPr txBox="1">
            <a:spLocks/>
          </p:cNvSpPr>
          <p:nvPr/>
        </p:nvSpPr>
        <p:spPr>
          <a:xfrm>
            <a:off x="11655606" y="6356350"/>
            <a:ext cx="36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1B59D1-E37D-4E3F-81E5-C5BBDA76D10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05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>
            <a:extLst>
              <a:ext uri="{FF2B5EF4-FFF2-40B4-BE49-F238E27FC236}">
                <a16:creationId xmlns:a16="http://schemas.microsoft.com/office/drawing/2014/main" id="{DA69EA6F-1161-4274-B09F-4FD4C0020B54}"/>
              </a:ext>
            </a:extLst>
          </p:cNvPr>
          <p:cNvSpPr/>
          <p:nvPr/>
        </p:nvSpPr>
        <p:spPr>
          <a:xfrm>
            <a:off x="2207568" y="0"/>
            <a:ext cx="4612913" cy="6880870"/>
          </a:xfrm>
          <a:prstGeom prst="rect">
            <a:avLst/>
          </a:prstGeom>
          <a:solidFill>
            <a:srgbClr val="256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24F191A-E106-462E-ADCC-B847342E7192}"/>
              </a:ext>
            </a:extLst>
          </p:cNvPr>
          <p:cNvSpPr/>
          <p:nvPr/>
        </p:nvSpPr>
        <p:spPr>
          <a:xfrm>
            <a:off x="2472413" y="260648"/>
            <a:ext cx="4055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Assistant ExtraBold" panose="00000900000000000000" pitchFamily="2" charset="-79"/>
                <a:ea typeface="Roboto" panose="02000000000000000000" pitchFamily="2" charset="0"/>
                <a:cs typeface="Assistant ExtraBold" panose="00000900000000000000" pitchFamily="2" charset="-79"/>
              </a:rPr>
              <a:t>1A. </a:t>
            </a:r>
            <a:r>
              <a:rPr lang="en-GB" sz="2400" b="1">
                <a:solidFill>
                  <a:schemeClr val="bg1"/>
                </a:solidFill>
                <a:latin typeface="Assistant ExtraLight" panose="00000300000000000000" pitchFamily="2" charset="-79"/>
                <a:ea typeface="Roboto" panose="02000000000000000000" pitchFamily="2" charset="0"/>
                <a:cs typeface="Assistant ExtraLight" panose="00000300000000000000" pitchFamily="2" charset="-79"/>
              </a:rPr>
              <a:t>Economics of CardiacSense medical watches to medical channel </a:t>
            </a:r>
            <a:r>
              <a:rPr lang="en-GB" sz="2000" b="1">
                <a:solidFill>
                  <a:schemeClr val="bg1"/>
                </a:solidFill>
                <a:latin typeface="Assistant ExtraLight" panose="00000300000000000000" pitchFamily="2" charset="-79"/>
                <a:ea typeface="Roboto" panose="02000000000000000000" pitchFamily="2" charset="0"/>
                <a:cs typeface="Assistant ExtraLight" panose="00000300000000000000" pitchFamily="2" charset="-79"/>
              </a:rPr>
              <a:t>(subscription model)</a:t>
            </a:r>
            <a:endParaRPr lang="en-US" sz="2000" b="1">
              <a:solidFill>
                <a:schemeClr val="bg1"/>
              </a:solidFill>
              <a:latin typeface="Assistant ExtraLight" panose="00000300000000000000" pitchFamily="2" charset="-79"/>
              <a:ea typeface="Roboto" panose="02000000000000000000" pitchFamily="2" charset="0"/>
              <a:cs typeface="Assistant ExtraLight" panose="00000300000000000000" pitchFamily="2" charset="-79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D0DA145-47A5-42C4-BA06-78C55D85CEE6}"/>
              </a:ext>
            </a:extLst>
          </p:cNvPr>
          <p:cNvGraphicFramePr>
            <a:graphicFrameLocks noGrp="1"/>
          </p:cNvGraphicFramePr>
          <p:nvPr/>
        </p:nvGraphicFramePr>
        <p:xfrm>
          <a:off x="47328" y="3284984"/>
          <a:ext cx="6773153" cy="2883202"/>
        </p:xfrm>
        <a:graphic>
          <a:graphicData uri="http://schemas.openxmlformats.org/drawingml/2006/table">
            <a:tbl>
              <a:tblPr/>
              <a:tblGrid>
                <a:gridCol w="2080908">
                  <a:extLst>
                    <a:ext uri="{9D8B030D-6E8A-4147-A177-3AD203B41FA5}">
                      <a16:colId xmlns:a16="http://schemas.microsoft.com/office/drawing/2014/main" val="2723601229"/>
                    </a:ext>
                  </a:extLst>
                </a:gridCol>
                <a:gridCol w="938449">
                  <a:extLst>
                    <a:ext uri="{9D8B030D-6E8A-4147-A177-3AD203B41FA5}">
                      <a16:colId xmlns:a16="http://schemas.microsoft.com/office/drawing/2014/main" val="1335293803"/>
                    </a:ext>
                  </a:extLst>
                </a:gridCol>
                <a:gridCol w="938449">
                  <a:extLst>
                    <a:ext uri="{9D8B030D-6E8A-4147-A177-3AD203B41FA5}">
                      <a16:colId xmlns:a16="http://schemas.microsoft.com/office/drawing/2014/main" val="2560825502"/>
                    </a:ext>
                  </a:extLst>
                </a:gridCol>
                <a:gridCol w="938449">
                  <a:extLst>
                    <a:ext uri="{9D8B030D-6E8A-4147-A177-3AD203B41FA5}">
                      <a16:colId xmlns:a16="http://schemas.microsoft.com/office/drawing/2014/main" val="3296899200"/>
                    </a:ext>
                  </a:extLst>
                </a:gridCol>
                <a:gridCol w="938449">
                  <a:extLst>
                    <a:ext uri="{9D8B030D-6E8A-4147-A177-3AD203B41FA5}">
                      <a16:colId xmlns:a16="http://schemas.microsoft.com/office/drawing/2014/main" val="515191308"/>
                    </a:ext>
                  </a:extLst>
                </a:gridCol>
                <a:gridCol w="938449">
                  <a:extLst>
                    <a:ext uri="{9D8B030D-6E8A-4147-A177-3AD203B41FA5}">
                      <a16:colId xmlns:a16="http://schemas.microsoft.com/office/drawing/2014/main" val="3640430907"/>
                    </a:ext>
                  </a:extLst>
                </a:gridCol>
              </a:tblGrid>
              <a:tr h="411886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10297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bg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bg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bg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bg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bg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9210319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Units (in K)</a:t>
                      </a:r>
                    </a:p>
                  </a:txBody>
                  <a:tcPr marL="0" marR="0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0</a:t>
                      </a:r>
                      <a:endParaRPr lang="he-IL" sz="1400" b="0" i="0" u="none" strike="noStrike" kern="120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25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70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120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180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090890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Cumulative Units (3 years)</a:t>
                      </a:r>
                    </a:p>
                  </a:txBody>
                  <a:tcPr marL="0" marR="0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0</a:t>
                      </a:r>
                      <a:endParaRPr lang="he-IL" sz="1400" b="0" i="0" u="none" strike="noStrike" kern="120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30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95</a:t>
                      </a:r>
                      <a:endParaRPr lang="he-IL" sz="1400" b="0" i="0" u="none" strike="noStrike" kern="120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215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370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7489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Revenue (in $K)</a:t>
                      </a:r>
                    </a:p>
                  </a:txBody>
                  <a:tcPr marL="0" marR="0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$0</a:t>
                      </a:r>
                      <a:endParaRPr lang="he-IL" sz="1400" b="0" i="0" u="none" strike="noStrike" kern="120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$9,500</a:t>
                      </a:r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</a:t>
                      </a:r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31,100</a:t>
                      </a:r>
                      <a:endParaRPr lang="he-IL" sz="1400" b="0" i="0" u="none" strike="noStrike" kern="120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62,700$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102,600$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203209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Variable Costs</a:t>
                      </a:r>
                    </a:p>
                  </a:txBody>
                  <a:tcPr marL="0" marR="0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$0</a:t>
                      </a:r>
                      <a:endParaRPr lang="he-IL" sz="1400" b="0" i="0" u="none" strike="noStrike" kern="120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3,250$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9,100$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15,600$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23,400$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368003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Fixed Costs</a:t>
                      </a:r>
                    </a:p>
                  </a:txBody>
                  <a:tcPr marL="0" marR="0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$6,649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$8,968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$11,930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$15,972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$20,932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543093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Profit before Taxes</a:t>
                      </a:r>
                    </a:p>
                  </a:txBody>
                  <a:tcPr marL="0" marR="0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($6,649)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($2,718)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$10,070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$31,128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$58,268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53285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48CD931-D65C-440E-840F-FBE29BE0ECC0}"/>
              </a:ext>
            </a:extLst>
          </p:cNvPr>
          <p:cNvGraphicFramePr>
            <a:graphicFrameLocks noGrp="1"/>
          </p:cNvGraphicFramePr>
          <p:nvPr/>
        </p:nvGraphicFramePr>
        <p:xfrm>
          <a:off x="2351584" y="1773238"/>
          <a:ext cx="4396886" cy="1308737"/>
        </p:xfrm>
        <a:graphic>
          <a:graphicData uri="http://schemas.openxmlformats.org/drawingml/2006/table">
            <a:tbl>
              <a:tblPr/>
              <a:tblGrid>
                <a:gridCol w="2922308">
                  <a:extLst>
                    <a:ext uri="{9D8B030D-6E8A-4147-A177-3AD203B41FA5}">
                      <a16:colId xmlns:a16="http://schemas.microsoft.com/office/drawing/2014/main" val="583626646"/>
                    </a:ext>
                  </a:extLst>
                </a:gridCol>
                <a:gridCol w="551922">
                  <a:extLst>
                    <a:ext uri="{9D8B030D-6E8A-4147-A177-3AD203B41FA5}">
                      <a16:colId xmlns:a16="http://schemas.microsoft.com/office/drawing/2014/main" val="3985153717"/>
                    </a:ext>
                  </a:extLst>
                </a:gridCol>
                <a:gridCol w="922656">
                  <a:extLst>
                    <a:ext uri="{9D8B030D-6E8A-4147-A177-3AD203B41FA5}">
                      <a16:colId xmlns:a16="http://schemas.microsoft.com/office/drawing/2014/main" val="2767541083"/>
                    </a:ext>
                  </a:extLst>
                </a:gridCol>
              </a:tblGrid>
              <a:tr h="2592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Medical watch sales price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$200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per unit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527251"/>
                  </a:ext>
                </a:extLst>
              </a:tr>
              <a:tr h="2592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Subscription fee for 36 months min.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$15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per month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006934"/>
                  </a:ext>
                </a:extLst>
              </a:tr>
              <a:tr h="2592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Medical watch cost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$130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per unit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706335"/>
                  </a:ext>
                </a:extLst>
              </a:tr>
              <a:tr h="2592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Development costs increase after 2021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10%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growth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9879898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Distributor support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10%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of revenue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6960387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1F507CA2-DE0B-4B75-BFD2-1C9532DE63CF}"/>
              </a:ext>
            </a:extLst>
          </p:cNvPr>
          <p:cNvSpPr/>
          <p:nvPr/>
        </p:nvSpPr>
        <p:spPr>
          <a:xfrm>
            <a:off x="7032104" y="260648"/>
            <a:ext cx="40556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2567D1"/>
                </a:solidFill>
                <a:latin typeface="Assistant ExtraBold" panose="00000900000000000000" pitchFamily="2" charset="-79"/>
                <a:ea typeface="Roboto" panose="02000000000000000000" pitchFamily="2" charset="0"/>
                <a:cs typeface="Assistant ExtraBold" panose="00000900000000000000" pitchFamily="2" charset="-79"/>
              </a:rPr>
              <a:t>1B</a:t>
            </a:r>
            <a:r>
              <a:rPr lang="en-US" sz="2400" b="1">
                <a:solidFill>
                  <a:srgbClr val="2567D1"/>
                </a:solidFill>
                <a:latin typeface="Assistant ExtraLight" panose="00000300000000000000" pitchFamily="2" charset="-79"/>
                <a:ea typeface="Roboto" panose="02000000000000000000" pitchFamily="2" charset="0"/>
                <a:cs typeface="Assistant ExtraLight" panose="00000300000000000000" pitchFamily="2" charset="-79"/>
              </a:rPr>
              <a:t>. Economics of CardiacSense medical wristbands to hospitals </a:t>
            </a:r>
            <a:r>
              <a:rPr lang="en-US" sz="2000" b="1">
                <a:solidFill>
                  <a:srgbClr val="2567D1"/>
                </a:solidFill>
                <a:latin typeface="Assistant ExtraLight" panose="00000300000000000000" pitchFamily="2" charset="-79"/>
                <a:ea typeface="Roboto" panose="02000000000000000000" pitchFamily="2" charset="0"/>
                <a:cs typeface="Assistant ExtraLight" panose="00000300000000000000" pitchFamily="2" charset="-79"/>
              </a:rPr>
              <a:t>(subscription model)</a:t>
            </a:r>
          </a:p>
        </p:txBody>
      </p:sp>
      <p:graphicFrame>
        <p:nvGraphicFramePr>
          <p:cNvPr id="13" name="Table 27">
            <a:extLst>
              <a:ext uri="{FF2B5EF4-FFF2-40B4-BE49-F238E27FC236}">
                <a16:creationId xmlns:a16="http://schemas.microsoft.com/office/drawing/2014/main" id="{1130F0F5-A881-453E-BADF-1A4B9297667F}"/>
              </a:ext>
            </a:extLst>
          </p:cNvPr>
          <p:cNvGraphicFramePr>
            <a:graphicFrameLocks noGrp="1"/>
          </p:cNvGraphicFramePr>
          <p:nvPr/>
        </p:nvGraphicFramePr>
        <p:xfrm>
          <a:off x="7032104" y="1761682"/>
          <a:ext cx="5788326" cy="1357134"/>
        </p:xfrm>
        <a:graphic>
          <a:graphicData uri="http://schemas.openxmlformats.org/drawingml/2006/table">
            <a:tbl>
              <a:tblPr/>
              <a:tblGrid>
                <a:gridCol w="3412062">
                  <a:extLst>
                    <a:ext uri="{9D8B030D-6E8A-4147-A177-3AD203B41FA5}">
                      <a16:colId xmlns:a16="http://schemas.microsoft.com/office/drawing/2014/main" val="583626646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985153717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767541083"/>
                    </a:ext>
                  </a:extLst>
                </a:gridCol>
              </a:tblGrid>
              <a:tr h="222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Medical Wristband sales price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80$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per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527251"/>
                  </a:ext>
                </a:extLst>
              </a:tr>
              <a:tr h="222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Patients with post-hospitalization monitoring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006934"/>
                  </a:ext>
                </a:extLst>
              </a:tr>
              <a:tr h="222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Subscription fee for 36 months minimum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15$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per month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706335"/>
                  </a:ext>
                </a:extLst>
              </a:tr>
              <a:tr h="222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Medical Wristband cost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40$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per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9879898"/>
                  </a:ext>
                </a:extLst>
              </a:tr>
              <a:tr h="232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Development costs increase after 2021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growth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6960387"/>
                  </a:ext>
                </a:extLst>
              </a:tr>
              <a:tr h="232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Distributor support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0" i="0" u="none" strike="noStrike" kern="1200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>
                          <a:solidFill>
                            <a:srgbClr val="2567D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of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4390968"/>
                  </a:ext>
                </a:extLst>
              </a:tr>
            </a:tbl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D99D7C-0940-4007-AD4F-1D9432C449B7}"/>
              </a:ext>
            </a:extLst>
          </p:cNvPr>
          <p:cNvSpPr txBox="1">
            <a:spLocks/>
          </p:cNvSpPr>
          <p:nvPr/>
        </p:nvSpPr>
        <p:spPr>
          <a:xfrm>
            <a:off x="11527391" y="6356350"/>
            <a:ext cx="473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B59D1-E37D-4E3F-81E5-C5BBDA76D1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Table 23">
            <a:extLst>
              <a:ext uri="{FF2B5EF4-FFF2-40B4-BE49-F238E27FC236}">
                <a16:creationId xmlns:a16="http://schemas.microsoft.com/office/drawing/2014/main" id="{54D94C6B-169F-40CF-945C-D6D0AD1CFFCB}"/>
              </a:ext>
            </a:extLst>
          </p:cNvPr>
          <p:cNvGraphicFramePr>
            <a:graphicFrameLocks noGrp="1"/>
          </p:cNvGraphicFramePr>
          <p:nvPr/>
        </p:nvGraphicFramePr>
        <p:xfrm>
          <a:off x="7076426" y="3290341"/>
          <a:ext cx="4492952" cy="2883202"/>
        </p:xfrm>
        <a:graphic>
          <a:graphicData uri="http://schemas.openxmlformats.org/drawingml/2006/table">
            <a:tbl>
              <a:tblPr/>
              <a:tblGrid>
                <a:gridCol w="912468">
                  <a:extLst>
                    <a:ext uri="{9D8B030D-6E8A-4147-A177-3AD203B41FA5}">
                      <a16:colId xmlns:a16="http://schemas.microsoft.com/office/drawing/2014/main" val="1335293803"/>
                    </a:ext>
                  </a:extLst>
                </a:gridCol>
                <a:gridCol w="895121">
                  <a:extLst>
                    <a:ext uri="{9D8B030D-6E8A-4147-A177-3AD203B41FA5}">
                      <a16:colId xmlns:a16="http://schemas.microsoft.com/office/drawing/2014/main" val="2560825502"/>
                    </a:ext>
                  </a:extLst>
                </a:gridCol>
                <a:gridCol w="895121">
                  <a:extLst>
                    <a:ext uri="{9D8B030D-6E8A-4147-A177-3AD203B41FA5}">
                      <a16:colId xmlns:a16="http://schemas.microsoft.com/office/drawing/2014/main" val="3296899200"/>
                    </a:ext>
                  </a:extLst>
                </a:gridCol>
                <a:gridCol w="895121">
                  <a:extLst>
                    <a:ext uri="{9D8B030D-6E8A-4147-A177-3AD203B41FA5}">
                      <a16:colId xmlns:a16="http://schemas.microsoft.com/office/drawing/2014/main" val="515191308"/>
                    </a:ext>
                  </a:extLst>
                </a:gridCol>
                <a:gridCol w="895121">
                  <a:extLst>
                    <a:ext uri="{9D8B030D-6E8A-4147-A177-3AD203B41FA5}">
                      <a16:colId xmlns:a16="http://schemas.microsoft.com/office/drawing/2014/main" val="3640430907"/>
                    </a:ext>
                  </a:extLst>
                </a:gridCol>
              </a:tblGrid>
              <a:tr h="411886"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567D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567D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567D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567D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567D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9210319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67D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50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67D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500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67D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1,000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67D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2,000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67D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090890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50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550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1,550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3,500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7489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0$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4,900$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49,900$ 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107,900$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223,000$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203209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0$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2,000$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20,000$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40,000$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80,000$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368003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</a:t>
                      </a:r>
                      <a:r>
                        <a:rPr lang="he-IL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</a:t>
                      </a:r>
                      <a:r>
                        <a:rPr lang="he-IL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</a:t>
                      </a:r>
                      <a:r>
                        <a:rPr lang="he-IL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</a:t>
                      </a:r>
                      <a:r>
                        <a:rPr lang="he-IL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</a:t>
                      </a:r>
                      <a:r>
                        <a:rPr lang="he-IL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543093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$0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2,900</a:t>
                      </a:r>
                      <a:r>
                        <a:rPr lang="he-IL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29,900</a:t>
                      </a:r>
                      <a:r>
                        <a:rPr lang="he-IL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67,900</a:t>
                      </a:r>
                      <a:r>
                        <a:rPr lang="he-IL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143,000</a:t>
                      </a:r>
                      <a:r>
                        <a:rPr lang="he-IL" sz="1400" u="none" strike="noStrike" dirty="0"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5328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838258-A533-EB4A-9446-0FA571002091}"/>
              </a:ext>
            </a:extLst>
          </p:cNvPr>
          <p:cNvSpPr txBox="1"/>
          <p:nvPr/>
        </p:nvSpPr>
        <p:spPr>
          <a:xfrm>
            <a:off x="2207568" y="6381328"/>
            <a:ext cx="77048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latin typeface="Assistant SemiBold" pitchFamily="2" charset="-79"/>
                <a:cs typeface="Assistant SemiBold" pitchFamily="2" charset="-79"/>
              </a:rPr>
              <a:t>Note</a:t>
            </a:r>
            <a:r>
              <a:rPr lang="en-US" sz="1100" b="1" dirty="0">
                <a:latin typeface="Assistant SemiBold" pitchFamily="2" charset="-79"/>
                <a:cs typeface="Assistant SemiBold" pitchFamily="2" charset="-79"/>
              </a:rPr>
              <a:t>: </a:t>
            </a:r>
            <a:r>
              <a:rPr lang="en-US" sz="1100" b="1" dirty="0" err="1">
                <a:latin typeface="Assistant SemiBold" pitchFamily="2" charset="-79"/>
                <a:cs typeface="Assistant SemiBold" pitchFamily="2" charset="-79"/>
              </a:rPr>
              <a:t>CardiacSense’s</a:t>
            </a:r>
            <a:r>
              <a:rPr lang="en-US" sz="1100" b="1" dirty="0">
                <a:latin typeface="Assistant SemiBold" pitchFamily="2" charset="-79"/>
                <a:cs typeface="Assistant SemiBold" pitchFamily="2" charset="-79"/>
              </a:rPr>
              <a:t> fixed costs are all captured in Business Model 1A, except direct costs for the Blood Pressure Clip </a:t>
            </a:r>
          </a:p>
        </p:txBody>
      </p:sp>
    </p:spTree>
    <p:extLst>
      <p:ext uri="{BB962C8B-B14F-4D97-AF65-F5344CB8AC3E}">
        <p14:creationId xmlns:p14="http://schemas.microsoft.com/office/powerpoint/2010/main" val="14384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AB480FAB-E7F1-4653-9C72-4F7F201E352C}"/>
              </a:ext>
            </a:extLst>
          </p:cNvPr>
          <p:cNvSpPr/>
          <p:nvPr/>
        </p:nvSpPr>
        <p:spPr>
          <a:xfrm>
            <a:off x="2207568" y="0"/>
            <a:ext cx="5201494" cy="6880870"/>
          </a:xfrm>
          <a:prstGeom prst="rect">
            <a:avLst/>
          </a:prstGeom>
          <a:solidFill>
            <a:srgbClr val="256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CBEFE9D-ED28-4737-B6E1-1599E0A15EAB}"/>
              </a:ext>
            </a:extLst>
          </p:cNvPr>
          <p:cNvSpPr/>
          <p:nvPr/>
        </p:nvSpPr>
        <p:spPr>
          <a:xfrm>
            <a:off x="2495600" y="284148"/>
            <a:ext cx="4464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Assistant ExtraBold" panose="00000900000000000000" pitchFamily="2" charset="-79"/>
                <a:ea typeface="Roboto" panose="02000000000000000000" pitchFamily="2" charset="0"/>
                <a:cs typeface="Assistant ExtraBold" panose="00000900000000000000" pitchFamily="2" charset="-79"/>
              </a:rPr>
              <a:t>2. </a:t>
            </a:r>
            <a:r>
              <a:rPr lang="en-GB" sz="2400" b="1">
                <a:solidFill>
                  <a:schemeClr val="bg1"/>
                </a:solidFill>
                <a:latin typeface="Assistant ExtraLight" panose="00000300000000000000" pitchFamily="2" charset="-79"/>
                <a:ea typeface="Roboto" panose="02000000000000000000" pitchFamily="2" charset="0"/>
                <a:cs typeface="Assistant ExtraLight" panose="00000300000000000000" pitchFamily="2" charset="-79"/>
              </a:rPr>
              <a:t>Economics of CardiacSense Blood Pressure clips to watch manufacturers</a:t>
            </a:r>
            <a:endParaRPr lang="en-US" sz="2400" b="1">
              <a:solidFill>
                <a:schemeClr val="bg1"/>
              </a:solidFill>
              <a:latin typeface="Assistant ExtraLight" panose="00000300000000000000" pitchFamily="2" charset="-79"/>
              <a:ea typeface="Roboto" panose="02000000000000000000" pitchFamily="2" charset="0"/>
              <a:cs typeface="Assistant ExtraLight" panose="00000300000000000000" pitchFamily="2" charset="-79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2DCAEBA9-F3C8-4C0A-B30B-0B18990C879B}"/>
              </a:ext>
            </a:extLst>
          </p:cNvPr>
          <p:cNvGraphicFramePr>
            <a:graphicFrameLocks noGrp="1"/>
          </p:cNvGraphicFramePr>
          <p:nvPr/>
        </p:nvGraphicFramePr>
        <p:xfrm>
          <a:off x="2639616" y="1772814"/>
          <a:ext cx="5164827" cy="1296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2441">
                  <a:extLst>
                    <a:ext uri="{9D8B030D-6E8A-4147-A177-3AD203B41FA5}">
                      <a16:colId xmlns:a16="http://schemas.microsoft.com/office/drawing/2014/main" val="659247526"/>
                    </a:ext>
                  </a:extLst>
                </a:gridCol>
                <a:gridCol w="883565">
                  <a:extLst>
                    <a:ext uri="{9D8B030D-6E8A-4147-A177-3AD203B41FA5}">
                      <a16:colId xmlns:a16="http://schemas.microsoft.com/office/drawing/2014/main" val="1606089727"/>
                    </a:ext>
                  </a:extLst>
                </a:gridCol>
                <a:gridCol w="1388821">
                  <a:extLst>
                    <a:ext uri="{9D8B030D-6E8A-4147-A177-3AD203B41FA5}">
                      <a16:colId xmlns:a16="http://schemas.microsoft.com/office/drawing/2014/main" val="2789269432"/>
                    </a:ext>
                  </a:extLst>
                </a:gridCol>
              </a:tblGrid>
              <a:tr h="25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Probability Factor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30%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838389"/>
                  </a:ext>
                </a:extLst>
              </a:tr>
              <a:tr h="25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Blood Pressure clip sales price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80$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per unit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173673"/>
                  </a:ext>
                </a:extLst>
              </a:tr>
              <a:tr h="25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Blood Pressure clip cost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20$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per unit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889846"/>
                  </a:ext>
                </a:extLst>
              </a:tr>
              <a:tr h="257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Development costs increase after 2021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growth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779317"/>
                  </a:ext>
                </a:extLst>
              </a:tr>
              <a:tr h="267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Distributor support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of revenue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473379"/>
                  </a:ext>
                </a:extLst>
              </a:tr>
            </a:tbl>
          </a:graphicData>
        </a:graphic>
      </p:graphicFrame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C39561F-8EEA-498D-B9CE-B9E9DB51952C}"/>
              </a:ext>
            </a:extLst>
          </p:cNvPr>
          <p:cNvSpPr txBox="1">
            <a:spLocks/>
          </p:cNvSpPr>
          <p:nvPr/>
        </p:nvSpPr>
        <p:spPr>
          <a:xfrm>
            <a:off x="11560242" y="6356350"/>
            <a:ext cx="473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B59D1-E37D-4E3F-81E5-C5BBDA76D1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23">
            <a:extLst>
              <a:ext uri="{FF2B5EF4-FFF2-40B4-BE49-F238E27FC236}">
                <a16:creationId xmlns:a16="http://schemas.microsoft.com/office/drawing/2014/main" id="{1DBAFD3D-06D5-44ED-93CB-7EC2209452D5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3376241"/>
          <a:ext cx="7001694" cy="2933079"/>
        </p:xfrm>
        <a:graphic>
          <a:graphicData uri="http://schemas.openxmlformats.org/drawingml/2006/table">
            <a:tbl>
              <a:tblPr/>
              <a:tblGrid>
                <a:gridCol w="2002314">
                  <a:extLst>
                    <a:ext uri="{9D8B030D-6E8A-4147-A177-3AD203B41FA5}">
                      <a16:colId xmlns:a16="http://schemas.microsoft.com/office/drawing/2014/main" val="2723601229"/>
                    </a:ext>
                  </a:extLst>
                </a:gridCol>
                <a:gridCol w="1118924">
                  <a:extLst>
                    <a:ext uri="{9D8B030D-6E8A-4147-A177-3AD203B41FA5}">
                      <a16:colId xmlns:a16="http://schemas.microsoft.com/office/drawing/2014/main" val="1335293803"/>
                    </a:ext>
                  </a:extLst>
                </a:gridCol>
                <a:gridCol w="970114">
                  <a:extLst>
                    <a:ext uri="{9D8B030D-6E8A-4147-A177-3AD203B41FA5}">
                      <a16:colId xmlns:a16="http://schemas.microsoft.com/office/drawing/2014/main" val="2560825502"/>
                    </a:ext>
                  </a:extLst>
                </a:gridCol>
                <a:gridCol w="970114">
                  <a:extLst>
                    <a:ext uri="{9D8B030D-6E8A-4147-A177-3AD203B41FA5}">
                      <a16:colId xmlns:a16="http://schemas.microsoft.com/office/drawing/2014/main" val="3296899200"/>
                    </a:ext>
                  </a:extLst>
                </a:gridCol>
                <a:gridCol w="970114">
                  <a:extLst>
                    <a:ext uri="{9D8B030D-6E8A-4147-A177-3AD203B41FA5}">
                      <a16:colId xmlns:a16="http://schemas.microsoft.com/office/drawing/2014/main" val="515191308"/>
                    </a:ext>
                  </a:extLst>
                </a:gridCol>
                <a:gridCol w="970114">
                  <a:extLst>
                    <a:ext uri="{9D8B030D-6E8A-4147-A177-3AD203B41FA5}">
                      <a16:colId xmlns:a16="http://schemas.microsoft.com/office/drawing/2014/main" val="3640430907"/>
                    </a:ext>
                  </a:extLst>
                </a:gridCol>
              </a:tblGrid>
              <a:tr h="437404"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10297" marT="10297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bg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bg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2021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2022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bg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2023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600" b="0" i="0" u="none" strike="noStrike">
                          <a:solidFill>
                            <a:schemeClr val="bg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2024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9210319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Units (in K)</a:t>
                      </a:r>
                    </a:p>
                  </a:txBody>
                  <a:tcPr marL="9525" marR="360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100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400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800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1200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090890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Units (in K) after Probability Factor</a:t>
                      </a:r>
                    </a:p>
                  </a:txBody>
                  <a:tcPr marL="9525" marR="360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30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120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240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360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7489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Revenue (in $K)</a:t>
                      </a:r>
                    </a:p>
                  </a:txBody>
                  <a:tcPr marL="9525" marR="360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2,400$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9,600$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19,200$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28,800$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203209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Variable Costs</a:t>
                      </a:r>
                    </a:p>
                  </a:txBody>
                  <a:tcPr marL="9525" marR="360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600$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$2,400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4,800$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7,200$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368003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Fixed Costs</a:t>
                      </a:r>
                    </a:p>
                  </a:txBody>
                  <a:tcPr marL="9525" marR="360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$984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$1,420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$2,258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$3,218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$4,178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543093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Profit before Taxes</a:t>
                      </a:r>
                    </a:p>
                  </a:txBody>
                  <a:tcPr marL="9525" marR="360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($984)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$380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$4,942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$11,182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$17,422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532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9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>
            <a:extLst>
              <a:ext uri="{FF2B5EF4-FFF2-40B4-BE49-F238E27FC236}">
                <a16:creationId xmlns:a16="http://schemas.microsoft.com/office/drawing/2014/main" id="{DA69EA6F-1161-4274-B09F-4FD4C0020B54}"/>
              </a:ext>
            </a:extLst>
          </p:cNvPr>
          <p:cNvSpPr/>
          <p:nvPr/>
        </p:nvSpPr>
        <p:spPr>
          <a:xfrm>
            <a:off x="2590011" y="960623"/>
            <a:ext cx="4985309" cy="5920247"/>
          </a:xfrm>
          <a:prstGeom prst="rect">
            <a:avLst/>
          </a:prstGeom>
          <a:solidFill>
            <a:srgbClr val="256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24F191A-E106-462E-ADCC-B847342E7192}"/>
              </a:ext>
            </a:extLst>
          </p:cNvPr>
          <p:cNvSpPr/>
          <p:nvPr/>
        </p:nvSpPr>
        <p:spPr>
          <a:xfrm>
            <a:off x="623392" y="375848"/>
            <a:ext cx="7679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2567D1"/>
                </a:solidFill>
                <a:latin typeface="Assistant ExtraBold" panose="00000900000000000000" pitchFamily="2" charset="-79"/>
                <a:ea typeface="Roboto" panose="02000000000000000000" pitchFamily="2" charset="0"/>
                <a:cs typeface="Assistant ExtraBold" panose="00000900000000000000" pitchFamily="2" charset="-79"/>
              </a:rPr>
              <a:t>3. </a:t>
            </a:r>
            <a:r>
              <a:rPr lang="en-GB" sz="3200" b="1">
                <a:solidFill>
                  <a:srgbClr val="2567D1"/>
                </a:solidFill>
                <a:latin typeface="Assistant ExtraLight" panose="00000300000000000000" pitchFamily="2" charset="-79"/>
                <a:ea typeface="Roboto" panose="02000000000000000000" pitchFamily="2" charset="0"/>
                <a:cs typeface="Assistant ExtraLight" panose="00000300000000000000" pitchFamily="2" charset="-79"/>
              </a:rPr>
              <a:t>Economics of Strategic Partnerships</a:t>
            </a:r>
            <a:endParaRPr lang="en-US" sz="3200" b="1">
              <a:solidFill>
                <a:srgbClr val="2567D1"/>
              </a:solidFill>
              <a:latin typeface="Assistant ExtraLight" panose="00000300000000000000" pitchFamily="2" charset="-79"/>
              <a:ea typeface="Roboto" panose="02000000000000000000" pitchFamily="2" charset="0"/>
              <a:cs typeface="Assistant ExtraLight" panose="00000300000000000000" pitchFamily="2" charset="-79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86B12C7-242A-492D-AFF7-1997F620236A}"/>
              </a:ext>
            </a:extLst>
          </p:cNvPr>
          <p:cNvGraphicFramePr>
            <a:graphicFrameLocks noGrp="1"/>
          </p:cNvGraphicFramePr>
          <p:nvPr/>
        </p:nvGraphicFramePr>
        <p:xfrm>
          <a:off x="7649778" y="3356992"/>
          <a:ext cx="4102005" cy="2664900"/>
        </p:xfrm>
        <a:graphic>
          <a:graphicData uri="http://schemas.openxmlformats.org/drawingml/2006/table">
            <a:tbl>
              <a:tblPr/>
              <a:tblGrid>
                <a:gridCol w="820401">
                  <a:extLst>
                    <a:ext uri="{9D8B030D-6E8A-4147-A177-3AD203B41FA5}">
                      <a16:colId xmlns:a16="http://schemas.microsoft.com/office/drawing/2014/main" val="4069182738"/>
                    </a:ext>
                  </a:extLst>
                </a:gridCol>
                <a:gridCol w="820401">
                  <a:extLst>
                    <a:ext uri="{9D8B030D-6E8A-4147-A177-3AD203B41FA5}">
                      <a16:colId xmlns:a16="http://schemas.microsoft.com/office/drawing/2014/main" val="1905269262"/>
                    </a:ext>
                  </a:extLst>
                </a:gridCol>
                <a:gridCol w="820401">
                  <a:extLst>
                    <a:ext uri="{9D8B030D-6E8A-4147-A177-3AD203B41FA5}">
                      <a16:colId xmlns:a16="http://schemas.microsoft.com/office/drawing/2014/main" val="2432675053"/>
                    </a:ext>
                  </a:extLst>
                </a:gridCol>
                <a:gridCol w="820401">
                  <a:extLst>
                    <a:ext uri="{9D8B030D-6E8A-4147-A177-3AD203B41FA5}">
                      <a16:colId xmlns:a16="http://schemas.microsoft.com/office/drawing/2014/main" val="3417987580"/>
                    </a:ext>
                  </a:extLst>
                </a:gridCol>
                <a:gridCol w="820401">
                  <a:extLst>
                    <a:ext uri="{9D8B030D-6E8A-4147-A177-3AD203B41FA5}">
                      <a16:colId xmlns:a16="http://schemas.microsoft.com/office/drawing/2014/main" val="1048434119"/>
                    </a:ext>
                  </a:extLst>
                </a:gridCol>
              </a:tblGrid>
              <a:tr h="44415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2021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2022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2023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2024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8075183"/>
                  </a:ext>
                </a:extLst>
              </a:tr>
              <a:tr h="444150"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255865"/>
                  </a:ext>
                </a:extLst>
              </a:tr>
              <a:tr h="444150"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017740"/>
                  </a:ext>
                </a:extLst>
              </a:tr>
              <a:tr h="44415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2,860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3,403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4,050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4,820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731485"/>
                  </a:ext>
                </a:extLst>
              </a:tr>
              <a:tr h="44415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$0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$4,290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$5,105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$6,075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$7,229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43884"/>
                  </a:ext>
                </a:extLst>
              </a:tr>
              <a:tr h="44415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$0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$4,290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$5,105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$6,075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$7,229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5DB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42474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D0DA145-47A5-42C4-BA06-78C55D85CEE6}"/>
              </a:ext>
            </a:extLst>
          </p:cNvPr>
          <p:cNvGraphicFramePr>
            <a:graphicFrameLocks noGrp="1"/>
          </p:cNvGraphicFramePr>
          <p:nvPr/>
        </p:nvGraphicFramePr>
        <p:xfrm>
          <a:off x="47328" y="3356993"/>
          <a:ext cx="7527993" cy="2664901"/>
        </p:xfrm>
        <a:graphic>
          <a:graphicData uri="http://schemas.openxmlformats.org/drawingml/2006/table">
            <a:tbl>
              <a:tblPr/>
              <a:tblGrid>
                <a:gridCol w="2585185">
                  <a:extLst>
                    <a:ext uri="{9D8B030D-6E8A-4147-A177-3AD203B41FA5}">
                      <a16:colId xmlns:a16="http://schemas.microsoft.com/office/drawing/2014/main" val="2723601229"/>
                    </a:ext>
                  </a:extLst>
                </a:gridCol>
                <a:gridCol w="770668">
                  <a:extLst>
                    <a:ext uri="{9D8B030D-6E8A-4147-A177-3AD203B41FA5}">
                      <a16:colId xmlns:a16="http://schemas.microsoft.com/office/drawing/2014/main" val="1335293803"/>
                    </a:ext>
                  </a:extLst>
                </a:gridCol>
                <a:gridCol w="1043035">
                  <a:extLst>
                    <a:ext uri="{9D8B030D-6E8A-4147-A177-3AD203B41FA5}">
                      <a16:colId xmlns:a16="http://schemas.microsoft.com/office/drawing/2014/main" val="2560825502"/>
                    </a:ext>
                  </a:extLst>
                </a:gridCol>
                <a:gridCol w="1043035">
                  <a:extLst>
                    <a:ext uri="{9D8B030D-6E8A-4147-A177-3AD203B41FA5}">
                      <a16:colId xmlns:a16="http://schemas.microsoft.com/office/drawing/2014/main" val="3296899200"/>
                    </a:ext>
                  </a:extLst>
                </a:gridCol>
                <a:gridCol w="1043035">
                  <a:extLst>
                    <a:ext uri="{9D8B030D-6E8A-4147-A177-3AD203B41FA5}">
                      <a16:colId xmlns:a16="http://schemas.microsoft.com/office/drawing/2014/main" val="515191308"/>
                    </a:ext>
                  </a:extLst>
                </a:gridCol>
                <a:gridCol w="1043035">
                  <a:extLst>
                    <a:ext uri="{9D8B030D-6E8A-4147-A177-3AD203B41FA5}">
                      <a16:colId xmlns:a16="http://schemas.microsoft.com/office/drawing/2014/main" val="3640430907"/>
                    </a:ext>
                  </a:extLst>
                </a:gridCol>
              </a:tblGrid>
              <a:tr h="411886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297" marR="10297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2021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2022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2023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2024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9210319"/>
                  </a:ext>
                </a:extLst>
              </a:tr>
              <a:tr h="52957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Algorithm License Units (in K)</a:t>
                      </a:r>
                      <a:endParaRPr lang="en-GB" sz="1400" b="0" i="0" u="none" strike="noStrike" kern="1200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16755" marR="144000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2,000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2,200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2,420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2,662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090890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Basic SOM* License Units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 (in K)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</a:b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16755" marR="144000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1,000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1,100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1,210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1,331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7489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Advanced SOM</a:t>
                      </a: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*</a:t>
                      </a: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 License Units </a:t>
                      </a: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(in K)</a:t>
                      </a:r>
                    </a:p>
                  </a:txBody>
                  <a:tcPr marL="116755" marR="144000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1,000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1,100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1,210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e-IL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1,331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203209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Revenue (in $K)</a:t>
                      </a:r>
                    </a:p>
                  </a:txBody>
                  <a:tcPr marL="116755" marR="144000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$3,500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$3,850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$4,235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$4,659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368003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Profit before Taxes</a:t>
                      </a:r>
                    </a:p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16755" marR="144000" marT="10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$0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$3,500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$3,850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$4,235 </a:t>
                      </a:r>
                    </a:p>
                  </a:txBody>
                  <a:tcPr marL="10297" marR="247131" marT="102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$4,659</a:t>
                      </a:r>
                      <a:endParaRPr lang="he-IL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543093"/>
                  </a:ext>
                </a:extLst>
              </a:tr>
            </a:tbl>
          </a:graphicData>
        </a:graphic>
      </p:graphicFrame>
      <p:sp>
        <p:nvSpPr>
          <p:cNvPr id="26" name="Rectangle 2">
            <a:extLst>
              <a:ext uri="{FF2B5EF4-FFF2-40B4-BE49-F238E27FC236}">
                <a16:creationId xmlns:a16="http://schemas.microsoft.com/office/drawing/2014/main" id="{9CBEFE9D-ED28-4737-B6E1-1599E0A15EAB}"/>
              </a:ext>
            </a:extLst>
          </p:cNvPr>
          <p:cNvSpPr/>
          <p:nvPr/>
        </p:nvSpPr>
        <p:spPr>
          <a:xfrm>
            <a:off x="2927648" y="1136098"/>
            <a:ext cx="411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Assistant ExtraLight" panose="00000300000000000000" pitchFamily="2" charset="-79"/>
                <a:ea typeface="Roboto" panose="02000000000000000000" pitchFamily="2" charset="0"/>
                <a:cs typeface="Assistant ExtraLight" panose="00000300000000000000" pitchFamily="2" charset="-79"/>
              </a:rPr>
              <a:t>A. Licensing to Tier II players</a:t>
            </a:r>
            <a:endParaRPr lang="en-US" sz="2400" b="1">
              <a:solidFill>
                <a:schemeClr val="bg1"/>
              </a:solidFill>
              <a:latin typeface="Assistant ExtraLight" panose="00000300000000000000" pitchFamily="2" charset="-79"/>
              <a:ea typeface="Roboto" panose="02000000000000000000" pitchFamily="2" charset="0"/>
              <a:cs typeface="Assistant ExtraLight" panose="00000300000000000000" pitchFamily="2" charset="-79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48CD931-D65C-440E-840F-FBE29BE0ECC0}"/>
              </a:ext>
            </a:extLst>
          </p:cNvPr>
          <p:cNvGraphicFramePr>
            <a:graphicFrameLocks noGrp="1"/>
          </p:cNvGraphicFramePr>
          <p:nvPr/>
        </p:nvGraphicFramePr>
        <p:xfrm>
          <a:off x="2927648" y="1773238"/>
          <a:ext cx="4229222" cy="1308737"/>
        </p:xfrm>
        <a:graphic>
          <a:graphicData uri="http://schemas.openxmlformats.org/drawingml/2006/table">
            <a:tbl>
              <a:tblPr/>
              <a:tblGrid>
                <a:gridCol w="2810873">
                  <a:extLst>
                    <a:ext uri="{9D8B030D-6E8A-4147-A177-3AD203B41FA5}">
                      <a16:colId xmlns:a16="http://schemas.microsoft.com/office/drawing/2014/main" val="583626646"/>
                    </a:ext>
                  </a:extLst>
                </a:gridCol>
                <a:gridCol w="530876">
                  <a:extLst>
                    <a:ext uri="{9D8B030D-6E8A-4147-A177-3AD203B41FA5}">
                      <a16:colId xmlns:a16="http://schemas.microsoft.com/office/drawing/2014/main" val="3985153717"/>
                    </a:ext>
                  </a:extLst>
                </a:gridCol>
                <a:gridCol w="887473">
                  <a:extLst>
                    <a:ext uri="{9D8B030D-6E8A-4147-A177-3AD203B41FA5}">
                      <a16:colId xmlns:a16="http://schemas.microsoft.com/office/drawing/2014/main" val="2767541083"/>
                    </a:ext>
                  </a:extLst>
                </a:gridCol>
              </a:tblGrid>
              <a:tr h="2592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Algorithm license fee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$0.50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per unit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527251"/>
                  </a:ext>
                </a:extLst>
              </a:tr>
              <a:tr h="2592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Basic SOM* license fee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$1.00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per unit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006934"/>
                  </a:ext>
                </a:extLst>
              </a:tr>
              <a:tr h="2592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Advanced SOM* license fee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$1.50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per unit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706335"/>
                  </a:ext>
                </a:extLst>
              </a:tr>
              <a:tr h="2592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Unit growth per year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10%</a:t>
                      </a:r>
                    </a:p>
                  </a:txBody>
                  <a:tcPr marL="9525" marR="108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growth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9879898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Costs covered by licensee NRE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108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6960387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F3F2569-EAC0-4E59-8E9E-708D8B249212}"/>
              </a:ext>
            </a:extLst>
          </p:cNvPr>
          <p:cNvGraphicFramePr>
            <a:graphicFrameLocks noGrp="1"/>
          </p:cNvGraphicFramePr>
          <p:nvPr/>
        </p:nvGraphicFramePr>
        <p:xfrm>
          <a:off x="7796889" y="1808509"/>
          <a:ext cx="5427903" cy="777600"/>
        </p:xfrm>
        <a:graphic>
          <a:graphicData uri="http://schemas.openxmlformats.org/drawingml/2006/table">
            <a:tbl>
              <a:tblPr/>
              <a:tblGrid>
                <a:gridCol w="2446343">
                  <a:extLst>
                    <a:ext uri="{9D8B030D-6E8A-4147-A177-3AD203B41FA5}">
                      <a16:colId xmlns:a16="http://schemas.microsoft.com/office/drawing/2014/main" val="4169430129"/>
                    </a:ext>
                  </a:extLst>
                </a:gridCol>
                <a:gridCol w="693807">
                  <a:extLst>
                    <a:ext uri="{9D8B030D-6E8A-4147-A177-3AD203B41FA5}">
                      <a16:colId xmlns:a16="http://schemas.microsoft.com/office/drawing/2014/main" val="2211964447"/>
                    </a:ext>
                  </a:extLst>
                </a:gridCol>
                <a:gridCol w="2287753">
                  <a:extLst>
                    <a:ext uri="{9D8B030D-6E8A-4147-A177-3AD203B41FA5}">
                      <a16:colId xmlns:a16="http://schemas.microsoft.com/office/drawing/2014/main" val="4209392960"/>
                    </a:ext>
                  </a:extLst>
                </a:gridCol>
              </a:tblGrid>
              <a:tr h="259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Advanced SOM* license fee</a:t>
                      </a:r>
                    </a:p>
                  </a:txBody>
                  <a:tcPr marL="108000" marR="108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$1.50</a:t>
                      </a:r>
                    </a:p>
                  </a:txBody>
                  <a:tcPr marL="108000" marR="10800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per unit</a:t>
                      </a:r>
                    </a:p>
                  </a:txBody>
                  <a:tcPr marL="108000" marR="10800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937721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Unit growth per year</a:t>
                      </a:r>
                    </a:p>
                  </a:txBody>
                  <a:tcPr marL="108000" marR="108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1</a:t>
                      </a:r>
                      <a:r>
                        <a:rPr lang="en-GB" sz="1400" b="0" i="0" u="none" strike="noStrike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9%</a:t>
                      </a:r>
                    </a:p>
                  </a:txBody>
                  <a:tcPr marL="108000" marR="108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growth</a:t>
                      </a:r>
                    </a:p>
                  </a:txBody>
                  <a:tcPr marL="108000" marR="10800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206620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Costs covered by licensee NRE</a:t>
                      </a:r>
                    </a:p>
                  </a:txBody>
                  <a:tcPr marL="108000" marR="108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GB" sz="1400" b="0" i="0" u="none" strike="noStrike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GB" sz="1400" b="0" i="0" u="none" strike="noStrike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514488"/>
                  </a:ext>
                </a:extLst>
              </a:tr>
            </a:tbl>
          </a:graphicData>
        </a:graphic>
      </p:graphicFrame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964C107-75B8-4DDB-91E6-D1817ED8F53C}"/>
              </a:ext>
            </a:extLst>
          </p:cNvPr>
          <p:cNvSpPr txBox="1">
            <a:spLocks/>
          </p:cNvSpPr>
          <p:nvPr/>
        </p:nvSpPr>
        <p:spPr>
          <a:xfrm>
            <a:off x="11568608" y="6356350"/>
            <a:ext cx="473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1B59D1-E37D-4E3F-81E5-C5BBDA76D10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34FF9A3-1882-4C46-9863-01C5446C0259}"/>
              </a:ext>
            </a:extLst>
          </p:cNvPr>
          <p:cNvSpPr/>
          <p:nvPr/>
        </p:nvSpPr>
        <p:spPr>
          <a:xfrm>
            <a:off x="7737685" y="1167220"/>
            <a:ext cx="411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2567D1"/>
                </a:solidFill>
                <a:latin typeface="Assistant ExtraLight" panose="00000300000000000000" pitchFamily="2" charset="-79"/>
                <a:ea typeface="Roboto" panose="02000000000000000000" pitchFamily="2" charset="0"/>
                <a:cs typeface="Assistant ExtraLight" panose="00000300000000000000" pitchFamily="2" charset="-79"/>
              </a:rPr>
              <a:t>B. Licensing to Tier I players</a:t>
            </a:r>
            <a:endParaRPr lang="en-US" sz="2400" b="1">
              <a:solidFill>
                <a:srgbClr val="2567D1"/>
              </a:solidFill>
              <a:latin typeface="Assistant ExtraLight" panose="00000300000000000000" pitchFamily="2" charset="-79"/>
              <a:ea typeface="Roboto" panose="02000000000000000000" pitchFamily="2" charset="0"/>
              <a:cs typeface="Assistant ExtraLight" panose="00000300000000000000" pitchFamily="2" charset="-79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FAA46E9-97A1-4D81-BD82-536ECD98D06D}"/>
              </a:ext>
            </a:extLst>
          </p:cNvPr>
          <p:cNvSpPr/>
          <p:nvPr/>
        </p:nvSpPr>
        <p:spPr>
          <a:xfrm>
            <a:off x="2590011" y="6366941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*</a:t>
            </a:r>
            <a:r>
              <a:rPr lang="en-US" sz="1400">
                <a:solidFill>
                  <a:schemeClr val="bg1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System-on-Module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>
            <a:extLst>
              <a:ext uri="{FF2B5EF4-FFF2-40B4-BE49-F238E27FC236}">
                <a16:creationId xmlns:a16="http://schemas.microsoft.com/office/drawing/2014/main" id="{DA69EA6F-1161-4274-B09F-4FD4C0020B54}"/>
              </a:ext>
            </a:extLst>
          </p:cNvPr>
          <p:cNvSpPr/>
          <p:nvPr/>
        </p:nvSpPr>
        <p:spPr>
          <a:xfrm>
            <a:off x="3791745" y="-1"/>
            <a:ext cx="983402" cy="6879105"/>
          </a:xfrm>
          <a:prstGeom prst="rect">
            <a:avLst/>
          </a:prstGeom>
          <a:solidFill>
            <a:srgbClr val="256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964C107-75B8-4DDB-91E6-D1817ED8F53C}"/>
              </a:ext>
            </a:extLst>
          </p:cNvPr>
          <p:cNvSpPr txBox="1">
            <a:spLocks/>
          </p:cNvSpPr>
          <p:nvPr/>
        </p:nvSpPr>
        <p:spPr>
          <a:xfrm>
            <a:off x="11383376" y="6184950"/>
            <a:ext cx="473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B59D1-E37D-4E3F-81E5-C5BBDA76D1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08317-596D-4F37-B9E8-D29C9834797A}"/>
              </a:ext>
            </a:extLst>
          </p:cNvPr>
          <p:cNvSpPr/>
          <p:nvPr/>
        </p:nvSpPr>
        <p:spPr>
          <a:xfrm>
            <a:off x="335360" y="692696"/>
            <a:ext cx="38168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2567D1"/>
                </a:solidFill>
                <a:effectLst/>
                <a:uLnTx/>
                <a:uFillTx/>
                <a:latin typeface="Assistant ExtraLight" panose="00000300000000000000" pitchFamily="2" charset="-79"/>
                <a:ea typeface="Roboto" panose="02000000000000000000" pitchFamily="2" charset="0"/>
                <a:cs typeface="Assistant ExtraLight" panose="00000300000000000000" pitchFamily="2" charset="-79"/>
              </a:rPr>
              <a:t>Consolidated Economics across all 3</a:t>
            </a:r>
            <a:b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2567D1"/>
                </a:solidFill>
                <a:effectLst/>
                <a:uLnTx/>
                <a:uFillTx/>
                <a:latin typeface="Assistant ExtraLight" panose="00000300000000000000" pitchFamily="2" charset="-79"/>
                <a:ea typeface="Roboto" panose="02000000000000000000" pitchFamily="2" charset="0"/>
                <a:cs typeface="Assistant ExtraLight" panose="00000300000000000000" pitchFamily="2" charset="-79"/>
              </a:rPr>
            </a:b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2567D1"/>
                </a:solidFill>
                <a:effectLst/>
                <a:uLnTx/>
                <a:uFillTx/>
                <a:latin typeface="Assistant ExtraLight" panose="00000300000000000000" pitchFamily="2" charset="-79"/>
                <a:ea typeface="Roboto" panose="02000000000000000000" pitchFamily="2" charset="0"/>
                <a:cs typeface="Assistant ExtraLight" panose="00000300000000000000" pitchFamily="2" charset="-79"/>
              </a:rPr>
              <a:t>B2B business models</a:t>
            </a:r>
            <a:b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2567D1"/>
                </a:solidFill>
                <a:effectLst/>
                <a:uLnTx/>
                <a:uFillTx/>
                <a:latin typeface="Assistant ExtraLight" panose="00000300000000000000" pitchFamily="2" charset="-79"/>
                <a:ea typeface="Roboto" panose="02000000000000000000" pitchFamily="2" charset="0"/>
                <a:cs typeface="Assistant ExtraLight" panose="00000300000000000000" pitchFamily="2" charset="-79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567D1"/>
                </a:solidFill>
                <a:effectLst/>
                <a:uLnTx/>
                <a:uFillTx/>
                <a:latin typeface="Assistant Light" panose="00000400000000000000" pitchFamily="2" charset="-79"/>
                <a:ea typeface="+mn-ea"/>
                <a:cs typeface="Assistant Light" panose="00000400000000000000" pitchFamily="2" charset="-79"/>
              </a:rPr>
              <a:t>(in $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567D1"/>
                </a:solidFill>
                <a:effectLst/>
                <a:uLnTx/>
                <a:uFillTx/>
                <a:latin typeface="Assistant Light" panose="00000400000000000000" pitchFamily="2" charset="-79"/>
                <a:cs typeface="Assistant Light" panose="00000400000000000000" pitchFamily="2" charset="-79"/>
              </a:rPr>
              <a:t>K)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2567D1"/>
              </a:solidFill>
              <a:effectLst/>
              <a:uLnTx/>
              <a:uFillTx/>
              <a:latin typeface="Assistant ExtraLight" panose="00000300000000000000" pitchFamily="2" charset="-79"/>
              <a:ea typeface="Roboto" panose="02000000000000000000" pitchFamily="2" charset="0"/>
              <a:cs typeface="Assistant ExtraLight" panose="00000300000000000000" pitchFamily="2" charset="-79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77654F2-AD0D-4094-A62A-F0F32BA8BAE3}"/>
              </a:ext>
            </a:extLst>
          </p:cNvPr>
          <p:cNvGraphicFramePr>
            <a:graphicFrameLocks noGrp="1"/>
          </p:cNvGraphicFramePr>
          <p:nvPr/>
        </p:nvGraphicFramePr>
        <p:xfrm>
          <a:off x="4916552" y="0"/>
          <a:ext cx="6672488" cy="6730685"/>
        </p:xfrm>
        <a:graphic>
          <a:graphicData uri="http://schemas.openxmlformats.org/drawingml/2006/table">
            <a:tbl>
              <a:tblPr/>
              <a:tblGrid>
                <a:gridCol w="1598713">
                  <a:extLst>
                    <a:ext uri="{9D8B030D-6E8A-4147-A177-3AD203B41FA5}">
                      <a16:colId xmlns:a16="http://schemas.microsoft.com/office/drawing/2014/main" val="3223642816"/>
                    </a:ext>
                  </a:extLst>
                </a:gridCol>
                <a:gridCol w="1014755">
                  <a:extLst>
                    <a:ext uri="{9D8B030D-6E8A-4147-A177-3AD203B41FA5}">
                      <a16:colId xmlns:a16="http://schemas.microsoft.com/office/drawing/2014/main" val="189195310"/>
                    </a:ext>
                  </a:extLst>
                </a:gridCol>
                <a:gridCol w="1014755">
                  <a:extLst>
                    <a:ext uri="{9D8B030D-6E8A-4147-A177-3AD203B41FA5}">
                      <a16:colId xmlns:a16="http://schemas.microsoft.com/office/drawing/2014/main" val="698802550"/>
                    </a:ext>
                  </a:extLst>
                </a:gridCol>
                <a:gridCol w="1014755">
                  <a:extLst>
                    <a:ext uri="{9D8B030D-6E8A-4147-A177-3AD203B41FA5}">
                      <a16:colId xmlns:a16="http://schemas.microsoft.com/office/drawing/2014/main" val="268364210"/>
                    </a:ext>
                  </a:extLst>
                </a:gridCol>
                <a:gridCol w="1021000">
                  <a:extLst>
                    <a:ext uri="{9D8B030D-6E8A-4147-A177-3AD203B41FA5}">
                      <a16:colId xmlns:a16="http://schemas.microsoft.com/office/drawing/2014/main" val="2908868903"/>
                    </a:ext>
                  </a:extLst>
                </a:gridCol>
                <a:gridCol w="1008510">
                  <a:extLst>
                    <a:ext uri="{9D8B030D-6E8A-4147-A177-3AD203B41FA5}">
                      <a16:colId xmlns:a16="http://schemas.microsoft.com/office/drawing/2014/main" val="484416090"/>
                    </a:ext>
                  </a:extLst>
                </a:gridCol>
              </a:tblGrid>
              <a:tr h="4331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8241" marR="8241" marT="824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2020</a:t>
                      </a:r>
                    </a:p>
                  </a:txBody>
                  <a:tcPr marL="108000" marR="108000" marT="72000" marB="72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2021</a:t>
                      </a:r>
                    </a:p>
                  </a:txBody>
                  <a:tcPr marL="108000" marR="108000" marT="72000" marB="72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2022</a:t>
                      </a:r>
                    </a:p>
                  </a:txBody>
                  <a:tcPr marL="108000" marR="108000" marT="72000" marB="72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2023</a:t>
                      </a:r>
                    </a:p>
                  </a:txBody>
                  <a:tcPr marL="108000" marR="108000" marT="72000" marB="72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2024</a:t>
                      </a:r>
                    </a:p>
                  </a:txBody>
                  <a:tcPr marL="108000" marR="108000" marT="72000" marB="72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755059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8241" marR="8241" marT="824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8241" marR="8241" marT="8241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8241" marR="8241" marT="8241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8241" marR="8241" marT="8241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8241" marR="8241" marT="8241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8241" marR="8241" marT="8241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359823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Revenue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$0</a:t>
                      </a:r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$9,500</a:t>
                      </a:r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$31,100</a:t>
                      </a:r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62,700$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102,600$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505303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Profit before Taxes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($6,649)</a:t>
                      </a:r>
                      <a:endParaRPr lang="he-IL" sz="1400" b="0" i="0" u="none" strike="noStrike" dirty="0">
                        <a:solidFill>
                          <a:srgbClr val="C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($2,718)</a:t>
                      </a:r>
                      <a:endParaRPr lang="he-IL" sz="1400" b="0" i="0" u="none" strike="noStrike" dirty="0">
                        <a:solidFill>
                          <a:srgbClr val="C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$10,070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$31,128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$58,268</a:t>
                      </a: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089404"/>
                  </a:ext>
                </a:extLst>
              </a:tr>
              <a:tr h="24842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27200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094588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Revenue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4,900$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49,900$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107,900$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223,000$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435906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Profit before Taxes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$0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$2,900</a:t>
                      </a: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$29,900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$67,900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$143,000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009891"/>
                  </a:ext>
                </a:extLst>
              </a:tr>
              <a:tr h="24842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735942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182543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Revenue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2,400$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9,600$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19,200$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28,800$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040533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Profit before Taxes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($984)</a:t>
                      </a:r>
                      <a:endParaRPr lang="he-IL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$380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$4,942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$11,182</a:t>
                      </a: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$17,422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030395"/>
                  </a:ext>
                </a:extLst>
              </a:tr>
              <a:tr h="24842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675536"/>
                  </a:ext>
                </a:extLst>
              </a:tr>
              <a:tr h="278134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>
                          <a:solidFill>
                            <a:srgbClr val="2567D1"/>
                          </a:solidFill>
                          <a:latin typeface="Assistant" panose="00000500000000000000" pitchFamily="2" charset="-79"/>
                          <a:ea typeface="Roboto" panose="02000000000000000000" pitchFamily="2" charset="0"/>
                          <a:cs typeface="Assistant" panose="00000500000000000000" pitchFamily="2" charset="-79"/>
                        </a:rPr>
                        <a:t>Licensing to Tier II players</a:t>
                      </a:r>
                      <a:endParaRPr lang="en-GB" sz="1400" b="1" kern="1200">
                        <a:solidFill>
                          <a:srgbClr val="2567D1"/>
                        </a:solidFill>
                        <a:latin typeface="Assistant" panose="00000500000000000000" pitchFamily="2" charset="-79"/>
                        <a:ea typeface="Roboto" panose="02000000000000000000" pitchFamily="2" charset="0"/>
                        <a:cs typeface="Assistant" panose="00000500000000000000" pitchFamily="2" charset="-79"/>
                      </a:endParaRPr>
                    </a:p>
                  </a:txBody>
                  <a:tcPr marL="36000" marR="108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Assistant" panose="00000500000000000000" pitchFamily="2" charset="-79"/>
                        <a:ea typeface="+mn-ea"/>
                        <a:cs typeface="Assistant" panose="00000500000000000000" pitchFamily="2" charset="-79"/>
                      </a:endParaRPr>
                    </a:p>
                  </a:txBody>
                  <a:tcPr marL="108000" marR="108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644047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Revenue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3,500$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3,850$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4,235$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4,659$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068104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Profit before Taxes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3,500$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3,850$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4,235$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4,659$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699081"/>
                  </a:ext>
                </a:extLst>
              </a:tr>
              <a:tr h="24842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31487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2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644113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Revenue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$0 </a:t>
                      </a: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$4,290 </a:t>
                      </a: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$5,105 </a:t>
                      </a: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$6,075 </a:t>
                      </a: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$7,229 </a:t>
                      </a: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788501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Profit before Taxes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$0 </a:t>
                      </a: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$4,290 </a:t>
                      </a: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$5,105 </a:t>
                      </a: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$6,075 </a:t>
                      </a: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$7,229 </a:t>
                      </a: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752933"/>
                  </a:ext>
                </a:extLst>
              </a:tr>
              <a:tr h="23357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031831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1" kern="1200">
                          <a:solidFill>
                            <a:srgbClr val="2567D1"/>
                          </a:solidFill>
                          <a:latin typeface="Assistant" panose="00000500000000000000" pitchFamily="2" charset="-79"/>
                          <a:ea typeface="Roboto" panose="02000000000000000000" pitchFamily="2" charset="0"/>
                          <a:cs typeface="Assistant" panose="00000500000000000000" pitchFamily="2" charset="-79"/>
                        </a:rPr>
                        <a:t>Total 1A-3B</a:t>
                      </a:r>
                    </a:p>
                  </a:txBody>
                  <a:tcPr marL="36000" marR="108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100" b="1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GB" sz="1100" b="0" i="0" u="none" strike="noStrike" kern="120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ea typeface="+mn-ea"/>
                        <a:cs typeface="Assistant Light" panose="00000400000000000000" pitchFamily="2" charset="-79"/>
                      </a:endParaRPr>
                    </a:p>
                  </a:txBody>
                  <a:tcPr marL="108000" marR="108000" marT="36000" marB="3600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871806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GB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Revenue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$0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$24,590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$99,555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200,110$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366,288$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718279"/>
                  </a:ext>
                </a:extLst>
              </a:tr>
              <a:tr h="278134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ea typeface="+mn-ea"/>
                          <a:cs typeface="Assistant Light" panose="00000400000000000000" pitchFamily="2" charset="-79"/>
                        </a:rPr>
                        <a:t>Profit before Taxes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($7,633)</a:t>
                      </a:r>
                      <a:endParaRPr lang="he-IL" sz="1400" b="1" i="0" u="none" strike="noStrike" dirty="0">
                        <a:solidFill>
                          <a:srgbClr val="C00000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$8,351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$53,867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$120,520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ssistant Light" panose="00000400000000000000" pitchFamily="2" charset="-79"/>
                          <a:cs typeface="Assistant Light" panose="00000400000000000000" pitchFamily="2" charset="-79"/>
                        </a:rPr>
                        <a:t>$230,577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Assistant Light" panose="00000400000000000000" pitchFamily="2" charset="-79"/>
                        <a:cs typeface="Assistant Light" panose="00000400000000000000" pitchFamily="2" charset="-79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8F8F8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04852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E838E83-C27E-4BCB-9FB6-FBB0653A9C62}"/>
              </a:ext>
            </a:extLst>
          </p:cNvPr>
          <p:cNvGrpSpPr/>
          <p:nvPr/>
        </p:nvGrpSpPr>
        <p:grpSpPr>
          <a:xfrm>
            <a:off x="4870948" y="476672"/>
            <a:ext cx="5473153" cy="4608512"/>
            <a:chOff x="5158979" y="648072"/>
            <a:chExt cx="5473153" cy="4608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738F3B-2FF6-4E7B-AF8C-B94EF3860E34}"/>
                </a:ext>
              </a:extLst>
            </p:cNvPr>
            <p:cNvSpPr/>
            <p:nvPr/>
          </p:nvSpPr>
          <p:spPr>
            <a:xfrm>
              <a:off x="5158979" y="648072"/>
              <a:ext cx="54731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567D1"/>
                  </a:solidFill>
                  <a:effectLst/>
                  <a:uLnTx/>
                  <a:uFillTx/>
                  <a:latin typeface="Assistant" panose="00000500000000000000" pitchFamily="2" charset="-79"/>
                  <a:ea typeface="Roboto" panose="02000000000000000000" pitchFamily="2" charset="0"/>
                  <a:cs typeface="Assistant" panose="00000500000000000000" pitchFamily="2" charset="-79"/>
                </a:rPr>
                <a:t>CardiacSense medical watches to medical channel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AFE321-86C1-4B4E-8733-87BC010DF149}"/>
                </a:ext>
              </a:extLst>
            </p:cNvPr>
            <p:cNvSpPr/>
            <p:nvPr/>
          </p:nvSpPr>
          <p:spPr>
            <a:xfrm>
              <a:off x="5158979" y="1728192"/>
              <a:ext cx="54731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400" b="1">
                  <a:solidFill>
                    <a:srgbClr val="2567D1"/>
                  </a:solidFill>
                  <a:latin typeface="Assistant" panose="00000500000000000000" pitchFamily="2" charset="-79"/>
                  <a:ea typeface="Roboto" panose="02000000000000000000" pitchFamily="2" charset="0"/>
                  <a:cs typeface="Assistant" panose="00000500000000000000" pitchFamily="2" charset="-79"/>
                </a:rPr>
                <a:t>CardiacSense medical wristbands to hospitals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567D1"/>
                </a:solidFill>
                <a:effectLst/>
                <a:uLnTx/>
                <a:uFillTx/>
                <a:latin typeface="Assistant" panose="00000500000000000000" pitchFamily="2" charset="-79"/>
                <a:ea typeface="Roboto" panose="02000000000000000000" pitchFamily="2" charset="0"/>
                <a:cs typeface="Assistant" panose="00000500000000000000" pitchFamily="2" charset="-79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799249-8877-4616-8DAF-B95936B05F1B}"/>
                </a:ext>
              </a:extLst>
            </p:cNvPr>
            <p:cNvSpPr/>
            <p:nvPr/>
          </p:nvSpPr>
          <p:spPr>
            <a:xfrm>
              <a:off x="5158979" y="2757612"/>
              <a:ext cx="54731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400" b="1">
                  <a:solidFill>
                    <a:srgbClr val="2567D1"/>
                  </a:solidFill>
                  <a:latin typeface="Assistant" panose="00000500000000000000" pitchFamily="2" charset="-79"/>
                  <a:ea typeface="Roboto" panose="02000000000000000000" pitchFamily="2" charset="0"/>
                  <a:cs typeface="Assistant" panose="00000500000000000000" pitchFamily="2" charset="-79"/>
                </a:rPr>
                <a:t>CardiacSense Blood Pressure clips to watch manufacturers</a:t>
              </a:r>
              <a:endParaRPr lang="en-GB" sz="1400" b="1">
                <a:solidFill>
                  <a:srgbClr val="2567D1"/>
                </a:solidFill>
                <a:latin typeface="Assistant" panose="00000500000000000000" pitchFamily="2" charset="-79"/>
                <a:ea typeface="Roboto" panose="02000000000000000000" pitchFamily="2" charset="0"/>
                <a:cs typeface="Assistant" panose="00000500000000000000" pitchFamily="2" charset="-79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C7278C-17AB-4CCF-B9D4-D806140485CE}"/>
                </a:ext>
              </a:extLst>
            </p:cNvPr>
            <p:cNvSpPr/>
            <p:nvPr/>
          </p:nvSpPr>
          <p:spPr>
            <a:xfrm>
              <a:off x="5158979" y="4733364"/>
              <a:ext cx="54731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400" b="1">
                <a:solidFill>
                  <a:srgbClr val="2567D1"/>
                </a:solidFill>
                <a:latin typeface="Assistant" panose="00000500000000000000" pitchFamily="2" charset="-79"/>
                <a:ea typeface="Roboto" panose="02000000000000000000" pitchFamily="2" charset="0"/>
                <a:cs typeface="Assistant" panose="00000500000000000000" pitchFamily="2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srgbClr val="2567D1"/>
                  </a:solidFill>
                  <a:latin typeface="Assistant" panose="00000500000000000000" pitchFamily="2" charset="-79"/>
                  <a:ea typeface="Roboto" panose="02000000000000000000" pitchFamily="2" charset="0"/>
                  <a:cs typeface="Assistant" panose="00000500000000000000" pitchFamily="2" charset="-79"/>
                </a:rPr>
                <a:t>Licensing to Tier I players</a:t>
              </a:r>
            </a:p>
          </p:txBody>
        </p:sp>
      </p:grp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FE52A6B-257E-4A86-9327-4E6E89FABE2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83835" y="2918762"/>
            <a:ext cx="4951286" cy="622939"/>
          </a:xfrm>
          <a:prstGeom prst="bentConnector3">
            <a:avLst>
              <a:gd name="adj1" fmla="val 100017"/>
            </a:avLst>
          </a:prstGeom>
          <a:ln>
            <a:solidFill>
              <a:schemeClr val="bg1"/>
            </a:solidFill>
            <a:prstDash val="sysDot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7AABDEC-189A-4EB9-9468-699A84F8F767}"/>
              </a:ext>
            </a:extLst>
          </p:cNvPr>
          <p:cNvSpPr/>
          <p:nvPr/>
        </p:nvSpPr>
        <p:spPr>
          <a:xfrm>
            <a:off x="4150880" y="49754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8FDA45-23D4-42C1-A226-470CDE9A60B2}"/>
              </a:ext>
            </a:extLst>
          </p:cNvPr>
          <p:cNvSpPr txBox="1"/>
          <p:nvPr/>
        </p:nvSpPr>
        <p:spPr>
          <a:xfrm>
            <a:off x="4097883" y="476672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567D1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1A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2567D1"/>
              </a:solidFill>
              <a:effectLst/>
              <a:uLnTx/>
              <a:uFillTx/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B1F6CDD-0FCF-4F6F-98FB-BB42B1B17D45}"/>
              </a:ext>
            </a:extLst>
          </p:cNvPr>
          <p:cNvSpPr/>
          <p:nvPr/>
        </p:nvSpPr>
        <p:spPr>
          <a:xfrm>
            <a:off x="4150880" y="16088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3A9611-B0FE-4025-BCEB-99DF72BC6365}"/>
              </a:ext>
            </a:extLst>
          </p:cNvPr>
          <p:cNvSpPr txBox="1"/>
          <p:nvPr/>
        </p:nvSpPr>
        <p:spPr>
          <a:xfrm>
            <a:off x="4097883" y="1597052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567D1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1B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2567D1"/>
              </a:solidFill>
              <a:effectLst/>
              <a:uLnTx/>
              <a:uFillTx/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867F64-3207-4651-8581-B14060EF6BF3}"/>
              </a:ext>
            </a:extLst>
          </p:cNvPr>
          <p:cNvSpPr/>
          <p:nvPr/>
        </p:nvSpPr>
        <p:spPr>
          <a:xfrm>
            <a:off x="4150880" y="262785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64026A-78FE-4212-9244-0EC7A7E63565}"/>
              </a:ext>
            </a:extLst>
          </p:cNvPr>
          <p:cNvSpPr txBox="1"/>
          <p:nvPr/>
        </p:nvSpPr>
        <p:spPr>
          <a:xfrm>
            <a:off x="4135695" y="2618058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567D1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2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2567D1"/>
              </a:solidFill>
              <a:effectLst/>
              <a:uLnTx/>
              <a:uFillTx/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95DE965-38F1-42C5-B289-DDF069799E60}"/>
              </a:ext>
            </a:extLst>
          </p:cNvPr>
          <p:cNvSpPr/>
          <p:nvPr/>
        </p:nvSpPr>
        <p:spPr>
          <a:xfrm>
            <a:off x="4150880" y="478741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716546-60D8-4CD7-9BC0-9E6AEE2FDFB0}"/>
              </a:ext>
            </a:extLst>
          </p:cNvPr>
          <p:cNvSpPr txBox="1"/>
          <p:nvPr/>
        </p:nvSpPr>
        <p:spPr>
          <a:xfrm>
            <a:off x="4097079" y="4762417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567D1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3B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2567D1"/>
              </a:solidFill>
              <a:effectLst/>
              <a:uLnTx/>
              <a:uFillTx/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</p:txBody>
      </p:sp>
      <p:sp>
        <p:nvSpPr>
          <p:cNvPr id="24" name="Oval 43">
            <a:extLst>
              <a:ext uri="{FF2B5EF4-FFF2-40B4-BE49-F238E27FC236}">
                <a16:creationId xmlns:a16="http://schemas.microsoft.com/office/drawing/2014/main" id="{DA243FEF-B465-4E79-8252-EB78A4C6BD2F}"/>
              </a:ext>
            </a:extLst>
          </p:cNvPr>
          <p:cNvSpPr/>
          <p:nvPr/>
        </p:nvSpPr>
        <p:spPr>
          <a:xfrm>
            <a:off x="4132878" y="372426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44">
            <a:extLst>
              <a:ext uri="{FF2B5EF4-FFF2-40B4-BE49-F238E27FC236}">
                <a16:creationId xmlns:a16="http://schemas.microsoft.com/office/drawing/2014/main" id="{65C182AF-859F-4D1F-9042-C43FF4977DB9}"/>
              </a:ext>
            </a:extLst>
          </p:cNvPr>
          <p:cNvSpPr txBox="1"/>
          <p:nvPr/>
        </p:nvSpPr>
        <p:spPr>
          <a:xfrm>
            <a:off x="4079077" y="369728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400" b="1">
                <a:solidFill>
                  <a:srgbClr val="2567D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3</a:t>
            </a:r>
            <a:r>
              <a:rPr lang="en-US" sz="1400" b="1">
                <a:solidFill>
                  <a:srgbClr val="2567D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A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2567D1"/>
              </a:solidFill>
              <a:effectLst/>
              <a:uLnTx/>
              <a:uFillTx/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A96156E3-A7BF-4B1B-9070-34B12BE32284}"/>
              </a:ext>
            </a:extLst>
          </p:cNvPr>
          <p:cNvCxnSpPr>
            <a:cxnSpLocks/>
          </p:cNvCxnSpPr>
          <p:nvPr/>
        </p:nvCxnSpPr>
        <p:spPr>
          <a:xfrm>
            <a:off x="4775147" y="1457400"/>
            <a:ext cx="6890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C3E82429-108B-45EB-9E1C-872DA6225062}"/>
              </a:ext>
            </a:extLst>
          </p:cNvPr>
          <p:cNvCxnSpPr/>
          <p:nvPr/>
        </p:nvCxnSpPr>
        <p:spPr>
          <a:xfrm>
            <a:off x="4727849" y="2534542"/>
            <a:ext cx="69374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BB5A4086-7365-4A7E-AA68-0E3E05904358}"/>
              </a:ext>
            </a:extLst>
          </p:cNvPr>
          <p:cNvCxnSpPr>
            <a:cxnSpLocks/>
          </p:cNvCxnSpPr>
          <p:nvPr/>
        </p:nvCxnSpPr>
        <p:spPr>
          <a:xfrm>
            <a:off x="4611302" y="3573016"/>
            <a:ext cx="7054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392DE864-88D2-466B-823C-CA1E6034184A}"/>
              </a:ext>
            </a:extLst>
          </p:cNvPr>
          <p:cNvCxnSpPr/>
          <p:nvPr/>
        </p:nvCxnSpPr>
        <p:spPr>
          <a:xfrm>
            <a:off x="4727849" y="4653136"/>
            <a:ext cx="69374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E25D8210-B304-4888-B6C3-FD73855DAB55}"/>
              </a:ext>
            </a:extLst>
          </p:cNvPr>
          <p:cNvCxnSpPr/>
          <p:nvPr/>
        </p:nvCxnSpPr>
        <p:spPr>
          <a:xfrm>
            <a:off x="4727849" y="5805264"/>
            <a:ext cx="69374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1">
            <a:extLst>
              <a:ext uri="{FF2B5EF4-FFF2-40B4-BE49-F238E27FC236}">
                <a16:creationId xmlns:a16="http://schemas.microsoft.com/office/drawing/2014/main" id="{B21C7B8A-4542-7246-AF61-65F5289F7990}"/>
              </a:ext>
            </a:extLst>
          </p:cNvPr>
          <p:cNvSpPr txBox="1">
            <a:spLocks/>
          </p:cNvSpPr>
          <p:nvPr/>
        </p:nvSpPr>
        <p:spPr>
          <a:xfrm>
            <a:off x="11599399" y="6356350"/>
            <a:ext cx="473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1B59D1-E37D-4E3F-81E5-C5BBDA76D10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911</Words>
  <Application>Microsoft Office PowerPoint</Application>
  <PresentationFormat>Widescreen</PresentationFormat>
  <Paragraphs>393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Assistant</vt:lpstr>
      <vt:lpstr>Assistant ExtraBold</vt:lpstr>
      <vt:lpstr>Assistant ExtraLight</vt:lpstr>
      <vt:lpstr>Assistant Light</vt:lpstr>
      <vt:lpstr>Assistant SemiBold</vt:lpstr>
      <vt:lpstr>Calibri</vt:lpstr>
      <vt:lpstr>Calibri Light</vt:lpstr>
      <vt:lpstr>Segoe UI Semibold</vt:lpstr>
      <vt:lpstr>Office Theme</vt:lpstr>
      <vt:lpstr>PowerPoint Presentation</vt:lpstr>
      <vt:lpstr>PowerPoint Presentation</vt:lpstr>
      <vt:lpstr>Selected Preliminary Partner Conversations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Liat Shemesh</dc:creator>
  <cp:lastModifiedBy>Liat Shemesh</cp:lastModifiedBy>
  <cp:revision>2</cp:revision>
  <dcterms:created xsi:type="dcterms:W3CDTF">2020-01-27T16:33:31Z</dcterms:created>
  <dcterms:modified xsi:type="dcterms:W3CDTF">2020-01-27T16:44:02Z</dcterms:modified>
</cp:coreProperties>
</file>